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b" ContentType="application/vnd.ms-excel.sheet.binary.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heme/theme4.xml" ContentType="application/vnd.openxmlformats-officedocument.theme+xml"/>
  <Override PartName="/ppt/tags/tag52.xml" ContentType="application/vnd.openxmlformats-officedocument.presentationml.tags+xml"/>
  <Override PartName="/ppt/notesSlides/notesSlide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tags/tag97.xml" ContentType="application/vnd.openxmlformats-officedocument.presentationml.tags+xml"/>
  <Override PartName="/ppt/notesSlides/notesSlide3.xml" ContentType="application/vnd.openxmlformats-officedocument.presentationml.notesSlide+xml"/>
  <Override PartName="/ppt/tags/tag98.xml" ContentType="application/vnd.openxmlformats-officedocument.presentationml.tags+xml"/>
  <Override PartName="/ppt/notesSlides/notesSlide4.xml" ContentType="application/vnd.openxmlformats-officedocument.presentationml.notesSlide+xml"/>
  <Override PartName="/ppt/tags/tag99.xml" ContentType="application/vnd.openxmlformats-officedocument.presentationml.tags+xml"/>
  <Override PartName="/ppt/notesSlides/notesSlide5.xml" ContentType="application/vnd.openxmlformats-officedocument.presentationml.notesSlide+xml"/>
  <Override PartName="/ppt/tags/tag100.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 id="2147483682" r:id="rId3"/>
  </p:sldMasterIdLst>
  <p:notesMasterIdLst>
    <p:notesMasterId r:id="rId18"/>
  </p:notesMasterIdLst>
  <p:sldIdLst>
    <p:sldId id="2147376712" r:id="rId4"/>
    <p:sldId id="2147376735" r:id="rId5"/>
    <p:sldId id="2147376736" r:id="rId6"/>
    <p:sldId id="2147376737" r:id="rId7"/>
    <p:sldId id="2147376738" r:id="rId8"/>
    <p:sldId id="2147376739" r:id="rId9"/>
    <p:sldId id="2147376740" r:id="rId10"/>
    <p:sldId id="2147376741" r:id="rId11"/>
    <p:sldId id="2147376742" r:id="rId12"/>
    <p:sldId id="2147376729" r:id="rId13"/>
    <p:sldId id="2147376734" r:id="rId14"/>
    <p:sldId id="2147376643" r:id="rId15"/>
    <p:sldId id="2147376679" r:id="rId16"/>
    <p:sldId id="2147376680" r:id="rId17"/>
  </p:sldIdLst>
  <p:sldSz cx="12192000"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GMENTS" id="{FDC9C2EE-423F-4A9B-92CF-EA11C1FB0CAA}">
          <p14:sldIdLst>
            <p14:sldId id="2147376712"/>
            <p14:sldId id="2147376735"/>
            <p14:sldId id="2147376736"/>
            <p14:sldId id="2147376737"/>
            <p14:sldId id="2147376738"/>
            <p14:sldId id="2147376739"/>
            <p14:sldId id="2147376740"/>
            <p14:sldId id="2147376741"/>
            <p14:sldId id="2147376742"/>
            <p14:sldId id="2147376729"/>
            <p14:sldId id="2147376734"/>
          </p14:sldIdLst>
        </p14:section>
        <p14:section name="PRODUCT" id="{F4F82AF3-44DA-4DC8-B010-CDF5EC51F850}">
          <p14:sldIdLst>
            <p14:sldId id="2147376643"/>
            <p14:sldId id="2147376679"/>
            <p14:sldId id="2147376680"/>
          </p14:sldIdLst>
        </p14:section>
        <p14:section name="Conclusion" id="{FD35BD2F-0551-4B8A-AE15-144326846CF7}">
          <p14:sldIdLst/>
        </p14:section>
        <p14:section name="Back up" id="{1709E315-3855-48FE-8B8B-DBE186216109}">
          <p14:sldIdLst/>
        </p14:section>
      </p14:sectionLst>
    </p:ext>
    <p:ext uri="{EFAFB233-063F-42B5-8137-9DF3F51BA10A}">
      <p15:sldGuideLst xmlns:p15="http://schemas.microsoft.com/office/powerpoint/2012/main">
        <p15:guide id="1" orient="horz" pos="504" userDrawn="1">
          <p15:clr>
            <a:srgbClr val="A4A3A4"/>
          </p15:clr>
        </p15:guide>
        <p15:guide id="2" orient="horz" pos="1392" userDrawn="1">
          <p15:clr>
            <a:srgbClr val="A4A3A4"/>
          </p15:clr>
        </p15:guide>
        <p15:guide id="3" pos="1848" userDrawn="1">
          <p15:clr>
            <a:srgbClr val="A4A3A4"/>
          </p15:clr>
        </p15:guide>
        <p15:guide id="4" pos="223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o, Elaine" initials="ZE" lastIdx="2" clrIdx="0">
    <p:extLst>
      <p:ext uri="{19B8F6BF-5375-455C-9EA6-DF929625EA0E}">
        <p15:presenceInfo xmlns:p15="http://schemas.microsoft.com/office/powerpoint/2012/main" userId="S::Elaine.Zhao@nike.com::f17bf842-5a91-48e9-ad94-7ce57e980b5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4B4CE"/>
    <a:srgbClr val="3592B8"/>
    <a:srgbClr val="1882AE"/>
    <a:srgbClr val="0070C0"/>
    <a:srgbClr val="D1D1D1"/>
    <a:srgbClr val="F2F2F2"/>
    <a:srgbClr val="00803B"/>
    <a:srgbClr val="005DA3"/>
    <a:srgbClr val="338DCD"/>
    <a:srgbClr val="0046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44" autoAdjust="0"/>
    <p:restoredTop sz="94926" autoAdjust="0"/>
  </p:normalViewPr>
  <p:slideViewPr>
    <p:cSldViewPr snapToGrid="0">
      <p:cViewPr varScale="1">
        <p:scale>
          <a:sx n="62" d="100"/>
          <a:sy n="62" d="100"/>
        </p:scale>
        <p:origin x="920" y="124"/>
      </p:cViewPr>
      <p:guideLst>
        <p:guide orient="horz" pos="504"/>
        <p:guide orient="horz" pos="1392"/>
        <p:guide pos="1848"/>
        <p:guide pos="2232"/>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Worksheet2.xlsb"/></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Binary_Worksheet3.xlsb"/></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Binary_Worksheet4.xlsb"/></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Binary_Worksheet5.xlsb"/></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Binary_Worksheet6.xlsb"/></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Binary_Worksheet7.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471502590673576"/>
          <c:y val="1.844625753813409E-2"/>
          <c:w val="0.73056994818652854"/>
          <c:h val="0.96310748492373177"/>
        </c:manualLayout>
      </c:layout>
      <c:barChart>
        <c:barDir val="bar"/>
        <c:grouping val="stacked"/>
        <c:varyColors val="0"/>
        <c:ser>
          <c:idx val="0"/>
          <c:order val="0"/>
          <c:spPr>
            <a:solidFill>
              <a:srgbClr val="DADADA"/>
            </a:solidFill>
            <a:ln>
              <a:noFill/>
            </a:ln>
          </c:spPr>
          <c:invertIfNegative val="0"/>
          <c:val>
            <c:numRef>
              <c:f>Sheet1!$A$1:$D$1</c:f>
              <c:numCache>
                <c:formatCode>General</c:formatCode>
                <c:ptCount val="4"/>
                <c:pt idx="0">
                  <c:v>22.6</c:v>
                </c:pt>
                <c:pt idx="1">
                  <c:v>32.4</c:v>
                </c:pt>
                <c:pt idx="2">
                  <c:v>25.4</c:v>
                </c:pt>
                <c:pt idx="3">
                  <c:v>34.799999999999997</c:v>
                </c:pt>
              </c:numCache>
            </c:numRef>
          </c:val>
          <c:extLst>
            <c:ext xmlns:c16="http://schemas.microsoft.com/office/drawing/2014/chart" uri="{C3380CC4-5D6E-409C-BE32-E72D297353CC}">
              <c16:uniqueId val="{00000000-1557-4A0E-8BF1-3571D55B2962}"/>
            </c:ext>
          </c:extLst>
        </c:ser>
        <c:dLbls>
          <c:showLegendKey val="0"/>
          <c:showVal val="0"/>
          <c:showCatName val="0"/>
          <c:showSerName val="0"/>
          <c:showPercent val="0"/>
          <c:showBubbleSize val="0"/>
        </c:dLbls>
        <c:gapWidth val="80"/>
        <c:overlap val="100"/>
        <c:axId val="1048729704"/>
        <c:axId val="1"/>
      </c:barChart>
      <c:catAx>
        <c:axId val="1048729704"/>
        <c:scaling>
          <c:orientation val="maxMin"/>
        </c:scaling>
        <c:delete val="0"/>
        <c:axPos val="l"/>
        <c:majorGridlines>
          <c:spPr>
            <a:ln>
              <a:noFill/>
            </a:ln>
          </c:spPr>
        </c:majorGridlines>
        <c:majorTickMark val="none"/>
        <c:minorTickMark val="none"/>
        <c:tickLblPos val="none"/>
        <c:spPr>
          <a:ln w="9525" cap="flat" algn="ctr">
            <a:solidFill>
              <a:schemeClr val="tx1"/>
            </a:solidFill>
            <a:prstDash val="solid"/>
          </a:ln>
        </c:spPr>
        <c:crossAx val="1"/>
        <c:crosses val="min"/>
        <c:auto val="0"/>
        <c:lblAlgn val="ctr"/>
        <c:lblOffset val="100"/>
        <c:noMultiLvlLbl val="0"/>
      </c:catAx>
      <c:valAx>
        <c:axId val="1"/>
        <c:scaling>
          <c:orientation val="minMax"/>
          <c:max val="34.799999999999997"/>
          <c:min val="0"/>
        </c:scaling>
        <c:delete val="1"/>
        <c:axPos val="t"/>
        <c:numFmt formatCode="General" sourceLinked="1"/>
        <c:majorTickMark val="out"/>
        <c:minorTickMark val="none"/>
        <c:tickLblPos val="nextTo"/>
        <c:crossAx val="1048729704"/>
        <c:crosses val="min"/>
        <c:crossBetween val="between"/>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471502590673576"/>
          <c:y val="1.844625753813409E-2"/>
          <c:w val="0.73056994818652854"/>
          <c:h val="0.96310748492373177"/>
        </c:manualLayout>
      </c:layout>
      <c:barChart>
        <c:barDir val="bar"/>
        <c:grouping val="stacked"/>
        <c:varyColors val="0"/>
        <c:ser>
          <c:idx val="0"/>
          <c:order val="0"/>
          <c:spPr>
            <a:solidFill>
              <a:srgbClr val="DADADA"/>
            </a:solidFill>
            <a:ln>
              <a:noFill/>
            </a:ln>
          </c:spPr>
          <c:invertIfNegative val="0"/>
          <c:val>
            <c:numRef>
              <c:f>Sheet1!$A$1:$D$1</c:f>
              <c:numCache>
                <c:formatCode>General</c:formatCode>
                <c:ptCount val="4"/>
                <c:pt idx="0">
                  <c:v>25</c:v>
                </c:pt>
                <c:pt idx="1">
                  <c:v>20</c:v>
                </c:pt>
                <c:pt idx="2">
                  <c:v>11.8</c:v>
                </c:pt>
                <c:pt idx="3">
                  <c:v>9.1999999999999993</c:v>
                </c:pt>
              </c:numCache>
            </c:numRef>
          </c:val>
          <c:extLst>
            <c:ext xmlns:c16="http://schemas.microsoft.com/office/drawing/2014/chart" uri="{C3380CC4-5D6E-409C-BE32-E72D297353CC}">
              <c16:uniqueId val="{00000000-8FA5-4D49-A68D-19D0990FF4C4}"/>
            </c:ext>
          </c:extLst>
        </c:ser>
        <c:dLbls>
          <c:showLegendKey val="0"/>
          <c:showVal val="0"/>
          <c:showCatName val="0"/>
          <c:showSerName val="0"/>
          <c:showPercent val="0"/>
          <c:showBubbleSize val="0"/>
        </c:dLbls>
        <c:gapWidth val="80"/>
        <c:overlap val="100"/>
        <c:axId val="1459214872"/>
        <c:axId val="1"/>
      </c:barChart>
      <c:catAx>
        <c:axId val="1459214872"/>
        <c:scaling>
          <c:orientation val="maxMin"/>
        </c:scaling>
        <c:delete val="0"/>
        <c:axPos val="l"/>
        <c:majorGridlines>
          <c:spPr>
            <a:ln>
              <a:noFill/>
            </a:ln>
          </c:spPr>
        </c:majorGridlines>
        <c:majorTickMark val="none"/>
        <c:minorTickMark val="none"/>
        <c:tickLblPos val="none"/>
        <c:spPr>
          <a:ln w="9525" cap="flat" algn="ctr">
            <a:solidFill>
              <a:schemeClr val="tx1"/>
            </a:solidFill>
            <a:prstDash val="solid"/>
          </a:ln>
        </c:spPr>
        <c:crossAx val="1"/>
        <c:crosses val="min"/>
        <c:auto val="0"/>
        <c:lblAlgn val="ctr"/>
        <c:lblOffset val="100"/>
        <c:noMultiLvlLbl val="0"/>
      </c:catAx>
      <c:valAx>
        <c:axId val="1"/>
        <c:scaling>
          <c:orientation val="minMax"/>
          <c:max val="25"/>
          <c:min val="0"/>
        </c:scaling>
        <c:delete val="1"/>
        <c:axPos val="t"/>
        <c:numFmt formatCode="General" sourceLinked="1"/>
        <c:majorTickMark val="out"/>
        <c:minorTickMark val="none"/>
        <c:tickLblPos val="nextTo"/>
        <c:crossAx val="1459214872"/>
        <c:crosses val="min"/>
        <c:crossBetween val="between"/>
      </c:valAx>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471502590673576"/>
          <c:y val="1.844625753813409E-2"/>
          <c:w val="0.73056994818652854"/>
          <c:h val="0.96310748492373177"/>
        </c:manualLayout>
      </c:layout>
      <c:barChart>
        <c:barDir val="bar"/>
        <c:grouping val="stacked"/>
        <c:varyColors val="0"/>
        <c:ser>
          <c:idx val="0"/>
          <c:order val="0"/>
          <c:spPr>
            <a:solidFill>
              <a:srgbClr val="DADADA"/>
            </a:solidFill>
            <a:ln>
              <a:noFill/>
            </a:ln>
          </c:spPr>
          <c:invertIfNegative val="0"/>
          <c:val>
            <c:numRef>
              <c:f>Sheet1!$A$1:$D$1</c:f>
              <c:numCache>
                <c:formatCode>General</c:formatCode>
                <c:ptCount val="4"/>
                <c:pt idx="0">
                  <c:v>8.1999999999999993</c:v>
                </c:pt>
                <c:pt idx="1">
                  <c:v>5.5</c:v>
                </c:pt>
                <c:pt idx="2">
                  <c:v>10.6</c:v>
                </c:pt>
                <c:pt idx="3">
                  <c:v>9.6</c:v>
                </c:pt>
              </c:numCache>
            </c:numRef>
          </c:val>
          <c:extLst>
            <c:ext xmlns:c16="http://schemas.microsoft.com/office/drawing/2014/chart" uri="{C3380CC4-5D6E-409C-BE32-E72D297353CC}">
              <c16:uniqueId val="{00000000-9246-4D65-B9B7-0547EE61EAA1}"/>
            </c:ext>
          </c:extLst>
        </c:ser>
        <c:dLbls>
          <c:showLegendKey val="0"/>
          <c:showVal val="0"/>
          <c:showCatName val="0"/>
          <c:showSerName val="0"/>
          <c:showPercent val="0"/>
          <c:showBubbleSize val="0"/>
        </c:dLbls>
        <c:gapWidth val="80"/>
        <c:overlap val="100"/>
        <c:axId val="1502701392"/>
        <c:axId val="1"/>
      </c:barChart>
      <c:catAx>
        <c:axId val="1502701392"/>
        <c:scaling>
          <c:orientation val="maxMin"/>
        </c:scaling>
        <c:delete val="0"/>
        <c:axPos val="l"/>
        <c:majorGridlines>
          <c:spPr>
            <a:ln>
              <a:noFill/>
            </a:ln>
          </c:spPr>
        </c:majorGridlines>
        <c:majorTickMark val="none"/>
        <c:minorTickMark val="none"/>
        <c:tickLblPos val="none"/>
        <c:spPr>
          <a:ln w="9525" cap="flat" algn="ctr">
            <a:solidFill>
              <a:schemeClr val="tx1"/>
            </a:solidFill>
            <a:prstDash val="solid"/>
          </a:ln>
        </c:spPr>
        <c:crossAx val="1"/>
        <c:crosses val="min"/>
        <c:auto val="0"/>
        <c:lblAlgn val="ctr"/>
        <c:lblOffset val="100"/>
        <c:noMultiLvlLbl val="0"/>
      </c:catAx>
      <c:valAx>
        <c:axId val="1"/>
        <c:scaling>
          <c:orientation val="minMax"/>
          <c:max val="10.6"/>
          <c:min val="0"/>
        </c:scaling>
        <c:delete val="1"/>
        <c:axPos val="t"/>
        <c:numFmt formatCode="General" sourceLinked="1"/>
        <c:majorTickMark val="out"/>
        <c:minorTickMark val="none"/>
        <c:tickLblPos val="nextTo"/>
        <c:crossAx val="1502701392"/>
        <c:crosses val="min"/>
        <c:crossBetween val="between"/>
      </c:valAx>
    </c:plotArea>
    <c:plotVisOnly val="0"/>
    <c:dispBlanksAs val="gap"/>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471502590673576"/>
          <c:y val="1.844625753813409E-2"/>
          <c:w val="0.73056994818652854"/>
          <c:h val="0.96310748492373177"/>
        </c:manualLayout>
      </c:layout>
      <c:barChart>
        <c:barDir val="bar"/>
        <c:grouping val="stacked"/>
        <c:varyColors val="0"/>
        <c:ser>
          <c:idx val="0"/>
          <c:order val="0"/>
          <c:spPr>
            <a:solidFill>
              <a:srgbClr val="DFE5EF"/>
            </a:solidFill>
            <a:ln>
              <a:noFill/>
            </a:ln>
          </c:spPr>
          <c:invertIfNegative val="0"/>
          <c:val>
            <c:numRef>
              <c:f>Sheet1!$A$1:$D$1</c:f>
              <c:numCache>
                <c:formatCode>General</c:formatCode>
                <c:ptCount val="4"/>
                <c:pt idx="0">
                  <c:v>70</c:v>
                </c:pt>
                <c:pt idx="1">
                  <c:v>50</c:v>
                </c:pt>
                <c:pt idx="2">
                  <c:v>48</c:v>
                </c:pt>
                <c:pt idx="3">
                  <c:v>26</c:v>
                </c:pt>
              </c:numCache>
            </c:numRef>
          </c:val>
          <c:extLst>
            <c:ext xmlns:c16="http://schemas.microsoft.com/office/drawing/2014/chart" uri="{C3380CC4-5D6E-409C-BE32-E72D297353CC}">
              <c16:uniqueId val="{00000000-5CB8-4799-9742-FD7F2177AA63}"/>
            </c:ext>
          </c:extLst>
        </c:ser>
        <c:dLbls>
          <c:showLegendKey val="0"/>
          <c:showVal val="0"/>
          <c:showCatName val="0"/>
          <c:showSerName val="0"/>
          <c:showPercent val="0"/>
          <c:showBubbleSize val="0"/>
        </c:dLbls>
        <c:gapWidth val="80"/>
        <c:overlap val="100"/>
        <c:axId val="1720230936"/>
        <c:axId val="1"/>
      </c:barChart>
      <c:catAx>
        <c:axId val="1720230936"/>
        <c:scaling>
          <c:orientation val="maxMin"/>
        </c:scaling>
        <c:delete val="0"/>
        <c:axPos val="l"/>
        <c:majorGridlines>
          <c:spPr>
            <a:ln>
              <a:noFill/>
            </a:ln>
          </c:spPr>
        </c:majorGridlines>
        <c:majorTickMark val="none"/>
        <c:minorTickMark val="none"/>
        <c:tickLblPos val="none"/>
        <c:spPr>
          <a:ln w="9525" cap="flat" algn="ctr">
            <a:solidFill>
              <a:schemeClr val="tx1"/>
            </a:solidFill>
            <a:prstDash val="solid"/>
          </a:ln>
        </c:spPr>
        <c:crossAx val="1"/>
        <c:crosses val="min"/>
        <c:auto val="0"/>
        <c:lblAlgn val="ctr"/>
        <c:lblOffset val="100"/>
        <c:noMultiLvlLbl val="0"/>
      </c:catAx>
      <c:valAx>
        <c:axId val="1"/>
        <c:scaling>
          <c:orientation val="minMax"/>
          <c:max val="70"/>
          <c:min val="0"/>
        </c:scaling>
        <c:delete val="1"/>
        <c:axPos val="t"/>
        <c:numFmt formatCode="General" sourceLinked="1"/>
        <c:majorTickMark val="out"/>
        <c:minorTickMark val="none"/>
        <c:tickLblPos val="nextTo"/>
        <c:crossAx val="1720230936"/>
        <c:crosses val="min"/>
        <c:crossBetween val="between"/>
      </c:valAx>
    </c:plotArea>
    <c:plotVisOnly val="0"/>
    <c:dispBlanksAs val="gap"/>
    <c:showDLblsOverMax val="1"/>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471502590673576"/>
          <c:y val="1.844625753813409E-2"/>
          <c:w val="0.73056994818652854"/>
          <c:h val="0.96310748492373177"/>
        </c:manualLayout>
      </c:layout>
      <c:barChart>
        <c:barDir val="bar"/>
        <c:grouping val="stacked"/>
        <c:varyColors val="0"/>
        <c:ser>
          <c:idx val="0"/>
          <c:order val="0"/>
          <c:spPr>
            <a:solidFill>
              <a:srgbClr val="DFE5EF"/>
            </a:solidFill>
            <a:ln>
              <a:noFill/>
            </a:ln>
          </c:spPr>
          <c:invertIfNegative val="0"/>
          <c:val>
            <c:numRef>
              <c:f>Sheet1!$A$1:$D$1</c:f>
              <c:numCache>
                <c:formatCode>General</c:formatCode>
                <c:ptCount val="4"/>
                <c:pt idx="0">
                  <c:v>3</c:v>
                </c:pt>
                <c:pt idx="1">
                  <c:v>11</c:v>
                </c:pt>
                <c:pt idx="2">
                  <c:v>7.0000000000000009</c:v>
                </c:pt>
                <c:pt idx="3">
                  <c:v>23</c:v>
                </c:pt>
              </c:numCache>
            </c:numRef>
          </c:val>
          <c:extLst>
            <c:ext xmlns:c16="http://schemas.microsoft.com/office/drawing/2014/chart" uri="{C3380CC4-5D6E-409C-BE32-E72D297353CC}">
              <c16:uniqueId val="{00000000-6E85-44BC-8E36-B329D0AD3090}"/>
            </c:ext>
          </c:extLst>
        </c:ser>
        <c:dLbls>
          <c:showLegendKey val="0"/>
          <c:showVal val="0"/>
          <c:showCatName val="0"/>
          <c:showSerName val="0"/>
          <c:showPercent val="0"/>
          <c:showBubbleSize val="0"/>
        </c:dLbls>
        <c:gapWidth val="80"/>
        <c:overlap val="100"/>
        <c:axId val="994013504"/>
        <c:axId val="1"/>
      </c:barChart>
      <c:catAx>
        <c:axId val="994013504"/>
        <c:scaling>
          <c:orientation val="maxMin"/>
        </c:scaling>
        <c:delete val="0"/>
        <c:axPos val="l"/>
        <c:majorGridlines>
          <c:spPr>
            <a:ln>
              <a:noFill/>
            </a:ln>
          </c:spPr>
        </c:majorGridlines>
        <c:majorTickMark val="none"/>
        <c:minorTickMark val="none"/>
        <c:tickLblPos val="none"/>
        <c:spPr>
          <a:ln w="9525" cap="flat" algn="ctr">
            <a:solidFill>
              <a:schemeClr val="tx1"/>
            </a:solidFill>
            <a:prstDash val="solid"/>
          </a:ln>
        </c:spPr>
        <c:crossAx val="1"/>
        <c:crosses val="min"/>
        <c:auto val="0"/>
        <c:lblAlgn val="ctr"/>
        <c:lblOffset val="100"/>
        <c:noMultiLvlLbl val="0"/>
      </c:catAx>
      <c:valAx>
        <c:axId val="1"/>
        <c:scaling>
          <c:orientation val="minMax"/>
          <c:max val="23"/>
          <c:min val="0"/>
        </c:scaling>
        <c:delete val="1"/>
        <c:axPos val="t"/>
        <c:numFmt formatCode="General" sourceLinked="1"/>
        <c:majorTickMark val="out"/>
        <c:minorTickMark val="none"/>
        <c:tickLblPos val="nextTo"/>
        <c:crossAx val="994013504"/>
        <c:crosses val="min"/>
        <c:crossBetween val="between"/>
      </c:valAx>
    </c:plotArea>
    <c:plotVisOnly val="0"/>
    <c:dispBlanksAs val="gap"/>
    <c:showDLblsOverMax val="1"/>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4626865671641793"/>
          <c:y val="1.844625753813409E-2"/>
          <c:w val="0.21044776119402986"/>
          <c:h val="0.96310748492373177"/>
        </c:manualLayout>
      </c:layout>
      <c:barChart>
        <c:barDir val="bar"/>
        <c:grouping val="stacked"/>
        <c:varyColors val="0"/>
        <c:ser>
          <c:idx val="0"/>
          <c:order val="0"/>
          <c:spPr>
            <a:solidFill>
              <a:srgbClr val="DFE5EF"/>
            </a:solidFill>
            <a:ln>
              <a:noFill/>
            </a:ln>
          </c:spPr>
          <c:invertIfNegative val="0"/>
          <c:dLbls>
            <c:dLbl>
              <c:idx val="0"/>
              <c:layout>
                <c:manualLayout>
                  <c:x val="0.17388059701492536"/>
                  <c:y val="0"/>
                </c:manualLayout>
              </c:layout>
              <c:numFmt formatCode="#,##0.00;&quot;-&quot;#,##0.00" sourceLinked="0"/>
              <c:spPr>
                <a:noFill/>
                <a:ln>
                  <a:noFill/>
                </a:ln>
              </c:spPr>
              <c:txPr>
                <a:bodyPr wrap="none"/>
                <a:lstStyle/>
                <a:p>
                  <a:pPr>
                    <a:defRPr sz="1400" b="1">
                      <a:solidFill>
                        <a:srgbClr val="0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2788-4E9E-B4E3-6F826AEA2736}"/>
                </c:ext>
              </c:extLst>
            </c:dLbl>
            <c:dLbl>
              <c:idx val="1"/>
              <c:layout>
                <c:manualLayout>
                  <c:x val="0.16791044776119404"/>
                  <c:y val="0"/>
                </c:manualLayout>
              </c:layout>
              <c:numFmt formatCode="#,##0.00;&quot;-&quot;#,##0.00" sourceLinked="0"/>
              <c:spPr>
                <a:noFill/>
                <a:ln>
                  <a:noFill/>
                </a:ln>
              </c:spPr>
              <c:txPr>
                <a:bodyPr wrap="none"/>
                <a:lstStyle/>
                <a:p>
                  <a:pPr>
                    <a:defRPr sz="1400" b="1">
                      <a:solidFill>
                        <a:srgbClr val="0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2788-4E9E-B4E3-6F826AEA2736}"/>
                </c:ext>
              </c:extLst>
            </c:dLbl>
            <c:dLbl>
              <c:idx val="2"/>
              <c:layout>
                <c:manualLayout>
                  <c:x val="0.19402985074626866"/>
                  <c:y val="0"/>
                </c:manualLayout>
              </c:layout>
              <c:numFmt formatCode="#,##0.00;&quot;-&quot;#,##0.00" sourceLinked="0"/>
              <c:spPr>
                <a:noFill/>
                <a:ln>
                  <a:noFill/>
                </a:ln>
              </c:spPr>
              <c:txPr>
                <a:bodyPr wrap="none"/>
                <a:lstStyle/>
                <a:p>
                  <a:pPr>
                    <a:defRPr sz="1400" b="1">
                      <a:solidFill>
                        <a:srgbClr val="0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2788-4E9E-B4E3-6F826AEA2736}"/>
                </c:ext>
              </c:extLst>
            </c:dLbl>
            <c:dLbl>
              <c:idx val="3"/>
              <c:layout>
                <c:manualLayout>
                  <c:x val="0.17761194029850746"/>
                  <c:y val="0"/>
                </c:manualLayout>
              </c:layout>
              <c:numFmt formatCode="#,##0.00;&quot;-&quot;#,##0.00" sourceLinked="0"/>
              <c:spPr>
                <a:noFill/>
                <a:ln>
                  <a:noFill/>
                </a:ln>
              </c:spPr>
              <c:txPr>
                <a:bodyPr wrap="none"/>
                <a:lstStyle/>
                <a:p>
                  <a:pPr>
                    <a:defRPr sz="1400" b="1">
                      <a:solidFill>
                        <a:srgbClr val="0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2788-4E9E-B4E3-6F826AEA273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Sheet1!$A$1:$D$1</c:f>
              <c:numCache>
                <c:formatCode>General</c:formatCode>
                <c:ptCount val="4"/>
                <c:pt idx="0">
                  <c:v>0.98</c:v>
                </c:pt>
                <c:pt idx="1">
                  <c:v>0.91</c:v>
                </c:pt>
                <c:pt idx="2">
                  <c:v>1.21</c:v>
                </c:pt>
                <c:pt idx="3">
                  <c:v>1.02</c:v>
                </c:pt>
              </c:numCache>
            </c:numRef>
          </c:val>
          <c:extLst>
            <c:ext xmlns:c16="http://schemas.microsoft.com/office/drawing/2014/chart" uri="{C3380CC4-5D6E-409C-BE32-E72D297353CC}">
              <c16:uniqueId val="{00000004-2788-4E9E-B4E3-6F826AEA2736}"/>
            </c:ext>
          </c:extLst>
        </c:ser>
        <c:dLbls>
          <c:showLegendKey val="0"/>
          <c:showVal val="0"/>
          <c:showCatName val="0"/>
          <c:showSerName val="0"/>
          <c:showPercent val="0"/>
          <c:showBubbleSize val="0"/>
        </c:dLbls>
        <c:gapWidth val="80"/>
        <c:overlap val="100"/>
        <c:axId val="1721233912"/>
        <c:axId val="1"/>
      </c:barChart>
      <c:catAx>
        <c:axId val="1721233912"/>
        <c:scaling>
          <c:orientation val="maxMin"/>
        </c:scaling>
        <c:delete val="0"/>
        <c:axPos val="l"/>
        <c:majorGridlines>
          <c:spPr>
            <a:ln>
              <a:noFill/>
            </a:ln>
          </c:spPr>
        </c:majorGridlines>
        <c:majorTickMark val="none"/>
        <c:minorTickMark val="none"/>
        <c:tickLblPos val="none"/>
        <c:spPr>
          <a:ln w="9525" cap="flat" algn="ctr">
            <a:solidFill>
              <a:schemeClr val="tx1"/>
            </a:solidFill>
            <a:prstDash val="solid"/>
          </a:ln>
        </c:spPr>
        <c:crossAx val="1"/>
        <c:crosses val="min"/>
        <c:auto val="0"/>
        <c:lblAlgn val="ctr"/>
        <c:lblOffset val="100"/>
        <c:noMultiLvlLbl val="0"/>
      </c:catAx>
      <c:valAx>
        <c:axId val="1"/>
        <c:scaling>
          <c:orientation val="minMax"/>
          <c:max val="1.21"/>
          <c:min val="0"/>
        </c:scaling>
        <c:delete val="1"/>
        <c:axPos val="t"/>
        <c:numFmt formatCode="General" sourceLinked="1"/>
        <c:majorTickMark val="out"/>
        <c:minorTickMark val="none"/>
        <c:tickLblPos val="nextTo"/>
        <c:crossAx val="1721233912"/>
        <c:crosses val="min"/>
        <c:crossBetween val="between"/>
      </c:valAx>
    </c:plotArea>
    <c:plotVisOnly val="0"/>
    <c:dispBlanksAs val="gap"/>
    <c:showDLblsOverMax val="1"/>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828478964401294"/>
          <c:y val="1.844625753813409E-2"/>
          <c:w val="0.66343042071197411"/>
          <c:h val="0.96310748492373177"/>
        </c:manualLayout>
      </c:layout>
      <c:barChart>
        <c:barDir val="bar"/>
        <c:grouping val="stacked"/>
        <c:varyColors val="0"/>
        <c:ser>
          <c:idx val="0"/>
          <c:order val="0"/>
          <c:spPr>
            <a:solidFill>
              <a:srgbClr val="9DB1CF"/>
            </a:solidFill>
            <a:ln>
              <a:noFill/>
            </a:ln>
          </c:spPr>
          <c:invertIfNegative val="0"/>
          <c:val>
            <c:numRef>
              <c:f>Sheet1!$A$1:$D$1</c:f>
              <c:numCache>
                <c:formatCode>General</c:formatCode>
                <c:ptCount val="4"/>
                <c:pt idx="0">
                  <c:v>8</c:v>
                </c:pt>
                <c:pt idx="1">
                  <c:v>5</c:v>
                </c:pt>
                <c:pt idx="2">
                  <c:v>10</c:v>
                </c:pt>
                <c:pt idx="3">
                  <c:v>11</c:v>
                </c:pt>
              </c:numCache>
            </c:numRef>
          </c:val>
          <c:extLst>
            <c:ext xmlns:c16="http://schemas.microsoft.com/office/drawing/2014/chart" uri="{C3380CC4-5D6E-409C-BE32-E72D297353CC}">
              <c16:uniqueId val="{00000000-2530-47F9-8AAF-9E3BF2F5EB35}"/>
            </c:ext>
          </c:extLst>
        </c:ser>
        <c:dLbls>
          <c:showLegendKey val="0"/>
          <c:showVal val="0"/>
          <c:showCatName val="0"/>
          <c:showSerName val="0"/>
          <c:showPercent val="0"/>
          <c:showBubbleSize val="0"/>
        </c:dLbls>
        <c:gapWidth val="80"/>
        <c:overlap val="100"/>
        <c:axId val="1731895360"/>
        <c:axId val="1"/>
      </c:barChart>
      <c:catAx>
        <c:axId val="1731895360"/>
        <c:scaling>
          <c:orientation val="maxMin"/>
        </c:scaling>
        <c:delete val="0"/>
        <c:axPos val="l"/>
        <c:majorGridlines>
          <c:spPr>
            <a:ln>
              <a:noFill/>
            </a:ln>
          </c:spPr>
        </c:majorGridlines>
        <c:majorTickMark val="none"/>
        <c:minorTickMark val="none"/>
        <c:tickLblPos val="none"/>
        <c:spPr>
          <a:ln w="9525" cap="flat" algn="ctr">
            <a:solidFill>
              <a:schemeClr val="tx1"/>
            </a:solidFill>
            <a:prstDash val="solid"/>
          </a:ln>
        </c:spPr>
        <c:crossAx val="1"/>
        <c:crosses val="min"/>
        <c:auto val="0"/>
        <c:lblAlgn val="ctr"/>
        <c:lblOffset val="100"/>
        <c:noMultiLvlLbl val="0"/>
      </c:catAx>
      <c:valAx>
        <c:axId val="1"/>
        <c:scaling>
          <c:orientation val="minMax"/>
          <c:max val="11"/>
          <c:min val="0"/>
        </c:scaling>
        <c:delete val="1"/>
        <c:axPos val="t"/>
        <c:numFmt formatCode="General" sourceLinked="1"/>
        <c:majorTickMark val="out"/>
        <c:minorTickMark val="none"/>
        <c:tickLblPos val="nextTo"/>
        <c:crossAx val="1731895360"/>
        <c:crosses val="min"/>
        <c:crossBetween val="between"/>
      </c:valAx>
    </c:plotArea>
    <c:plotVisOnly val="0"/>
    <c:dispBlanksAs val="gap"/>
    <c:showDLblsOverMax val="1"/>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828478964401294"/>
          <c:y val="1.844625753813409E-2"/>
          <c:w val="0.66343042071197411"/>
          <c:h val="0.96310748492373177"/>
        </c:manualLayout>
      </c:layout>
      <c:barChart>
        <c:barDir val="bar"/>
        <c:grouping val="stacked"/>
        <c:varyColors val="0"/>
        <c:ser>
          <c:idx val="0"/>
          <c:order val="0"/>
          <c:spPr>
            <a:solidFill>
              <a:srgbClr val="9DB1CF"/>
            </a:solidFill>
            <a:ln>
              <a:noFill/>
            </a:ln>
          </c:spPr>
          <c:invertIfNegative val="0"/>
          <c:val>
            <c:numRef>
              <c:f>Sheet1!$A$1:$D$1</c:f>
              <c:numCache>
                <c:formatCode>General</c:formatCode>
                <c:ptCount val="4"/>
                <c:pt idx="0">
                  <c:v>22</c:v>
                </c:pt>
                <c:pt idx="1">
                  <c:v>33</c:v>
                </c:pt>
                <c:pt idx="2">
                  <c:v>28.999999999999996</c:v>
                </c:pt>
                <c:pt idx="3">
                  <c:v>36</c:v>
                </c:pt>
              </c:numCache>
            </c:numRef>
          </c:val>
          <c:extLst>
            <c:ext xmlns:c16="http://schemas.microsoft.com/office/drawing/2014/chart" uri="{C3380CC4-5D6E-409C-BE32-E72D297353CC}">
              <c16:uniqueId val="{00000000-F8DE-46DF-8F9F-41F7FD9DC681}"/>
            </c:ext>
          </c:extLst>
        </c:ser>
        <c:dLbls>
          <c:showLegendKey val="0"/>
          <c:showVal val="0"/>
          <c:showCatName val="0"/>
          <c:showSerName val="0"/>
          <c:showPercent val="0"/>
          <c:showBubbleSize val="0"/>
        </c:dLbls>
        <c:gapWidth val="80"/>
        <c:overlap val="100"/>
        <c:axId val="1329157624"/>
        <c:axId val="1"/>
      </c:barChart>
      <c:catAx>
        <c:axId val="1329157624"/>
        <c:scaling>
          <c:orientation val="maxMin"/>
        </c:scaling>
        <c:delete val="0"/>
        <c:axPos val="l"/>
        <c:majorGridlines>
          <c:spPr>
            <a:ln>
              <a:noFill/>
            </a:ln>
          </c:spPr>
        </c:majorGridlines>
        <c:majorTickMark val="none"/>
        <c:minorTickMark val="none"/>
        <c:tickLblPos val="none"/>
        <c:spPr>
          <a:ln w="9525" cap="flat" algn="ctr">
            <a:solidFill>
              <a:schemeClr val="tx1"/>
            </a:solidFill>
            <a:prstDash val="solid"/>
          </a:ln>
        </c:spPr>
        <c:crossAx val="1"/>
        <c:crosses val="min"/>
        <c:auto val="0"/>
        <c:lblAlgn val="ctr"/>
        <c:lblOffset val="100"/>
        <c:noMultiLvlLbl val="0"/>
      </c:catAx>
      <c:valAx>
        <c:axId val="1"/>
        <c:scaling>
          <c:orientation val="minMax"/>
          <c:max val="36"/>
          <c:min val="0"/>
        </c:scaling>
        <c:delete val="1"/>
        <c:axPos val="t"/>
        <c:numFmt formatCode="General" sourceLinked="1"/>
        <c:majorTickMark val="out"/>
        <c:minorTickMark val="none"/>
        <c:tickLblPos val="nextTo"/>
        <c:crossAx val="1329157624"/>
        <c:crosses val="min"/>
        <c:crossBetween val="between"/>
      </c:valAx>
    </c:plotArea>
    <c:plotVisOnly val="0"/>
    <c:dispBlanksAs val="gap"/>
    <c:showDLblsOverMax val="1"/>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38137-7E48-4C45-9BCB-E4C8DBC9D4FC}" type="datetimeFigureOut">
              <a:rPr lang="en-US" smtClean="0"/>
              <a:t>5/25/2022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9B043B-5821-47F2-9CA1-3141724DB0E5}" type="slidenum">
              <a:rPr lang="en-US" smtClean="0"/>
              <a:t>‹#›</a:t>
            </a:fld>
            <a:endParaRPr lang="en-US"/>
          </a:p>
        </p:txBody>
      </p:sp>
    </p:spTree>
    <p:extLst>
      <p:ext uri="{BB962C8B-B14F-4D97-AF65-F5344CB8AC3E}">
        <p14:creationId xmlns:p14="http://schemas.microsoft.com/office/powerpoint/2010/main" val="4188571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9B043B-5821-47F2-9CA1-3141724DB0E5}" type="slidenum">
              <a:rPr lang="en-US" smtClean="0"/>
              <a:t>1</a:t>
            </a:fld>
            <a:endParaRPr lang="en-US"/>
          </a:p>
        </p:txBody>
      </p:sp>
    </p:spTree>
    <p:extLst>
      <p:ext uri="{BB962C8B-B14F-4D97-AF65-F5344CB8AC3E}">
        <p14:creationId xmlns:p14="http://schemas.microsoft.com/office/powerpoint/2010/main" val="3647556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t>
            </a:r>
            <a:r>
              <a:rPr lang="zh-CN" altLang="en-US" dirty="0"/>
              <a:t>口径标注</a:t>
            </a:r>
            <a:endParaRPr lang="en-US" altLang="zh-CN" dirty="0"/>
          </a:p>
          <a:p>
            <a:r>
              <a:rPr lang="en-US" altLang="zh-CN" dirty="0"/>
              <a:t>1.</a:t>
            </a:r>
            <a:r>
              <a:rPr lang="zh-CN" altLang="en-US" dirty="0"/>
              <a:t> </a:t>
            </a:r>
            <a:r>
              <a:rPr lang="en-US" altLang="zh-CN" dirty="0"/>
              <a:t>DESIGN</a:t>
            </a:r>
            <a:r>
              <a:rPr lang="zh-CN" altLang="en-US" dirty="0"/>
              <a:t>，</a:t>
            </a:r>
            <a:r>
              <a:rPr lang="en-US" altLang="zh-CN" dirty="0"/>
              <a:t>COMFORT</a:t>
            </a:r>
            <a:r>
              <a:rPr lang="zh-CN" altLang="en-US" dirty="0"/>
              <a:t>，</a:t>
            </a:r>
            <a:r>
              <a:rPr lang="en-US" altLang="zh-CN" dirty="0"/>
              <a:t>FUNCTIONALITY</a:t>
            </a:r>
            <a:r>
              <a:rPr lang="zh-CN" altLang="en-US" dirty="0"/>
              <a:t>，</a:t>
            </a:r>
            <a:r>
              <a:rPr lang="en-US" altLang="zh-CN" dirty="0"/>
              <a:t>PRICE</a:t>
            </a:r>
            <a:r>
              <a:rPr lang="zh-CN" altLang="en-US" dirty="0"/>
              <a:t>：分子为相应标签数，分母为总评论数，</a:t>
            </a:r>
            <a:r>
              <a:rPr lang="en-US" altLang="zh-CN" dirty="0"/>
              <a:t>by</a:t>
            </a:r>
            <a:r>
              <a:rPr lang="zh-CN" altLang="en-US" dirty="0"/>
              <a:t> </a:t>
            </a:r>
            <a:r>
              <a:rPr lang="en-US" altLang="zh-CN" dirty="0" err="1"/>
              <a:t>sku</a:t>
            </a:r>
            <a:r>
              <a:rPr lang="zh-CN" altLang="en-US" dirty="0"/>
              <a:t>平均；</a:t>
            </a:r>
            <a:endParaRPr lang="en-US" altLang="zh-CN" dirty="0"/>
          </a:p>
          <a:p>
            <a:r>
              <a:rPr lang="en-US" altLang="zh-CN" dirty="0"/>
              <a:t>2.</a:t>
            </a:r>
            <a:r>
              <a:rPr lang="zh-CN" altLang="en-US" dirty="0"/>
              <a:t> </a:t>
            </a:r>
            <a:r>
              <a:rPr lang="en-US" altLang="zh-CN" dirty="0"/>
              <a:t>USAGE</a:t>
            </a:r>
            <a:r>
              <a:rPr lang="zh-CN" altLang="en-US" dirty="0"/>
              <a:t> </a:t>
            </a:r>
            <a:r>
              <a:rPr lang="en-US" altLang="zh-CN" dirty="0"/>
              <a:t>SCENARIO</a:t>
            </a:r>
            <a:r>
              <a:rPr lang="zh-CN" altLang="en-US" dirty="0"/>
              <a:t>，前两项分子为相应标签数，分母为场景评论数；最后一项为信息熵*</a:t>
            </a:r>
            <a:r>
              <a:rPr lang="en-US" altLang="zh-CN" dirty="0"/>
              <a:t>100</a:t>
            </a:r>
            <a:r>
              <a:rPr lang="zh-CN" altLang="en-US" dirty="0"/>
              <a:t>。 </a:t>
            </a:r>
            <a:r>
              <a:rPr lang="en-US" altLang="zh-CN" dirty="0"/>
              <a:t>By</a:t>
            </a:r>
            <a:r>
              <a:rPr lang="zh-CN" altLang="en-US" dirty="0"/>
              <a:t> </a:t>
            </a:r>
            <a:r>
              <a:rPr lang="en-US" altLang="zh-CN" dirty="0" err="1"/>
              <a:t>sku</a:t>
            </a:r>
            <a:r>
              <a:rPr lang="zh-CN" altLang="en-US" dirty="0"/>
              <a:t>平均</a:t>
            </a:r>
            <a:endParaRPr lang="en-US" altLang="zh-CN" dirty="0"/>
          </a:p>
          <a:p>
            <a:r>
              <a:rPr lang="en-US" altLang="zh-CN" dirty="0"/>
              <a:t>3.</a:t>
            </a:r>
            <a:r>
              <a:rPr lang="zh-CN" altLang="en-US" dirty="0"/>
              <a:t> 人群结构： 分子为相应项目，分母为人群评论数，</a:t>
            </a:r>
            <a:r>
              <a:rPr lang="en-US" altLang="zh-CN" dirty="0"/>
              <a:t>by</a:t>
            </a:r>
            <a:r>
              <a:rPr lang="zh-CN" altLang="en-US" dirty="0"/>
              <a:t> 总评论平均</a:t>
            </a:r>
            <a:endParaRPr lang="en-US" altLang="zh-CN" dirty="0"/>
          </a:p>
          <a:p>
            <a:endParaRPr lang="en-US" dirty="0"/>
          </a:p>
          <a:p>
            <a:endParaRPr lang="en-US" dirty="0"/>
          </a:p>
          <a:p>
            <a:r>
              <a:rPr lang="en-US" dirty="0" err="1"/>
              <a:t>可能被cue</a:t>
            </a:r>
            <a:r>
              <a:rPr lang="en-US" dirty="0"/>
              <a:t>:</a:t>
            </a:r>
            <a:endParaRPr lang="en-US" altLang="zh-CN" dirty="0"/>
          </a:p>
          <a:p>
            <a:pPr marL="228600" indent="-228600">
              <a:buAutoNum type="arabicPeriod"/>
            </a:pPr>
            <a:r>
              <a:rPr lang="en-US" altLang="zh-CN" dirty="0" err="1"/>
              <a:t>Considerationn</a:t>
            </a:r>
            <a:r>
              <a:rPr lang="zh-CN" altLang="en-US" dirty="0"/>
              <a:t> </a:t>
            </a:r>
            <a:r>
              <a:rPr lang="en-US" altLang="zh-CN" dirty="0"/>
              <a:t>factor</a:t>
            </a:r>
            <a:r>
              <a:rPr lang="en-US" dirty="0"/>
              <a:t>加起来不是</a:t>
            </a:r>
            <a:r>
              <a:rPr lang="en-US" altLang="zh-CN" dirty="0"/>
              <a:t>100%</a:t>
            </a:r>
            <a:r>
              <a:rPr lang="zh-CN" altLang="en-US" dirty="0"/>
              <a:t>的原因：有的评论同时提及了多项、二级标签多个</a:t>
            </a:r>
            <a:r>
              <a:rPr lang="en-US" altLang="zh-CN" dirty="0"/>
              <a:t>1</a:t>
            </a:r>
            <a:r>
              <a:rPr lang="zh-CN" altLang="en-US" dirty="0"/>
              <a:t>可以累加（比如</a:t>
            </a:r>
            <a:r>
              <a:rPr lang="en-US" altLang="zh-CN" dirty="0"/>
              <a:t>design</a:t>
            </a:r>
            <a:r>
              <a:rPr lang="zh-CN" altLang="en-US" dirty="0"/>
              <a:t>的鞋型和好看如果在同一条评论中被提到则“设计”变为</a:t>
            </a:r>
            <a:r>
              <a:rPr lang="en-US" altLang="zh-CN" dirty="0"/>
              <a:t>2</a:t>
            </a:r>
            <a:r>
              <a:rPr lang="zh-CN" altLang="en-US" dirty="0"/>
              <a:t>）</a:t>
            </a:r>
            <a:endParaRPr lang="en-US" altLang="zh-CN" dirty="0"/>
          </a:p>
          <a:p>
            <a:pPr marL="228600" indent="-228600">
              <a:buAutoNum type="arabicPeriod"/>
            </a:pPr>
            <a:r>
              <a:rPr lang="en-US" dirty="0" err="1"/>
              <a:t>为什么分母不同</a:t>
            </a:r>
            <a:r>
              <a:rPr lang="zh-CN" altLang="en-US" dirty="0"/>
              <a:t>：</a:t>
            </a:r>
            <a:r>
              <a:rPr lang="en-US" altLang="zh-CN" dirty="0" err="1"/>
              <a:t>emmmm</a:t>
            </a:r>
            <a:endParaRPr lang="en-US" altLang="zh-CN" dirty="0"/>
          </a:p>
          <a:p>
            <a:pPr marL="228600" indent="-228600">
              <a:buAutoNum type="arabicPeriod"/>
            </a:pPr>
            <a:r>
              <a:rPr lang="zh-CN" altLang="en-US" dirty="0"/>
              <a:t>熵的含义：复杂度</a:t>
            </a:r>
            <a:r>
              <a:rPr lang="en-US" altLang="zh-CN" dirty="0"/>
              <a:t>/</a:t>
            </a:r>
            <a:r>
              <a:rPr lang="zh-CN" altLang="en-US" dirty="0"/>
              <a:t>不确定性</a:t>
            </a:r>
            <a:r>
              <a:rPr lang="en-US" altLang="zh-CN" dirty="0"/>
              <a:t>/</a:t>
            </a:r>
            <a:r>
              <a:rPr lang="zh-CN" altLang="en-US" dirty="0"/>
              <a:t>丰富度 公式 </a:t>
            </a:r>
            <a:r>
              <a:rPr lang="en-US" altLang="zh-CN" dirty="0"/>
              <a:t>:</a:t>
            </a:r>
            <a:r>
              <a:rPr lang="en-US" altLang="zh-CN" dirty="0" err="1"/>
              <a:t>ent</a:t>
            </a:r>
            <a:r>
              <a:rPr lang="en-US" altLang="zh-CN" dirty="0"/>
              <a:t> = -</a:t>
            </a:r>
            <a:r>
              <a:rPr lang="en-US" altLang="zh-CN" dirty="0" err="1"/>
              <a:t>plogp</a:t>
            </a:r>
            <a:endParaRPr lang="en-US" altLang="zh-CN" dirty="0"/>
          </a:p>
          <a:p>
            <a:pPr marL="228600" indent="-228600">
              <a:buAutoNum type="arabicPeriod"/>
            </a:pPr>
            <a:r>
              <a:rPr lang="en-US" dirty="0"/>
              <a:t>versatility</a:t>
            </a:r>
          </a:p>
        </p:txBody>
      </p:sp>
      <p:sp>
        <p:nvSpPr>
          <p:cNvPr id="4" name="Slide Number Placeholder 3"/>
          <p:cNvSpPr>
            <a:spLocks noGrp="1"/>
          </p:cNvSpPr>
          <p:nvPr>
            <p:ph type="sldNum" sz="quarter" idx="5"/>
          </p:nvPr>
        </p:nvSpPr>
        <p:spPr/>
        <p:txBody>
          <a:bodyPr/>
          <a:lstStyle/>
          <a:p>
            <a:fld id="{3E9B043B-5821-47F2-9CA1-3141724DB0E5}" type="slidenum">
              <a:rPr lang="en-US" smtClean="0"/>
              <a:t>10</a:t>
            </a:fld>
            <a:endParaRPr lang="en-US"/>
          </a:p>
        </p:txBody>
      </p:sp>
    </p:spTree>
    <p:extLst>
      <p:ext uri="{BB962C8B-B14F-4D97-AF65-F5344CB8AC3E}">
        <p14:creationId xmlns:p14="http://schemas.microsoft.com/office/powerpoint/2010/main" val="2660673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SOB &amp; CAGR</a:t>
            </a:r>
            <a:r>
              <a:rPr lang="zh-CN" altLang="en-US" dirty="0"/>
              <a:t>：</a:t>
            </a:r>
            <a:r>
              <a:rPr lang="en-US" altLang="zh-CN" dirty="0"/>
              <a:t>total market, 6&amp;11 excluded = +4%</a:t>
            </a:r>
          </a:p>
          <a:p>
            <a:endParaRPr lang="en-US" dirty="0"/>
          </a:p>
          <a:p>
            <a:r>
              <a:rPr lang="en-US" dirty="0"/>
              <a:t>A</a:t>
            </a:r>
            <a:r>
              <a:rPr lang="zh-CN" altLang="en-US" dirty="0"/>
              <a:t>：绿灯</a:t>
            </a:r>
            <a:r>
              <a:rPr lang="en-US" altLang="zh-CN" dirty="0"/>
              <a:t>/Functionality&gt;Design&gt;Price&gt;Identification / Running is the main usage. / (Asics NIKE) </a:t>
            </a:r>
            <a:r>
              <a:rPr lang="zh-CN" altLang="en-US" dirty="0"/>
              <a:t>（</a:t>
            </a:r>
            <a:r>
              <a:rPr lang="en-US" altLang="zh-CN" dirty="0"/>
              <a:t>LINING QIAODAN XTEP</a:t>
            </a:r>
            <a:r>
              <a:rPr lang="zh-CN" altLang="en-US" dirty="0"/>
              <a:t>）</a:t>
            </a:r>
            <a:endParaRPr lang="en-US" altLang="zh-CN" dirty="0"/>
          </a:p>
          <a:p>
            <a:r>
              <a:rPr lang="en-US" altLang="zh-CN" dirty="0"/>
              <a:t>B</a:t>
            </a:r>
            <a:r>
              <a:rPr lang="zh-CN" altLang="en-US" dirty="0"/>
              <a:t>：红灯</a:t>
            </a:r>
            <a:r>
              <a:rPr lang="en-US" altLang="zh-CN" dirty="0"/>
              <a:t>/Identification&gt;Functionality&gt;Design&gt;Price/ To show uniqueness from others. / </a:t>
            </a:r>
            <a:r>
              <a:rPr lang="zh-CN" altLang="en-US" dirty="0"/>
              <a:t>（</a:t>
            </a:r>
            <a:r>
              <a:rPr lang="en-US" altLang="zh-CN" dirty="0"/>
              <a:t>ON SALOMON HOKA</a:t>
            </a:r>
            <a:r>
              <a:rPr lang="zh-CN" altLang="en-US" dirty="0"/>
              <a:t>）</a:t>
            </a:r>
            <a:r>
              <a:rPr lang="en-US" altLang="zh-CN" dirty="0"/>
              <a:t> </a:t>
            </a:r>
            <a:r>
              <a:rPr lang="zh-CN" altLang="en-US" dirty="0"/>
              <a:t>（</a:t>
            </a:r>
            <a:r>
              <a:rPr lang="en-US" altLang="zh-CN" dirty="0"/>
              <a:t>Adidas LINING ANTA NIKE(7)</a:t>
            </a:r>
            <a:r>
              <a:rPr lang="zh-CN" altLang="en-US" dirty="0"/>
              <a:t>）</a:t>
            </a:r>
            <a:endParaRPr lang="en-US" altLang="zh-CN" dirty="0"/>
          </a:p>
          <a:p>
            <a:r>
              <a:rPr lang="en-US" altLang="zh-CN" dirty="0"/>
              <a:t>C</a:t>
            </a:r>
            <a:r>
              <a:rPr lang="zh-CN" altLang="en-US" dirty="0"/>
              <a:t>：黄灯</a:t>
            </a:r>
            <a:r>
              <a:rPr lang="en-US" altLang="zh-CN" dirty="0"/>
              <a:t>/Design&gt;Functionality&gt;Price&gt;Identification / Sports footwear for multiple exercises. / (ADIDAS ANTA ) (PEAK NIKE ASICS XTEP LINING)</a:t>
            </a:r>
          </a:p>
          <a:p>
            <a:r>
              <a:rPr lang="en-US" altLang="zh-CN" dirty="0"/>
              <a:t>D</a:t>
            </a:r>
            <a:r>
              <a:rPr lang="zh-CN" altLang="en-US" dirty="0"/>
              <a:t>：</a:t>
            </a:r>
            <a:r>
              <a:rPr lang="en-US" altLang="zh-CN" dirty="0"/>
              <a:t>- /Design&gt;Price&gt;Functionality&gt;Identification / Daily sneakers providing wild match with clothing. / (ANTA LINING ERKE) (SKECHERS) (361 NB XTEP) NIKE(9)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top brands: </a:t>
            </a:r>
            <a:r>
              <a:rPr lang="zh-CN" altLang="en-US" dirty="0"/>
              <a:t>按照排名排序，不展示具体</a:t>
            </a:r>
            <a:r>
              <a:rPr lang="en-US" altLang="zh-CN" dirty="0"/>
              <a:t>brand</a:t>
            </a:r>
            <a:r>
              <a:rPr lang="zh-CN" altLang="en-US" dirty="0"/>
              <a:t>的</a:t>
            </a:r>
            <a:r>
              <a:rPr lang="en-US" altLang="zh-CN" dirty="0"/>
              <a:t>SOB</a:t>
            </a:r>
          </a:p>
        </p:txBody>
      </p:sp>
      <p:sp>
        <p:nvSpPr>
          <p:cNvPr id="4" name="Slide Number Placeholder 3"/>
          <p:cNvSpPr>
            <a:spLocks noGrp="1"/>
          </p:cNvSpPr>
          <p:nvPr>
            <p:ph type="sldNum" sz="quarter" idx="5"/>
          </p:nvPr>
        </p:nvSpPr>
        <p:spPr/>
        <p:txBody>
          <a:bodyPr/>
          <a:lstStyle/>
          <a:p>
            <a:fld id="{3E9B043B-5821-47F2-9CA1-3141724DB0E5}" type="slidenum">
              <a:rPr lang="en-US" smtClean="0"/>
              <a:t>11</a:t>
            </a:fld>
            <a:endParaRPr lang="en-US"/>
          </a:p>
        </p:txBody>
      </p:sp>
    </p:spTree>
    <p:extLst>
      <p:ext uri="{BB962C8B-B14F-4D97-AF65-F5344CB8AC3E}">
        <p14:creationId xmlns:p14="http://schemas.microsoft.com/office/powerpoint/2010/main" val="3797372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9B043B-5821-47F2-9CA1-3141724DB0E5}" type="slidenum">
              <a:rPr lang="en-US" smtClean="0"/>
              <a:t>12</a:t>
            </a:fld>
            <a:endParaRPr lang="en-US"/>
          </a:p>
        </p:txBody>
      </p:sp>
    </p:spTree>
    <p:extLst>
      <p:ext uri="{BB962C8B-B14F-4D97-AF65-F5344CB8AC3E}">
        <p14:creationId xmlns:p14="http://schemas.microsoft.com/office/powerpoint/2010/main" val="3367918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9B043B-5821-47F2-9CA1-3141724DB0E5}" type="slidenum">
              <a:rPr lang="en-US" smtClean="0"/>
              <a:t>13</a:t>
            </a:fld>
            <a:endParaRPr lang="en-US"/>
          </a:p>
        </p:txBody>
      </p:sp>
    </p:spTree>
    <p:extLst>
      <p:ext uri="{BB962C8B-B14F-4D97-AF65-F5344CB8AC3E}">
        <p14:creationId xmlns:p14="http://schemas.microsoft.com/office/powerpoint/2010/main" val="67446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9B043B-5821-47F2-9CA1-3141724DB0E5}" type="slidenum">
              <a:rPr lang="en-US" smtClean="0"/>
              <a:t>14</a:t>
            </a:fld>
            <a:endParaRPr lang="en-US"/>
          </a:p>
        </p:txBody>
      </p:sp>
    </p:spTree>
    <p:extLst>
      <p:ext uri="{BB962C8B-B14F-4D97-AF65-F5344CB8AC3E}">
        <p14:creationId xmlns:p14="http://schemas.microsoft.com/office/powerpoint/2010/main" val="41634322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image" Target="../media/image3.emf"/><Relationship Id="rId5" Type="http://schemas.openxmlformats.org/officeDocument/2006/relationships/oleObject" Target="../embeddings/oleObject11.bin"/><Relationship Id="rId4"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vmlDrawing" Target="../drawings/vmlDrawing12.vml"/><Relationship Id="rId6" Type="http://schemas.openxmlformats.org/officeDocument/2006/relationships/image" Target="../media/image3.emf"/><Relationship Id="rId5" Type="http://schemas.openxmlformats.org/officeDocument/2006/relationships/oleObject" Target="../embeddings/oleObject12.bin"/><Relationship Id="rId4"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13.vml"/><Relationship Id="rId6" Type="http://schemas.openxmlformats.org/officeDocument/2006/relationships/image" Target="../media/image3.emf"/><Relationship Id="rId5" Type="http://schemas.openxmlformats.org/officeDocument/2006/relationships/oleObject" Target="../embeddings/oleObject13.bin"/><Relationship Id="rId4"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vmlDrawing" Target="../drawings/vmlDrawing14.vml"/><Relationship Id="rId6" Type="http://schemas.openxmlformats.org/officeDocument/2006/relationships/image" Target="../media/image3.emf"/><Relationship Id="rId5" Type="http://schemas.openxmlformats.org/officeDocument/2006/relationships/oleObject" Target="../embeddings/oleObject14.bin"/><Relationship Id="rId4"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vmlDrawing" Target="../drawings/vmlDrawing15.vml"/><Relationship Id="rId6" Type="http://schemas.openxmlformats.org/officeDocument/2006/relationships/image" Target="../media/image3.emf"/><Relationship Id="rId5" Type="http://schemas.openxmlformats.org/officeDocument/2006/relationships/oleObject" Target="../embeddings/oleObject15.bin"/><Relationship Id="rId4"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vmlDrawing" Target="../drawings/vmlDrawing16.vml"/><Relationship Id="rId6" Type="http://schemas.openxmlformats.org/officeDocument/2006/relationships/image" Target="../media/image3.emf"/><Relationship Id="rId5" Type="http://schemas.openxmlformats.org/officeDocument/2006/relationships/oleObject" Target="../embeddings/oleObject16.bin"/><Relationship Id="rId4"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vmlDrawing" Target="../drawings/vmlDrawing17.vml"/><Relationship Id="rId6" Type="http://schemas.openxmlformats.org/officeDocument/2006/relationships/image" Target="../media/image3.emf"/><Relationship Id="rId5" Type="http://schemas.openxmlformats.org/officeDocument/2006/relationships/oleObject" Target="../embeddings/oleObject17.bin"/><Relationship Id="rId4"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vmlDrawing" Target="../drawings/vmlDrawing19.vml"/><Relationship Id="rId6" Type="http://schemas.openxmlformats.org/officeDocument/2006/relationships/image" Target="../media/image3.emf"/><Relationship Id="rId5" Type="http://schemas.openxmlformats.org/officeDocument/2006/relationships/oleObject" Target="../embeddings/oleObject19.bin"/><Relationship Id="rId4"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vmlDrawing" Target="../drawings/vmlDrawing20.vml"/><Relationship Id="rId6" Type="http://schemas.openxmlformats.org/officeDocument/2006/relationships/image" Target="../media/image3.emf"/><Relationship Id="rId5" Type="http://schemas.openxmlformats.org/officeDocument/2006/relationships/oleObject" Target="../embeddings/oleObject20.bin"/><Relationship Id="rId4"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3.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vmlDrawing" Target="../drawings/vmlDrawing21.vml"/><Relationship Id="rId6" Type="http://schemas.openxmlformats.org/officeDocument/2006/relationships/image" Target="../media/image3.emf"/><Relationship Id="rId5" Type="http://schemas.openxmlformats.org/officeDocument/2006/relationships/oleObject" Target="../embeddings/oleObject21.bin"/><Relationship Id="rId4"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vmlDrawing" Target="../drawings/vmlDrawing22.vml"/><Relationship Id="rId6" Type="http://schemas.openxmlformats.org/officeDocument/2006/relationships/image" Target="../media/image3.emf"/><Relationship Id="rId5" Type="http://schemas.openxmlformats.org/officeDocument/2006/relationships/oleObject" Target="../embeddings/oleObject22.bin"/><Relationship Id="rId4"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vmlDrawing" Target="../drawings/vmlDrawing23.vml"/><Relationship Id="rId6" Type="http://schemas.openxmlformats.org/officeDocument/2006/relationships/image" Target="../media/image3.emf"/><Relationship Id="rId5" Type="http://schemas.openxmlformats.org/officeDocument/2006/relationships/oleObject" Target="../embeddings/oleObject23.bin"/><Relationship Id="rId4"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vmlDrawing" Target="../drawings/vmlDrawing24.vml"/><Relationship Id="rId6" Type="http://schemas.openxmlformats.org/officeDocument/2006/relationships/image" Target="../media/image3.emf"/><Relationship Id="rId5" Type="http://schemas.openxmlformats.org/officeDocument/2006/relationships/oleObject" Target="../embeddings/oleObject24.bin"/><Relationship Id="rId4"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vmlDrawing" Target="../drawings/vmlDrawing25.vml"/><Relationship Id="rId6" Type="http://schemas.openxmlformats.org/officeDocument/2006/relationships/image" Target="../media/image3.emf"/><Relationship Id="rId5" Type="http://schemas.openxmlformats.org/officeDocument/2006/relationships/oleObject" Target="../embeddings/oleObject25.bin"/><Relationship Id="rId4"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3.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3.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3.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3.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3.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image" Target="../media/image3.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vider_1">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2DDFB55-4A2A-4946-98CC-1E0C04D022BD}"/>
              </a:ext>
            </a:extLst>
          </p:cNvPr>
          <p:cNvGraphicFramePr>
            <a:graphicFrameLocks noChangeAspect="1"/>
          </p:cNvGraphicFramePr>
          <p:nvPr userDrawn="1">
            <p:custDataLst>
              <p:tags r:id="rId2"/>
            </p:custDataLst>
            <p:extLst>
              <p:ext uri="{D42A27DB-BD31-4B8C-83A1-F6EECF244321}">
                <p14:modId xmlns:p14="http://schemas.microsoft.com/office/powerpoint/2010/main" val="2944590523"/>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2508" name="think-cell Slide" r:id="rId5" imgW="473" imgH="473" progId="TCLayout.ActiveDocument.1">
                  <p:embed/>
                </p:oleObj>
              </mc:Choice>
              <mc:Fallback>
                <p:oleObj name="think-cell Slide" r:id="rId5" imgW="473" imgH="473" progId="TCLayout.ActiveDocument.1">
                  <p:embed/>
                  <p:pic>
                    <p:nvPicPr>
                      <p:cNvPr id="4" name="Object 3" hidden="1">
                        <a:extLst>
                          <a:ext uri="{FF2B5EF4-FFF2-40B4-BE49-F238E27FC236}">
                            <a16:creationId xmlns:a16="http://schemas.microsoft.com/office/drawing/2014/main" id="{C2DDFB55-4A2A-4946-98CC-1E0C04D022BD}"/>
                          </a:ext>
                        </a:extLst>
                      </p:cNvPr>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1224B64-1E37-4F9F-B9B2-917866F7AFF4}"/>
              </a:ext>
            </a:extLst>
          </p:cNvPr>
          <p:cNvSpPr/>
          <p:nvPr userDrawn="1">
            <p:custDataLst>
              <p:tags r:id="rId3"/>
            </p:custDataLst>
          </p:nvPr>
        </p:nvSpPr>
        <p:spPr>
          <a:xfrm>
            <a:off x="1" y="1"/>
            <a:ext cx="158751" cy="158751"/>
          </a:xfrm>
          <a:prstGeom prst="rect">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825479" rtl="0" fontAlgn="auto" latinLnBrk="0" hangingPunct="0">
              <a:lnSpc>
                <a:spcPct val="100000"/>
              </a:lnSpc>
              <a:spcBef>
                <a:spcPts val="0"/>
              </a:spcBef>
              <a:spcAft>
                <a:spcPts val="0"/>
              </a:spcAft>
              <a:buClrTx/>
              <a:buSzTx/>
              <a:buFontTx/>
              <a:buNone/>
              <a:tabLst/>
            </a:pPr>
            <a:endParaRPr kumimoji="0" lang="en-US" sz="8800" b="0" i="0" u="none" strike="noStrike" cap="none" spc="0" normalizeH="0" baseline="0" dirty="0">
              <a:ln>
                <a:noFill/>
              </a:ln>
              <a:solidFill>
                <a:srgbClr val="FFFFFF"/>
              </a:solidFill>
              <a:effectLst/>
              <a:uFillTx/>
              <a:latin typeface="Trade Gothic LT Std Cn" panose="020B0606020502020204" pitchFamily="34" charset="0"/>
              <a:ea typeface="DengXian" panose="02010600030101010101" pitchFamily="2" charset="-122"/>
              <a:cs typeface="+mn-cs"/>
              <a:sym typeface="Trade Gothic LT Std Cn" panose="020B0606020502020204" pitchFamily="34" charset="0"/>
            </a:endParaRPr>
          </a:p>
        </p:txBody>
      </p:sp>
      <p:sp>
        <p:nvSpPr>
          <p:cNvPr id="2" name="Title 1">
            <a:extLst>
              <a:ext uri="{FF2B5EF4-FFF2-40B4-BE49-F238E27FC236}">
                <a16:creationId xmlns:a16="http://schemas.microsoft.com/office/drawing/2014/main" id="{683FDF87-E7AC-4EF9-8385-629CAFFAA4BA}"/>
              </a:ext>
            </a:extLst>
          </p:cNvPr>
          <p:cNvSpPr>
            <a:spLocks noGrp="1"/>
          </p:cNvSpPr>
          <p:nvPr>
            <p:ph type="title" hasCustomPrompt="1"/>
          </p:nvPr>
        </p:nvSpPr>
        <p:spPr>
          <a:xfrm>
            <a:off x="660400" y="2546709"/>
            <a:ext cx="10871200" cy="1764584"/>
          </a:xfrm>
          <a:gradFill>
            <a:gsLst>
              <a:gs pos="100000">
                <a:schemeClr val="accent2"/>
              </a:gs>
              <a:gs pos="50000">
                <a:srgbClr val="E0FF6A"/>
              </a:gs>
              <a:gs pos="0">
                <a:srgbClr val="7BFFAC"/>
              </a:gs>
            </a:gsLst>
            <a:lin ang="10800000" scaled="0"/>
          </a:gradFill>
          <a:ln w="12700">
            <a:miter lim="400000"/>
          </a:ln>
        </p:spPr>
        <p:txBody>
          <a:bodyPr vert="horz" lIns="14288" tIns="14288" rIns="14288" bIns="14288" anchor="ctr"/>
          <a:lstStyle>
            <a:lvl1pPr>
              <a:defRPr lang="en-US" sz="6400" b="0" spc="0" dirty="0">
                <a:solidFill>
                  <a:schemeClr val="accent1">
                    <a:lumMod val="50000"/>
                  </a:schemeClr>
                </a:solidFill>
                <a:effectLst/>
                <a:latin typeface="+mn-lt"/>
                <a:ea typeface="Gill Sans"/>
                <a:cs typeface="Gill Sans"/>
              </a:defRPr>
            </a:lvl1pPr>
          </a:lstStyle>
          <a:p>
            <a:pPr lvl="0" defTabSz="228584" hangingPunct="0">
              <a:spcBef>
                <a:spcPts val="0"/>
              </a:spcBef>
              <a:buSzTx/>
            </a:pPr>
            <a:r>
              <a:rPr lang="en-US" dirty="0"/>
              <a:t>SECTION TITLE HERE</a:t>
            </a:r>
          </a:p>
        </p:txBody>
      </p:sp>
    </p:spTree>
    <p:extLst>
      <p:ext uri="{BB962C8B-B14F-4D97-AF65-F5344CB8AC3E}">
        <p14:creationId xmlns:p14="http://schemas.microsoft.com/office/powerpoint/2010/main" val="3115778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_1">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2DDFB55-4A2A-4946-98CC-1E0C04D022BD}"/>
              </a:ext>
            </a:extLst>
          </p:cNvPr>
          <p:cNvGraphicFramePr>
            <a:graphicFrameLocks noChangeAspect="1"/>
          </p:cNvGraphicFramePr>
          <p:nvPr userDrawn="1">
            <p:custDataLst>
              <p:tags r:id="rId2"/>
            </p:custDataLst>
            <p:extLst>
              <p:ext uri="{D42A27DB-BD31-4B8C-83A1-F6EECF244321}">
                <p14:modId xmlns:p14="http://schemas.microsoft.com/office/powerpoint/2010/main" val="425611752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11724" name="think-cell Slide" r:id="rId5" imgW="473" imgH="473" progId="TCLayout.ActiveDocument.1">
                  <p:embed/>
                </p:oleObj>
              </mc:Choice>
              <mc:Fallback>
                <p:oleObj name="think-cell Slide" r:id="rId5" imgW="473" imgH="473" progId="TCLayout.ActiveDocument.1">
                  <p:embed/>
                  <p:pic>
                    <p:nvPicPr>
                      <p:cNvPr id="4" name="Object 3" hidden="1">
                        <a:extLst>
                          <a:ext uri="{FF2B5EF4-FFF2-40B4-BE49-F238E27FC236}">
                            <a16:creationId xmlns:a16="http://schemas.microsoft.com/office/drawing/2014/main" id="{C2DDFB55-4A2A-4946-98CC-1E0C04D022BD}"/>
                          </a:ext>
                        </a:extLst>
                      </p:cNvPr>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1224B64-1E37-4F9F-B9B2-917866F7AFF4}"/>
              </a:ext>
            </a:extLst>
          </p:cNvPr>
          <p:cNvSpPr/>
          <p:nvPr userDrawn="1">
            <p:custDataLst>
              <p:tags r:id="rId3"/>
            </p:custDataLst>
          </p:nvPr>
        </p:nvSpPr>
        <p:spPr>
          <a:xfrm>
            <a:off x="1" y="1"/>
            <a:ext cx="158751" cy="158751"/>
          </a:xfrm>
          <a:prstGeom prst="rect">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825479" rtl="0" fontAlgn="auto" latinLnBrk="0" hangingPunct="0">
              <a:lnSpc>
                <a:spcPct val="100000"/>
              </a:lnSpc>
              <a:spcBef>
                <a:spcPts val="0"/>
              </a:spcBef>
              <a:spcAft>
                <a:spcPts val="0"/>
              </a:spcAft>
              <a:buClrTx/>
              <a:buSzTx/>
              <a:buFontTx/>
              <a:buNone/>
              <a:tabLst/>
            </a:pPr>
            <a:endParaRPr kumimoji="0" lang="en-US" sz="8800" b="0" i="0" u="none" strike="noStrike" cap="none" spc="0" normalizeH="0" baseline="0" dirty="0">
              <a:ln>
                <a:noFill/>
              </a:ln>
              <a:solidFill>
                <a:srgbClr val="FFFFFF"/>
              </a:solidFill>
              <a:effectLst/>
              <a:uFillTx/>
              <a:latin typeface="Trade Gothic LT Std Cn" panose="020B0606020502020204" pitchFamily="34" charset="0"/>
              <a:ea typeface="DengXian" panose="02010600030101010101" pitchFamily="2" charset="-122"/>
              <a:cs typeface="+mn-cs"/>
              <a:sym typeface="Trade Gothic LT Std Cn" panose="020B0606020502020204" pitchFamily="34" charset="0"/>
            </a:endParaRPr>
          </a:p>
        </p:txBody>
      </p:sp>
      <p:sp>
        <p:nvSpPr>
          <p:cNvPr id="2" name="Title 1">
            <a:extLst>
              <a:ext uri="{FF2B5EF4-FFF2-40B4-BE49-F238E27FC236}">
                <a16:creationId xmlns:a16="http://schemas.microsoft.com/office/drawing/2014/main" id="{683FDF87-E7AC-4EF9-8385-629CAFFAA4BA}"/>
              </a:ext>
            </a:extLst>
          </p:cNvPr>
          <p:cNvSpPr>
            <a:spLocks noGrp="1"/>
          </p:cNvSpPr>
          <p:nvPr>
            <p:ph type="title" hasCustomPrompt="1"/>
          </p:nvPr>
        </p:nvSpPr>
        <p:spPr>
          <a:xfrm>
            <a:off x="660400" y="2546709"/>
            <a:ext cx="10871200" cy="1764584"/>
          </a:xfrm>
          <a:gradFill>
            <a:gsLst>
              <a:gs pos="100000">
                <a:schemeClr val="accent2"/>
              </a:gs>
              <a:gs pos="50000">
                <a:srgbClr val="E0FF6A"/>
              </a:gs>
              <a:gs pos="0">
                <a:srgbClr val="7BFFAC"/>
              </a:gs>
            </a:gsLst>
            <a:lin ang="10800000" scaled="0"/>
          </a:gradFill>
          <a:ln w="12700">
            <a:miter lim="400000"/>
          </a:ln>
        </p:spPr>
        <p:txBody>
          <a:bodyPr vert="horz" lIns="14288" tIns="14288" rIns="14288" bIns="14288" anchor="ctr"/>
          <a:lstStyle>
            <a:lvl1pPr>
              <a:defRPr lang="en-US" sz="6400" b="0" spc="0" dirty="0">
                <a:solidFill>
                  <a:schemeClr val="accent1">
                    <a:lumMod val="50000"/>
                  </a:schemeClr>
                </a:solidFill>
                <a:effectLst/>
                <a:latin typeface="+mn-lt"/>
                <a:ea typeface="Gill Sans"/>
                <a:cs typeface="Gill Sans"/>
              </a:defRPr>
            </a:lvl1pPr>
          </a:lstStyle>
          <a:p>
            <a:pPr lvl="0" defTabSz="228584" hangingPunct="0">
              <a:spcBef>
                <a:spcPts val="0"/>
              </a:spcBef>
              <a:buSzTx/>
            </a:pPr>
            <a:r>
              <a:rPr lang="en-US" dirty="0"/>
              <a:t>SECTION TITLE HERE</a:t>
            </a:r>
          </a:p>
        </p:txBody>
      </p:sp>
    </p:spTree>
    <p:extLst>
      <p:ext uri="{BB962C8B-B14F-4D97-AF65-F5344CB8AC3E}">
        <p14:creationId xmlns:p14="http://schemas.microsoft.com/office/powerpoint/2010/main" val="40350978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BE9B-1B76-43B1-BFE4-0DDF408BFA55}"/>
              </a:ext>
            </a:extLst>
          </p:cNvPr>
          <p:cNvGraphicFramePr>
            <a:graphicFrameLocks noChangeAspect="1"/>
          </p:cNvGraphicFramePr>
          <p:nvPr userDrawn="1">
            <p:custDataLst>
              <p:tags r:id="rId2"/>
            </p:custDataLst>
            <p:extLst>
              <p:ext uri="{D42A27DB-BD31-4B8C-83A1-F6EECF244321}">
                <p14:modId xmlns:p14="http://schemas.microsoft.com/office/powerpoint/2010/main" val="198766297"/>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12748"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E6B0BE9B-1B76-43B1-BFE4-0DDF408BFA55}"/>
                          </a:ext>
                        </a:extLst>
                      </p:cNvPr>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73A40D0-A2E3-4986-B2B6-A9DF776660E5}"/>
              </a:ext>
            </a:extLst>
          </p:cNvPr>
          <p:cNvSpPr/>
          <p:nvPr userDrawn="1">
            <p:custDataLst>
              <p:tags r:id="rId3"/>
            </p:custDataLst>
          </p:nvPr>
        </p:nvSpPr>
        <p:spPr>
          <a:xfrm>
            <a:off x="1" y="1"/>
            <a:ext cx="158751" cy="158751"/>
          </a:xfrm>
          <a:prstGeom prst="rect">
            <a:avLst/>
          </a:prstGeom>
          <a:solidFill>
            <a:srgbClr val="C00000"/>
          </a:solid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825479" rtl="0" fontAlgn="auto" latinLnBrk="0" hangingPunct="0">
              <a:lnSpc>
                <a:spcPct val="100000"/>
              </a:lnSpc>
              <a:spcBef>
                <a:spcPts val="0"/>
              </a:spcBef>
              <a:spcAft>
                <a:spcPts val="0"/>
              </a:spcAft>
              <a:buClrTx/>
              <a:buSzTx/>
              <a:buFontTx/>
              <a:buNone/>
              <a:tabLst/>
            </a:pPr>
            <a:endParaRPr lang="en-US" sz="2000" b="1" i="0" baseline="0" dirty="0">
              <a:solidFill>
                <a:schemeClr val="bg1"/>
              </a:solidFill>
              <a:latin typeface="Trade Gothic for Nike 365 BdCn" panose="020B0806040303020004" pitchFamily="34" charset="0"/>
              <a:sym typeface="Trade Gothic for Nike 365 BdCn" panose="020B0806040303020004" pitchFamily="34" charset="0"/>
            </a:endParaRPr>
          </a:p>
        </p:txBody>
      </p:sp>
      <p:sp>
        <p:nvSpPr>
          <p:cNvPr id="2" name="Title 1">
            <a:extLst>
              <a:ext uri="{FF2B5EF4-FFF2-40B4-BE49-F238E27FC236}">
                <a16:creationId xmlns:a16="http://schemas.microsoft.com/office/drawing/2014/main" id="{FD1BD033-9853-4524-8E53-DB29337AA443}"/>
              </a:ext>
            </a:extLst>
          </p:cNvPr>
          <p:cNvSpPr>
            <a:spLocks noGrp="1"/>
          </p:cNvSpPr>
          <p:nvPr>
            <p:ph type="title"/>
          </p:nvPr>
        </p:nvSpPr>
        <p:spPr>
          <a:ln w="12700">
            <a:miter lim="400000"/>
          </a:ln>
        </p:spPr>
        <p:txBody>
          <a:bodyPr vert="horz" lIns="50800" tIns="50800" rIns="50800" bIns="50800" anchor="ctr">
            <a:noAutofit/>
          </a:bodyPr>
          <a:lstStyle>
            <a:lvl1pPr>
              <a:defRPr lang="en-US" dirty="0">
                <a:latin typeface="+mn-lt"/>
              </a:defRPr>
            </a:lvl1pPr>
          </a:lstStyle>
          <a:p>
            <a:pPr lvl="0">
              <a:lnSpc>
                <a:spcPct val="85000"/>
              </a:lnSpc>
            </a:pPr>
            <a:endParaRPr lang="en-US" dirty="0"/>
          </a:p>
        </p:txBody>
      </p:sp>
    </p:spTree>
    <p:extLst>
      <p:ext uri="{BB962C8B-B14F-4D97-AF65-F5344CB8AC3E}">
        <p14:creationId xmlns:p14="http://schemas.microsoft.com/office/powerpoint/2010/main" val="39137076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mercial Analytic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BE9B-1B76-43B1-BFE4-0DDF408BFA55}"/>
              </a:ext>
            </a:extLst>
          </p:cNvPr>
          <p:cNvGraphicFramePr>
            <a:graphicFrameLocks noChangeAspect="1"/>
          </p:cNvGraphicFramePr>
          <p:nvPr userDrawn="1">
            <p:custDataLst>
              <p:tags r:id="rId2"/>
            </p:custDataLst>
            <p:extLst>
              <p:ext uri="{D42A27DB-BD31-4B8C-83A1-F6EECF244321}">
                <p14:modId xmlns:p14="http://schemas.microsoft.com/office/powerpoint/2010/main" val="2626961039"/>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13772"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E6B0BE9B-1B76-43B1-BFE4-0DDF408BFA55}"/>
                          </a:ext>
                        </a:extLst>
                      </p:cNvPr>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73A40D0-A2E3-4986-B2B6-A9DF776660E5}"/>
              </a:ext>
            </a:extLst>
          </p:cNvPr>
          <p:cNvSpPr/>
          <p:nvPr userDrawn="1">
            <p:custDataLst>
              <p:tags r:id="rId3"/>
            </p:custDataLst>
          </p:nvPr>
        </p:nvSpPr>
        <p:spPr>
          <a:xfrm>
            <a:off x="1" y="1"/>
            <a:ext cx="158751" cy="158751"/>
          </a:xfrm>
          <a:prstGeom prst="rect">
            <a:avLst/>
          </a:prstGeom>
          <a:solidFill>
            <a:srgbClr val="C00000"/>
          </a:solid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825479" rtl="0" fontAlgn="auto" latinLnBrk="0" hangingPunct="0">
              <a:lnSpc>
                <a:spcPct val="100000"/>
              </a:lnSpc>
              <a:spcBef>
                <a:spcPts val="0"/>
              </a:spcBef>
              <a:spcAft>
                <a:spcPts val="0"/>
              </a:spcAft>
              <a:buClrTx/>
              <a:buSzTx/>
              <a:buFontTx/>
              <a:buNone/>
              <a:tabLst/>
            </a:pPr>
            <a:endParaRPr lang="en-US" sz="2000" b="1" i="0" baseline="0" dirty="0">
              <a:solidFill>
                <a:schemeClr val="bg1"/>
              </a:solidFill>
              <a:latin typeface="Trade Gothic for Nike 365 BdCn" panose="020B0806040303020004" pitchFamily="34" charset="0"/>
              <a:sym typeface="Trade Gothic for Nike 365 BdCn" panose="020B0806040303020004" pitchFamily="34" charset="0"/>
            </a:endParaRPr>
          </a:p>
        </p:txBody>
      </p:sp>
      <p:sp>
        <p:nvSpPr>
          <p:cNvPr id="2" name="Title 1">
            <a:extLst>
              <a:ext uri="{FF2B5EF4-FFF2-40B4-BE49-F238E27FC236}">
                <a16:creationId xmlns:a16="http://schemas.microsoft.com/office/drawing/2014/main" id="{FD1BD033-9853-4524-8E53-DB29337AA443}"/>
              </a:ext>
            </a:extLst>
          </p:cNvPr>
          <p:cNvSpPr>
            <a:spLocks noGrp="1"/>
          </p:cNvSpPr>
          <p:nvPr>
            <p:ph type="title" hasCustomPrompt="1"/>
          </p:nvPr>
        </p:nvSpPr>
        <p:spPr>
          <a:ln w="12700">
            <a:miter lim="400000"/>
          </a:ln>
        </p:spPr>
        <p:txBody>
          <a:bodyPr vert="horz" lIns="50800" tIns="50800" rIns="50800" bIns="50800" anchor="ctr">
            <a:noAutofit/>
          </a:bodyPr>
          <a:lstStyle>
            <a:lvl1pPr>
              <a:defRPr lang="en-US" dirty="0">
                <a:latin typeface="+mn-lt"/>
              </a:defRPr>
            </a:lvl1pPr>
          </a:lstStyle>
          <a:p>
            <a:pPr lvl="0">
              <a:lnSpc>
                <a:spcPct val="85000"/>
              </a:lnSpc>
            </a:pPr>
            <a:r>
              <a:rPr lang="en-US" dirty="0"/>
              <a:t>COMMERCIAL ANALYTICS</a:t>
            </a:r>
          </a:p>
        </p:txBody>
      </p:sp>
    </p:spTree>
    <p:extLst>
      <p:ext uri="{BB962C8B-B14F-4D97-AF65-F5344CB8AC3E}">
        <p14:creationId xmlns:p14="http://schemas.microsoft.com/office/powerpoint/2010/main" val="2864586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arketplace Analytic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BE9B-1B76-43B1-BFE4-0DDF408BFA55}"/>
              </a:ext>
            </a:extLst>
          </p:cNvPr>
          <p:cNvGraphicFramePr>
            <a:graphicFrameLocks noChangeAspect="1"/>
          </p:cNvGraphicFramePr>
          <p:nvPr userDrawn="1">
            <p:custDataLst>
              <p:tags r:id="rId2"/>
            </p:custDataLst>
            <p:extLst>
              <p:ext uri="{D42A27DB-BD31-4B8C-83A1-F6EECF244321}">
                <p14:modId xmlns:p14="http://schemas.microsoft.com/office/powerpoint/2010/main" val="581954321"/>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14796"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E6B0BE9B-1B76-43B1-BFE4-0DDF408BFA55}"/>
                          </a:ext>
                        </a:extLst>
                      </p:cNvPr>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73A40D0-A2E3-4986-B2B6-A9DF776660E5}"/>
              </a:ext>
            </a:extLst>
          </p:cNvPr>
          <p:cNvSpPr/>
          <p:nvPr userDrawn="1">
            <p:custDataLst>
              <p:tags r:id="rId3"/>
            </p:custDataLst>
          </p:nvPr>
        </p:nvSpPr>
        <p:spPr>
          <a:xfrm>
            <a:off x="1" y="1"/>
            <a:ext cx="158751" cy="158751"/>
          </a:xfrm>
          <a:prstGeom prst="rect">
            <a:avLst/>
          </a:prstGeom>
          <a:solidFill>
            <a:srgbClr val="C00000"/>
          </a:solid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825479" rtl="0" fontAlgn="auto" latinLnBrk="0" hangingPunct="0">
              <a:lnSpc>
                <a:spcPct val="100000"/>
              </a:lnSpc>
              <a:spcBef>
                <a:spcPts val="0"/>
              </a:spcBef>
              <a:spcAft>
                <a:spcPts val="0"/>
              </a:spcAft>
              <a:buClrTx/>
              <a:buSzTx/>
              <a:buFontTx/>
              <a:buNone/>
              <a:tabLst/>
            </a:pPr>
            <a:endParaRPr lang="en-US" sz="2000" b="1" i="0" baseline="0" dirty="0">
              <a:solidFill>
                <a:schemeClr val="bg1"/>
              </a:solidFill>
              <a:latin typeface="Trade Gothic for Nike 365 BdCn" panose="020B0806040303020004" pitchFamily="34" charset="0"/>
              <a:sym typeface="Trade Gothic for Nike 365 BdCn" panose="020B0806040303020004" pitchFamily="34" charset="0"/>
            </a:endParaRPr>
          </a:p>
        </p:txBody>
      </p:sp>
      <p:sp>
        <p:nvSpPr>
          <p:cNvPr id="2" name="Title 1">
            <a:extLst>
              <a:ext uri="{FF2B5EF4-FFF2-40B4-BE49-F238E27FC236}">
                <a16:creationId xmlns:a16="http://schemas.microsoft.com/office/drawing/2014/main" id="{FD1BD033-9853-4524-8E53-DB29337AA443}"/>
              </a:ext>
            </a:extLst>
          </p:cNvPr>
          <p:cNvSpPr>
            <a:spLocks noGrp="1"/>
          </p:cNvSpPr>
          <p:nvPr>
            <p:ph type="title" hasCustomPrompt="1"/>
          </p:nvPr>
        </p:nvSpPr>
        <p:spPr>
          <a:ln w="12700">
            <a:miter lim="400000"/>
          </a:ln>
        </p:spPr>
        <p:txBody>
          <a:bodyPr vert="horz" lIns="50800" tIns="50800" rIns="50800" bIns="50800" anchor="ctr">
            <a:noAutofit/>
          </a:bodyPr>
          <a:lstStyle>
            <a:lvl1pPr>
              <a:defRPr lang="en-US" dirty="0">
                <a:latin typeface="+mn-lt"/>
              </a:defRPr>
            </a:lvl1pPr>
          </a:lstStyle>
          <a:p>
            <a:pPr lvl="0">
              <a:lnSpc>
                <a:spcPct val="85000"/>
              </a:lnSpc>
            </a:pPr>
            <a:r>
              <a:rPr lang="en-US" altLang="zh-CN" dirty="0"/>
              <a:t>MARKETPLACE</a:t>
            </a:r>
            <a:r>
              <a:rPr lang="en-US" dirty="0"/>
              <a:t> ANALYTICS</a:t>
            </a:r>
          </a:p>
        </p:txBody>
      </p:sp>
    </p:spTree>
    <p:extLst>
      <p:ext uri="{BB962C8B-B14F-4D97-AF65-F5344CB8AC3E}">
        <p14:creationId xmlns:p14="http://schemas.microsoft.com/office/powerpoint/2010/main" val="3687595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rketing Scienc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BE9B-1B76-43B1-BFE4-0DDF408BFA55}"/>
              </a:ext>
            </a:extLst>
          </p:cNvPr>
          <p:cNvGraphicFramePr>
            <a:graphicFrameLocks noChangeAspect="1"/>
          </p:cNvGraphicFramePr>
          <p:nvPr userDrawn="1">
            <p:custDataLst>
              <p:tags r:id="rId2"/>
            </p:custDataLst>
            <p:extLst>
              <p:ext uri="{D42A27DB-BD31-4B8C-83A1-F6EECF244321}">
                <p14:modId xmlns:p14="http://schemas.microsoft.com/office/powerpoint/2010/main" val="4039167109"/>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15820"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E6B0BE9B-1B76-43B1-BFE4-0DDF408BFA55}"/>
                          </a:ext>
                        </a:extLst>
                      </p:cNvPr>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73A40D0-A2E3-4986-B2B6-A9DF776660E5}"/>
              </a:ext>
            </a:extLst>
          </p:cNvPr>
          <p:cNvSpPr/>
          <p:nvPr userDrawn="1">
            <p:custDataLst>
              <p:tags r:id="rId3"/>
            </p:custDataLst>
          </p:nvPr>
        </p:nvSpPr>
        <p:spPr>
          <a:xfrm>
            <a:off x="1" y="1"/>
            <a:ext cx="158751" cy="158751"/>
          </a:xfrm>
          <a:prstGeom prst="rect">
            <a:avLst/>
          </a:prstGeom>
          <a:solidFill>
            <a:srgbClr val="C00000"/>
          </a:solid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825479" rtl="0" fontAlgn="auto" latinLnBrk="0" hangingPunct="0">
              <a:lnSpc>
                <a:spcPct val="100000"/>
              </a:lnSpc>
              <a:spcBef>
                <a:spcPts val="0"/>
              </a:spcBef>
              <a:spcAft>
                <a:spcPts val="0"/>
              </a:spcAft>
              <a:buClrTx/>
              <a:buSzTx/>
              <a:buFontTx/>
              <a:buNone/>
              <a:tabLst/>
            </a:pPr>
            <a:endParaRPr lang="en-US" sz="2000" b="1" i="0" baseline="0" dirty="0">
              <a:solidFill>
                <a:schemeClr val="bg1"/>
              </a:solidFill>
              <a:latin typeface="Trade Gothic for Nike 365 BdCn" panose="020B0806040303020004" pitchFamily="34" charset="0"/>
              <a:sym typeface="Trade Gothic for Nike 365 BdCn" panose="020B0806040303020004" pitchFamily="34" charset="0"/>
            </a:endParaRPr>
          </a:p>
        </p:txBody>
      </p:sp>
      <p:sp>
        <p:nvSpPr>
          <p:cNvPr id="2" name="Title 1">
            <a:extLst>
              <a:ext uri="{FF2B5EF4-FFF2-40B4-BE49-F238E27FC236}">
                <a16:creationId xmlns:a16="http://schemas.microsoft.com/office/drawing/2014/main" id="{FD1BD033-9853-4524-8E53-DB29337AA443}"/>
              </a:ext>
            </a:extLst>
          </p:cNvPr>
          <p:cNvSpPr>
            <a:spLocks noGrp="1"/>
          </p:cNvSpPr>
          <p:nvPr>
            <p:ph type="title" hasCustomPrompt="1"/>
          </p:nvPr>
        </p:nvSpPr>
        <p:spPr>
          <a:ln w="12700">
            <a:miter lim="400000"/>
          </a:ln>
        </p:spPr>
        <p:txBody>
          <a:bodyPr vert="horz" lIns="50800" tIns="50800" rIns="50800" bIns="50800" anchor="ctr">
            <a:noAutofit/>
          </a:bodyPr>
          <a:lstStyle>
            <a:lvl1pPr>
              <a:defRPr lang="en-US" dirty="0">
                <a:latin typeface="+mn-lt"/>
              </a:defRPr>
            </a:lvl1pPr>
          </a:lstStyle>
          <a:p>
            <a:pPr lvl="0">
              <a:lnSpc>
                <a:spcPct val="85000"/>
              </a:lnSpc>
            </a:pPr>
            <a:r>
              <a:rPr lang="en-US" altLang="zh-CN" dirty="0"/>
              <a:t>MARKETING SCIENCE</a:t>
            </a:r>
            <a:endParaRPr lang="en-US" dirty="0"/>
          </a:p>
        </p:txBody>
      </p:sp>
    </p:spTree>
    <p:extLst>
      <p:ext uri="{BB962C8B-B14F-4D97-AF65-F5344CB8AC3E}">
        <p14:creationId xmlns:p14="http://schemas.microsoft.com/office/powerpoint/2010/main" val="14937526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oice of Consume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BE9B-1B76-43B1-BFE4-0DDF408BFA55}"/>
              </a:ext>
            </a:extLst>
          </p:cNvPr>
          <p:cNvGraphicFramePr>
            <a:graphicFrameLocks noChangeAspect="1"/>
          </p:cNvGraphicFramePr>
          <p:nvPr userDrawn="1">
            <p:custDataLst>
              <p:tags r:id="rId2"/>
            </p:custDataLst>
            <p:extLst>
              <p:ext uri="{D42A27DB-BD31-4B8C-83A1-F6EECF244321}">
                <p14:modId xmlns:p14="http://schemas.microsoft.com/office/powerpoint/2010/main" val="923745908"/>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16844"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E6B0BE9B-1B76-43B1-BFE4-0DDF408BFA55}"/>
                          </a:ext>
                        </a:extLst>
                      </p:cNvPr>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73A40D0-A2E3-4986-B2B6-A9DF776660E5}"/>
              </a:ext>
            </a:extLst>
          </p:cNvPr>
          <p:cNvSpPr/>
          <p:nvPr userDrawn="1">
            <p:custDataLst>
              <p:tags r:id="rId3"/>
            </p:custDataLst>
          </p:nvPr>
        </p:nvSpPr>
        <p:spPr>
          <a:xfrm>
            <a:off x="1" y="1"/>
            <a:ext cx="158751" cy="158751"/>
          </a:xfrm>
          <a:prstGeom prst="rect">
            <a:avLst/>
          </a:prstGeom>
          <a:solidFill>
            <a:srgbClr val="C00000"/>
          </a:solid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825479" rtl="0" fontAlgn="auto" latinLnBrk="0" hangingPunct="0">
              <a:lnSpc>
                <a:spcPct val="100000"/>
              </a:lnSpc>
              <a:spcBef>
                <a:spcPts val="0"/>
              </a:spcBef>
              <a:spcAft>
                <a:spcPts val="0"/>
              </a:spcAft>
              <a:buClrTx/>
              <a:buSzTx/>
              <a:buFontTx/>
              <a:buNone/>
              <a:tabLst/>
            </a:pPr>
            <a:endParaRPr lang="en-US" sz="2000" b="1" i="0" baseline="0" dirty="0">
              <a:solidFill>
                <a:schemeClr val="bg1"/>
              </a:solidFill>
              <a:latin typeface="Trade Gothic for Nike 365 BdCn" panose="020B0806040303020004" pitchFamily="34" charset="0"/>
              <a:sym typeface="Trade Gothic for Nike 365 BdCn" panose="020B0806040303020004" pitchFamily="34" charset="0"/>
            </a:endParaRPr>
          </a:p>
        </p:txBody>
      </p:sp>
      <p:sp>
        <p:nvSpPr>
          <p:cNvPr id="2" name="Title 1">
            <a:extLst>
              <a:ext uri="{FF2B5EF4-FFF2-40B4-BE49-F238E27FC236}">
                <a16:creationId xmlns:a16="http://schemas.microsoft.com/office/drawing/2014/main" id="{FD1BD033-9853-4524-8E53-DB29337AA443}"/>
              </a:ext>
            </a:extLst>
          </p:cNvPr>
          <p:cNvSpPr>
            <a:spLocks noGrp="1"/>
          </p:cNvSpPr>
          <p:nvPr>
            <p:ph type="title" hasCustomPrompt="1"/>
          </p:nvPr>
        </p:nvSpPr>
        <p:spPr>
          <a:ln w="12700">
            <a:miter lim="400000"/>
          </a:ln>
        </p:spPr>
        <p:txBody>
          <a:bodyPr vert="horz" lIns="50800" tIns="50800" rIns="50800" bIns="50800" anchor="ctr">
            <a:noAutofit/>
          </a:bodyPr>
          <a:lstStyle>
            <a:lvl1pPr>
              <a:defRPr lang="en-US" dirty="0">
                <a:latin typeface="+mn-lt"/>
              </a:defRPr>
            </a:lvl1pPr>
          </a:lstStyle>
          <a:p>
            <a:pPr lvl="0">
              <a:lnSpc>
                <a:spcPct val="85000"/>
              </a:lnSpc>
            </a:pPr>
            <a:r>
              <a:rPr lang="en-US" altLang="zh-CN" dirty="0"/>
              <a:t>VOICE OF CONSUMER</a:t>
            </a:r>
            <a:endParaRPr lang="en-US" dirty="0"/>
          </a:p>
        </p:txBody>
      </p:sp>
    </p:spTree>
    <p:extLst>
      <p:ext uri="{BB962C8B-B14F-4D97-AF65-F5344CB8AC3E}">
        <p14:creationId xmlns:p14="http://schemas.microsoft.com/office/powerpoint/2010/main" val="29555584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aled Analytic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BE9B-1B76-43B1-BFE4-0DDF408BFA55}"/>
              </a:ext>
            </a:extLst>
          </p:cNvPr>
          <p:cNvGraphicFramePr>
            <a:graphicFrameLocks noChangeAspect="1"/>
          </p:cNvGraphicFramePr>
          <p:nvPr userDrawn="1">
            <p:custDataLst>
              <p:tags r:id="rId2"/>
            </p:custDataLst>
            <p:extLst>
              <p:ext uri="{D42A27DB-BD31-4B8C-83A1-F6EECF244321}">
                <p14:modId xmlns:p14="http://schemas.microsoft.com/office/powerpoint/2010/main" val="1256955813"/>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17868"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E6B0BE9B-1B76-43B1-BFE4-0DDF408BFA55}"/>
                          </a:ext>
                        </a:extLst>
                      </p:cNvPr>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73A40D0-A2E3-4986-B2B6-A9DF776660E5}"/>
              </a:ext>
            </a:extLst>
          </p:cNvPr>
          <p:cNvSpPr/>
          <p:nvPr userDrawn="1">
            <p:custDataLst>
              <p:tags r:id="rId3"/>
            </p:custDataLst>
          </p:nvPr>
        </p:nvSpPr>
        <p:spPr>
          <a:xfrm>
            <a:off x="1" y="1"/>
            <a:ext cx="158751" cy="158751"/>
          </a:xfrm>
          <a:prstGeom prst="rect">
            <a:avLst/>
          </a:prstGeom>
          <a:solidFill>
            <a:srgbClr val="C00000"/>
          </a:solid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825479" rtl="0" fontAlgn="auto" latinLnBrk="0" hangingPunct="0">
              <a:lnSpc>
                <a:spcPct val="100000"/>
              </a:lnSpc>
              <a:spcBef>
                <a:spcPts val="0"/>
              </a:spcBef>
              <a:spcAft>
                <a:spcPts val="0"/>
              </a:spcAft>
              <a:buClrTx/>
              <a:buSzTx/>
              <a:buFontTx/>
              <a:buNone/>
              <a:tabLst/>
            </a:pPr>
            <a:endParaRPr lang="en-US" sz="2000" b="1" i="0" baseline="0" dirty="0">
              <a:solidFill>
                <a:schemeClr val="bg1"/>
              </a:solidFill>
              <a:latin typeface="Trade Gothic for Nike 365 BdCn" panose="020B0806040303020004" pitchFamily="34" charset="0"/>
              <a:sym typeface="Trade Gothic for Nike 365 BdCn" panose="020B0806040303020004" pitchFamily="34" charset="0"/>
            </a:endParaRPr>
          </a:p>
        </p:txBody>
      </p:sp>
      <p:sp>
        <p:nvSpPr>
          <p:cNvPr id="2" name="Title 1">
            <a:extLst>
              <a:ext uri="{FF2B5EF4-FFF2-40B4-BE49-F238E27FC236}">
                <a16:creationId xmlns:a16="http://schemas.microsoft.com/office/drawing/2014/main" id="{FD1BD033-9853-4524-8E53-DB29337AA443}"/>
              </a:ext>
            </a:extLst>
          </p:cNvPr>
          <p:cNvSpPr>
            <a:spLocks noGrp="1"/>
          </p:cNvSpPr>
          <p:nvPr>
            <p:ph type="title" hasCustomPrompt="1"/>
          </p:nvPr>
        </p:nvSpPr>
        <p:spPr>
          <a:ln w="12700">
            <a:miter lim="400000"/>
          </a:ln>
        </p:spPr>
        <p:txBody>
          <a:bodyPr vert="horz" lIns="50800" tIns="50800" rIns="50800" bIns="50800" anchor="ctr">
            <a:noAutofit/>
          </a:bodyPr>
          <a:lstStyle>
            <a:lvl1pPr>
              <a:defRPr lang="en-US" dirty="0">
                <a:latin typeface="+mn-lt"/>
              </a:defRPr>
            </a:lvl1pPr>
          </a:lstStyle>
          <a:p>
            <a:pPr lvl="0">
              <a:lnSpc>
                <a:spcPct val="85000"/>
              </a:lnSpc>
            </a:pPr>
            <a:r>
              <a:rPr lang="en-US" altLang="zh-CN" dirty="0"/>
              <a:t>SCALED ANALYTICS</a:t>
            </a:r>
            <a:endParaRPr lang="en-US" dirty="0"/>
          </a:p>
        </p:txBody>
      </p:sp>
    </p:spTree>
    <p:extLst>
      <p:ext uri="{BB962C8B-B14F-4D97-AF65-F5344CB8AC3E}">
        <p14:creationId xmlns:p14="http://schemas.microsoft.com/office/powerpoint/2010/main" val="202705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End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D1F5A9-8122-4485-8029-BD574A55E805}"/>
              </a:ext>
            </a:extLst>
          </p:cNvPr>
          <p:cNvSpPr/>
          <p:nvPr/>
        </p:nvSpPr>
        <p:spPr>
          <a:xfrm>
            <a:off x="-135467" y="-491067"/>
            <a:ext cx="12462933" cy="784013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311" tIns="90311" rIns="90311" bIns="90311" numCol="1" spcCol="38100" rtlCol="0" anchor="ctr">
            <a:normAutofit/>
          </a:bodyPr>
          <a:lstStyle/>
          <a:p>
            <a:pPr algn="ctr" defTabSz="1467410" hangingPunct="0"/>
            <a:endParaRPr lang="en-US" sz="5689">
              <a:solidFill>
                <a:srgbClr val="FFFFFF"/>
              </a:solidFill>
              <a:latin typeface="+mn-lt"/>
              <a:sym typeface="Helvetica Light"/>
            </a:endParaRPr>
          </a:p>
        </p:txBody>
      </p:sp>
      <p:sp>
        <p:nvSpPr>
          <p:cNvPr id="6" name="Shape 43">
            <a:extLst>
              <a:ext uri="{FF2B5EF4-FFF2-40B4-BE49-F238E27FC236}">
                <a16:creationId xmlns:a16="http://schemas.microsoft.com/office/drawing/2014/main" id="{3565849F-7F6C-499E-8604-4501190184E5}"/>
              </a:ext>
            </a:extLst>
          </p:cNvPr>
          <p:cNvSpPr/>
          <p:nvPr/>
        </p:nvSpPr>
        <p:spPr>
          <a:xfrm>
            <a:off x="3159669" y="2425947"/>
            <a:ext cx="5872673" cy="2006108"/>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chemeClr val="bg1"/>
          </a:solidFill>
          <a:ln w="12700">
            <a:miter lim="400000"/>
          </a:ln>
        </p:spPr>
        <p:txBody>
          <a:bodyPr lIns="25401" tIns="25401" rIns="25401" bIns="25401" anchor="ctr"/>
          <a:lstStyle/>
          <a:p>
            <a:pPr defTabSz="304768">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00" dirty="0">
              <a:latin typeface="+mn-lt"/>
            </a:endParaRPr>
          </a:p>
        </p:txBody>
      </p:sp>
      <p:sp>
        <p:nvSpPr>
          <p:cNvPr id="4" name="Rectangle 3">
            <a:extLst>
              <a:ext uri="{FF2B5EF4-FFF2-40B4-BE49-F238E27FC236}">
                <a16:creationId xmlns:a16="http://schemas.microsoft.com/office/drawing/2014/main" id="{FA313A2C-6676-4F9F-A388-9FD020358F64}"/>
              </a:ext>
            </a:extLst>
          </p:cNvPr>
          <p:cNvSpPr/>
          <p:nvPr/>
        </p:nvSpPr>
        <p:spPr>
          <a:xfrm>
            <a:off x="-135467" y="-491067"/>
            <a:ext cx="12462933" cy="784013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311" tIns="90311" rIns="90311" bIns="90311" numCol="1" spcCol="38100" rtlCol="0" anchor="ctr">
            <a:normAutofit/>
          </a:bodyPr>
          <a:lstStyle/>
          <a:p>
            <a:pPr algn="ctr" defTabSz="1467410" hangingPunct="0"/>
            <a:endParaRPr lang="en-US" sz="5689">
              <a:solidFill>
                <a:srgbClr val="FFFFFF"/>
              </a:solidFill>
              <a:latin typeface="+mn-lt"/>
              <a:sym typeface="Helvetica Light"/>
            </a:endParaRPr>
          </a:p>
        </p:txBody>
      </p:sp>
      <p:sp>
        <p:nvSpPr>
          <p:cNvPr id="7" name="Shape 43">
            <a:extLst>
              <a:ext uri="{FF2B5EF4-FFF2-40B4-BE49-F238E27FC236}">
                <a16:creationId xmlns:a16="http://schemas.microsoft.com/office/drawing/2014/main" id="{6B2DD012-9B7D-4862-9CD5-ABF06E952AAF}"/>
              </a:ext>
            </a:extLst>
          </p:cNvPr>
          <p:cNvSpPr/>
          <p:nvPr/>
        </p:nvSpPr>
        <p:spPr>
          <a:xfrm>
            <a:off x="3159669" y="2425947"/>
            <a:ext cx="5872673" cy="2006108"/>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chemeClr val="bg1"/>
          </a:solidFill>
          <a:ln w="12700">
            <a:miter lim="400000"/>
          </a:ln>
        </p:spPr>
        <p:txBody>
          <a:bodyPr lIns="25401" tIns="25401" rIns="25401" bIns="25401" anchor="ctr"/>
          <a:lstStyle/>
          <a:p>
            <a:pPr defTabSz="304768">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00" dirty="0">
              <a:latin typeface="+mn-lt"/>
            </a:endParaRPr>
          </a:p>
        </p:txBody>
      </p:sp>
      <p:sp>
        <p:nvSpPr>
          <p:cNvPr id="8" name="Rectangle 7">
            <a:extLst>
              <a:ext uri="{FF2B5EF4-FFF2-40B4-BE49-F238E27FC236}">
                <a16:creationId xmlns:a16="http://schemas.microsoft.com/office/drawing/2014/main" id="{614F5D8C-9ECD-4226-8245-D65D8AE345E2}"/>
              </a:ext>
            </a:extLst>
          </p:cNvPr>
          <p:cNvSpPr/>
          <p:nvPr/>
        </p:nvSpPr>
        <p:spPr>
          <a:xfrm>
            <a:off x="-135467" y="-491067"/>
            <a:ext cx="12462933" cy="784013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311" tIns="90311" rIns="90311" bIns="90311" numCol="1" spcCol="38100" rtlCol="0" anchor="ctr">
            <a:normAutofit/>
          </a:bodyPr>
          <a:lstStyle/>
          <a:p>
            <a:pPr algn="ctr" defTabSz="1467410" hangingPunct="0"/>
            <a:endParaRPr lang="en-US" sz="5689">
              <a:solidFill>
                <a:srgbClr val="FFFFFF"/>
              </a:solidFill>
              <a:latin typeface="+mn-lt"/>
              <a:sym typeface="Helvetica Light"/>
            </a:endParaRPr>
          </a:p>
        </p:txBody>
      </p:sp>
      <p:sp>
        <p:nvSpPr>
          <p:cNvPr id="9" name="Shape 43">
            <a:extLst>
              <a:ext uri="{FF2B5EF4-FFF2-40B4-BE49-F238E27FC236}">
                <a16:creationId xmlns:a16="http://schemas.microsoft.com/office/drawing/2014/main" id="{8CF91101-9AED-4FB8-ACAE-6C0A23F6B69E}"/>
              </a:ext>
            </a:extLst>
          </p:cNvPr>
          <p:cNvSpPr/>
          <p:nvPr/>
        </p:nvSpPr>
        <p:spPr>
          <a:xfrm>
            <a:off x="3159669" y="2425947"/>
            <a:ext cx="5872673" cy="2006108"/>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chemeClr val="bg1"/>
          </a:solidFill>
          <a:ln w="12700">
            <a:miter lim="400000"/>
          </a:ln>
        </p:spPr>
        <p:txBody>
          <a:bodyPr lIns="25401" tIns="25401" rIns="25401" bIns="25401" anchor="ctr"/>
          <a:lstStyle/>
          <a:p>
            <a:pPr defTabSz="304768">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00" dirty="0">
              <a:latin typeface="+mn-lt"/>
            </a:endParaRPr>
          </a:p>
        </p:txBody>
      </p:sp>
      <p:sp>
        <p:nvSpPr>
          <p:cNvPr id="10" name="Rectangle 9">
            <a:extLst>
              <a:ext uri="{FF2B5EF4-FFF2-40B4-BE49-F238E27FC236}">
                <a16:creationId xmlns:a16="http://schemas.microsoft.com/office/drawing/2014/main" id="{B8F476C6-3CFD-4A06-8EFC-47883934D546}"/>
              </a:ext>
            </a:extLst>
          </p:cNvPr>
          <p:cNvSpPr/>
          <p:nvPr/>
        </p:nvSpPr>
        <p:spPr>
          <a:xfrm>
            <a:off x="-135467" y="-491067"/>
            <a:ext cx="12462933" cy="784013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311" tIns="90311" rIns="90311" bIns="90311" numCol="1" spcCol="38100" rtlCol="0" anchor="ctr">
            <a:normAutofit/>
          </a:bodyPr>
          <a:lstStyle/>
          <a:p>
            <a:pPr algn="ctr" defTabSz="1467410" hangingPunct="0"/>
            <a:endParaRPr lang="en-US" sz="5689">
              <a:solidFill>
                <a:srgbClr val="FFFFFF"/>
              </a:solidFill>
              <a:latin typeface="+mn-lt"/>
              <a:sym typeface="Helvetica Light"/>
            </a:endParaRPr>
          </a:p>
        </p:txBody>
      </p:sp>
      <p:sp>
        <p:nvSpPr>
          <p:cNvPr id="11" name="Shape 43">
            <a:extLst>
              <a:ext uri="{FF2B5EF4-FFF2-40B4-BE49-F238E27FC236}">
                <a16:creationId xmlns:a16="http://schemas.microsoft.com/office/drawing/2014/main" id="{E220033C-52B5-4951-98DA-822961E4DC08}"/>
              </a:ext>
            </a:extLst>
          </p:cNvPr>
          <p:cNvSpPr/>
          <p:nvPr/>
        </p:nvSpPr>
        <p:spPr>
          <a:xfrm>
            <a:off x="3159669" y="2425947"/>
            <a:ext cx="5872673" cy="2006108"/>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chemeClr val="bg1"/>
          </a:solidFill>
          <a:ln w="12700">
            <a:miter lim="400000"/>
          </a:ln>
        </p:spPr>
        <p:txBody>
          <a:bodyPr lIns="25401" tIns="25401" rIns="25401" bIns="25401" anchor="ctr"/>
          <a:lstStyle/>
          <a:p>
            <a:pPr defTabSz="304768">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00" dirty="0">
              <a:latin typeface="+mn-lt"/>
            </a:endParaRPr>
          </a:p>
        </p:txBody>
      </p:sp>
    </p:spTree>
    <p:extLst>
      <p:ext uri="{BB962C8B-B14F-4D97-AF65-F5344CB8AC3E}">
        <p14:creationId xmlns:p14="http://schemas.microsoft.com/office/powerpoint/2010/main" val="18513682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vider_1">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2DDFB55-4A2A-4946-98CC-1E0C04D022BD}"/>
              </a:ext>
            </a:extLst>
          </p:cNvPr>
          <p:cNvGraphicFramePr>
            <a:graphicFrameLocks noChangeAspect="1"/>
          </p:cNvGraphicFramePr>
          <p:nvPr userDrawn="1">
            <p:custDataLst>
              <p:tags r:id="rId2"/>
            </p:custDataLst>
            <p:extLst>
              <p:ext uri="{D42A27DB-BD31-4B8C-83A1-F6EECF244321}">
                <p14:modId xmlns:p14="http://schemas.microsoft.com/office/powerpoint/2010/main" val="2337776215"/>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271471" name="think-cell Slide" r:id="rId5" imgW="473" imgH="473" progId="TCLayout.ActiveDocument.1">
                  <p:embed/>
                </p:oleObj>
              </mc:Choice>
              <mc:Fallback>
                <p:oleObj name="think-cell Slide" r:id="rId5" imgW="473" imgH="473" progId="TCLayout.ActiveDocument.1">
                  <p:embed/>
                  <p:pic>
                    <p:nvPicPr>
                      <p:cNvPr id="4" name="Object 3" hidden="1">
                        <a:extLst>
                          <a:ext uri="{FF2B5EF4-FFF2-40B4-BE49-F238E27FC236}">
                            <a16:creationId xmlns:a16="http://schemas.microsoft.com/office/drawing/2014/main" id="{C2DDFB55-4A2A-4946-98CC-1E0C04D022BD}"/>
                          </a:ext>
                        </a:extLst>
                      </p:cNvPr>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1224B64-1E37-4F9F-B9B2-917866F7AFF4}"/>
              </a:ext>
            </a:extLst>
          </p:cNvPr>
          <p:cNvSpPr/>
          <p:nvPr userDrawn="1">
            <p:custDataLst>
              <p:tags r:id="rId3"/>
            </p:custDataLst>
          </p:nvPr>
        </p:nvSpPr>
        <p:spPr>
          <a:xfrm>
            <a:off x="1" y="1"/>
            <a:ext cx="158751" cy="158751"/>
          </a:xfrm>
          <a:prstGeom prst="rect">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825479" rtl="0" fontAlgn="auto" latinLnBrk="0" hangingPunct="0">
              <a:lnSpc>
                <a:spcPct val="100000"/>
              </a:lnSpc>
              <a:spcBef>
                <a:spcPts val="0"/>
              </a:spcBef>
              <a:spcAft>
                <a:spcPts val="0"/>
              </a:spcAft>
              <a:buClrTx/>
              <a:buSzTx/>
              <a:buFontTx/>
              <a:buNone/>
              <a:tabLst/>
            </a:pPr>
            <a:endParaRPr kumimoji="0" lang="en-US" sz="8800" b="0" i="0" u="none" strike="noStrike" cap="none" spc="0" normalizeH="0" baseline="0" dirty="0">
              <a:ln>
                <a:noFill/>
              </a:ln>
              <a:solidFill>
                <a:srgbClr val="FFFFFF"/>
              </a:solidFill>
              <a:effectLst/>
              <a:uFillTx/>
              <a:latin typeface="Trade Gothic LT Std Cn" panose="020B0606020502020204" pitchFamily="34" charset="0"/>
              <a:ea typeface="DengXian" panose="02010600030101010101" pitchFamily="2" charset="-122"/>
              <a:cs typeface="+mn-cs"/>
              <a:sym typeface="Trade Gothic LT Std Cn" panose="020B0606020502020204" pitchFamily="34" charset="0"/>
            </a:endParaRPr>
          </a:p>
        </p:txBody>
      </p:sp>
      <p:sp>
        <p:nvSpPr>
          <p:cNvPr id="2" name="Title 1">
            <a:extLst>
              <a:ext uri="{FF2B5EF4-FFF2-40B4-BE49-F238E27FC236}">
                <a16:creationId xmlns:a16="http://schemas.microsoft.com/office/drawing/2014/main" id="{683FDF87-E7AC-4EF9-8385-629CAFFAA4BA}"/>
              </a:ext>
            </a:extLst>
          </p:cNvPr>
          <p:cNvSpPr>
            <a:spLocks noGrp="1"/>
          </p:cNvSpPr>
          <p:nvPr>
            <p:ph type="title" hasCustomPrompt="1"/>
          </p:nvPr>
        </p:nvSpPr>
        <p:spPr>
          <a:xfrm>
            <a:off x="660400" y="2546709"/>
            <a:ext cx="10871200" cy="1764584"/>
          </a:xfrm>
          <a:gradFill>
            <a:gsLst>
              <a:gs pos="100000">
                <a:schemeClr val="accent2"/>
              </a:gs>
              <a:gs pos="50000">
                <a:srgbClr val="E0FF6A"/>
              </a:gs>
              <a:gs pos="0">
                <a:srgbClr val="7BFFAC"/>
              </a:gs>
            </a:gsLst>
            <a:lin ang="10800000" scaled="0"/>
          </a:gradFill>
          <a:ln w="12700">
            <a:miter lim="400000"/>
          </a:ln>
        </p:spPr>
        <p:txBody>
          <a:bodyPr vert="horz" lIns="14288" tIns="14288" rIns="14288" bIns="14288" anchor="ctr"/>
          <a:lstStyle>
            <a:lvl1pPr>
              <a:defRPr lang="en-US" sz="6400" b="0" spc="0" dirty="0">
                <a:solidFill>
                  <a:schemeClr val="accent1">
                    <a:lumMod val="50000"/>
                  </a:schemeClr>
                </a:solidFill>
                <a:effectLst/>
                <a:latin typeface="+mn-lt"/>
                <a:ea typeface="Gill Sans"/>
                <a:cs typeface="Gill Sans"/>
              </a:defRPr>
            </a:lvl1pPr>
          </a:lstStyle>
          <a:p>
            <a:pPr lvl="0" defTabSz="228584" hangingPunct="0">
              <a:spcBef>
                <a:spcPts val="0"/>
              </a:spcBef>
              <a:buSzTx/>
            </a:pPr>
            <a:r>
              <a:rPr lang="en-US" dirty="0"/>
              <a:t>SECTION TITLE HERE</a:t>
            </a:r>
          </a:p>
        </p:txBody>
      </p:sp>
    </p:spTree>
    <p:extLst>
      <p:ext uri="{BB962C8B-B14F-4D97-AF65-F5344CB8AC3E}">
        <p14:creationId xmlns:p14="http://schemas.microsoft.com/office/powerpoint/2010/main" val="38538958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BE9B-1B76-43B1-BFE4-0DDF408BFA55}"/>
              </a:ext>
            </a:extLst>
          </p:cNvPr>
          <p:cNvGraphicFramePr>
            <a:graphicFrameLocks noChangeAspect="1"/>
          </p:cNvGraphicFramePr>
          <p:nvPr userDrawn="1">
            <p:custDataLst>
              <p:tags r:id="rId2"/>
            </p:custDataLst>
            <p:extLst>
              <p:ext uri="{D42A27DB-BD31-4B8C-83A1-F6EECF244321}">
                <p14:modId xmlns:p14="http://schemas.microsoft.com/office/powerpoint/2010/main" val="1026149322"/>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272495"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E6B0BE9B-1B76-43B1-BFE4-0DDF408BFA55}"/>
                          </a:ext>
                        </a:extLst>
                      </p:cNvPr>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73A40D0-A2E3-4986-B2B6-A9DF776660E5}"/>
              </a:ext>
            </a:extLst>
          </p:cNvPr>
          <p:cNvSpPr/>
          <p:nvPr userDrawn="1">
            <p:custDataLst>
              <p:tags r:id="rId3"/>
            </p:custDataLst>
          </p:nvPr>
        </p:nvSpPr>
        <p:spPr>
          <a:xfrm>
            <a:off x="1" y="1"/>
            <a:ext cx="158751" cy="158751"/>
          </a:xfrm>
          <a:prstGeom prst="rect">
            <a:avLst/>
          </a:prstGeom>
          <a:solidFill>
            <a:srgbClr val="C00000"/>
          </a:solid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825479" rtl="0" fontAlgn="auto" latinLnBrk="0" hangingPunct="0">
              <a:lnSpc>
                <a:spcPct val="100000"/>
              </a:lnSpc>
              <a:spcBef>
                <a:spcPts val="0"/>
              </a:spcBef>
              <a:spcAft>
                <a:spcPts val="0"/>
              </a:spcAft>
              <a:buClrTx/>
              <a:buSzTx/>
              <a:buFontTx/>
              <a:buNone/>
              <a:tabLst/>
            </a:pPr>
            <a:endParaRPr lang="en-US" sz="2000" b="1" i="0" baseline="0" dirty="0">
              <a:solidFill>
                <a:schemeClr val="bg1"/>
              </a:solidFill>
              <a:latin typeface="Trade Gothic for Nike 365 BdCn" panose="020B0806040303020004" pitchFamily="34" charset="0"/>
              <a:sym typeface="Trade Gothic for Nike 365 BdCn" panose="020B0806040303020004" pitchFamily="34" charset="0"/>
            </a:endParaRPr>
          </a:p>
        </p:txBody>
      </p:sp>
      <p:sp>
        <p:nvSpPr>
          <p:cNvPr id="2" name="Title 1">
            <a:extLst>
              <a:ext uri="{FF2B5EF4-FFF2-40B4-BE49-F238E27FC236}">
                <a16:creationId xmlns:a16="http://schemas.microsoft.com/office/drawing/2014/main" id="{FD1BD033-9853-4524-8E53-DB29337AA443}"/>
              </a:ext>
            </a:extLst>
          </p:cNvPr>
          <p:cNvSpPr>
            <a:spLocks noGrp="1"/>
          </p:cNvSpPr>
          <p:nvPr>
            <p:ph type="title"/>
          </p:nvPr>
        </p:nvSpPr>
        <p:spPr>
          <a:ln w="12700">
            <a:miter lim="400000"/>
          </a:ln>
        </p:spPr>
        <p:txBody>
          <a:bodyPr vert="horz" lIns="50800" tIns="50800" rIns="50800" bIns="50800" anchor="ctr">
            <a:noAutofit/>
          </a:bodyPr>
          <a:lstStyle>
            <a:lvl1pPr>
              <a:defRPr lang="en-US" dirty="0">
                <a:latin typeface="+mn-lt"/>
              </a:defRPr>
            </a:lvl1pPr>
          </a:lstStyle>
          <a:p>
            <a:pPr lvl="0">
              <a:lnSpc>
                <a:spcPct val="85000"/>
              </a:lnSpc>
            </a:pPr>
            <a:endParaRPr lang="en-US" dirty="0"/>
          </a:p>
        </p:txBody>
      </p:sp>
    </p:spTree>
    <p:extLst>
      <p:ext uri="{BB962C8B-B14F-4D97-AF65-F5344CB8AC3E}">
        <p14:creationId xmlns:p14="http://schemas.microsoft.com/office/powerpoint/2010/main" val="19952217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BE9B-1B76-43B1-BFE4-0DDF408BFA55}"/>
              </a:ext>
            </a:extLst>
          </p:cNvPr>
          <p:cNvGraphicFramePr>
            <a:graphicFrameLocks noChangeAspect="1"/>
          </p:cNvGraphicFramePr>
          <p:nvPr userDrawn="1">
            <p:custDataLst>
              <p:tags r:id="rId2"/>
            </p:custDataLst>
            <p:extLst>
              <p:ext uri="{D42A27DB-BD31-4B8C-83A1-F6EECF244321}">
                <p14:modId xmlns:p14="http://schemas.microsoft.com/office/powerpoint/2010/main" val="677411144"/>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3532"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E6B0BE9B-1B76-43B1-BFE4-0DDF408BFA55}"/>
                          </a:ext>
                        </a:extLst>
                      </p:cNvPr>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73A40D0-A2E3-4986-B2B6-A9DF776660E5}"/>
              </a:ext>
            </a:extLst>
          </p:cNvPr>
          <p:cNvSpPr/>
          <p:nvPr userDrawn="1">
            <p:custDataLst>
              <p:tags r:id="rId3"/>
            </p:custDataLst>
          </p:nvPr>
        </p:nvSpPr>
        <p:spPr>
          <a:xfrm>
            <a:off x="1" y="1"/>
            <a:ext cx="158751" cy="158751"/>
          </a:xfrm>
          <a:prstGeom prst="rect">
            <a:avLst/>
          </a:prstGeom>
          <a:solidFill>
            <a:srgbClr val="C00000"/>
          </a:solid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825479" rtl="0" fontAlgn="auto" latinLnBrk="0" hangingPunct="0">
              <a:lnSpc>
                <a:spcPct val="100000"/>
              </a:lnSpc>
              <a:spcBef>
                <a:spcPts val="0"/>
              </a:spcBef>
              <a:spcAft>
                <a:spcPts val="0"/>
              </a:spcAft>
              <a:buClrTx/>
              <a:buSzTx/>
              <a:buFontTx/>
              <a:buNone/>
              <a:tabLst/>
            </a:pPr>
            <a:endParaRPr lang="en-US" sz="2000" b="1" i="0" baseline="0" dirty="0">
              <a:solidFill>
                <a:schemeClr val="bg1"/>
              </a:solidFill>
              <a:latin typeface="Trade Gothic for Nike 365 BdCn" panose="020B0806040303020004" pitchFamily="34" charset="0"/>
              <a:sym typeface="Trade Gothic for Nike 365 BdCn" panose="020B0806040303020004" pitchFamily="34" charset="0"/>
            </a:endParaRPr>
          </a:p>
        </p:txBody>
      </p:sp>
      <p:sp>
        <p:nvSpPr>
          <p:cNvPr id="2" name="Title 1">
            <a:extLst>
              <a:ext uri="{FF2B5EF4-FFF2-40B4-BE49-F238E27FC236}">
                <a16:creationId xmlns:a16="http://schemas.microsoft.com/office/drawing/2014/main" id="{FD1BD033-9853-4524-8E53-DB29337AA443}"/>
              </a:ext>
            </a:extLst>
          </p:cNvPr>
          <p:cNvSpPr>
            <a:spLocks noGrp="1"/>
          </p:cNvSpPr>
          <p:nvPr>
            <p:ph type="title"/>
          </p:nvPr>
        </p:nvSpPr>
        <p:spPr>
          <a:ln w="12700">
            <a:miter lim="400000"/>
          </a:ln>
        </p:spPr>
        <p:txBody>
          <a:bodyPr vert="horz" lIns="50800" tIns="50800" rIns="50800" bIns="50800" anchor="ctr">
            <a:noAutofit/>
          </a:bodyPr>
          <a:lstStyle>
            <a:lvl1pPr>
              <a:defRPr lang="en-US" dirty="0">
                <a:latin typeface="+mn-lt"/>
              </a:defRPr>
            </a:lvl1pPr>
          </a:lstStyle>
          <a:p>
            <a:pPr lvl="0">
              <a:lnSpc>
                <a:spcPct val="85000"/>
              </a:lnSpc>
            </a:pPr>
            <a:endParaRPr lang="en-US" dirty="0"/>
          </a:p>
        </p:txBody>
      </p:sp>
    </p:spTree>
    <p:extLst>
      <p:ext uri="{BB962C8B-B14F-4D97-AF65-F5344CB8AC3E}">
        <p14:creationId xmlns:p14="http://schemas.microsoft.com/office/powerpoint/2010/main" val="3215042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mercial Analytic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BE9B-1B76-43B1-BFE4-0DDF408BFA55}"/>
              </a:ext>
            </a:extLst>
          </p:cNvPr>
          <p:cNvGraphicFramePr>
            <a:graphicFrameLocks noChangeAspect="1"/>
          </p:cNvGraphicFramePr>
          <p:nvPr userDrawn="1">
            <p:custDataLst>
              <p:tags r:id="rId2"/>
            </p:custDataLst>
            <p:extLst>
              <p:ext uri="{D42A27DB-BD31-4B8C-83A1-F6EECF244321}">
                <p14:modId xmlns:p14="http://schemas.microsoft.com/office/powerpoint/2010/main" val="4035306783"/>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273519"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E6B0BE9B-1B76-43B1-BFE4-0DDF408BFA55}"/>
                          </a:ext>
                        </a:extLst>
                      </p:cNvPr>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73A40D0-A2E3-4986-B2B6-A9DF776660E5}"/>
              </a:ext>
            </a:extLst>
          </p:cNvPr>
          <p:cNvSpPr/>
          <p:nvPr userDrawn="1">
            <p:custDataLst>
              <p:tags r:id="rId3"/>
            </p:custDataLst>
          </p:nvPr>
        </p:nvSpPr>
        <p:spPr>
          <a:xfrm>
            <a:off x="1" y="1"/>
            <a:ext cx="158751" cy="158751"/>
          </a:xfrm>
          <a:prstGeom prst="rect">
            <a:avLst/>
          </a:prstGeom>
          <a:solidFill>
            <a:srgbClr val="C00000"/>
          </a:solid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825479" rtl="0" fontAlgn="auto" latinLnBrk="0" hangingPunct="0">
              <a:lnSpc>
                <a:spcPct val="100000"/>
              </a:lnSpc>
              <a:spcBef>
                <a:spcPts val="0"/>
              </a:spcBef>
              <a:spcAft>
                <a:spcPts val="0"/>
              </a:spcAft>
              <a:buClrTx/>
              <a:buSzTx/>
              <a:buFontTx/>
              <a:buNone/>
              <a:tabLst/>
            </a:pPr>
            <a:endParaRPr lang="en-US" sz="2000" b="1" i="0" baseline="0" dirty="0">
              <a:solidFill>
                <a:schemeClr val="bg1"/>
              </a:solidFill>
              <a:latin typeface="Trade Gothic for Nike 365 BdCn" panose="020B0806040303020004" pitchFamily="34" charset="0"/>
              <a:sym typeface="Trade Gothic for Nike 365 BdCn" panose="020B0806040303020004" pitchFamily="34" charset="0"/>
            </a:endParaRPr>
          </a:p>
        </p:txBody>
      </p:sp>
      <p:sp>
        <p:nvSpPr>
          <p:cNvPr id="2" name="Title 1">
            <a:extLst>
              <a:ext uri="{FF2B5EF4-FFF2-40B4-BE49-F238E27FC236}">
                <a16:creationId xmlns:a16="http://schemas.microsoft.com/office/drawing/2014/main" id="{FD1BD033-9853-4524-8E53-DB29337AA443}"/>
              </a:ext>
            </a:extLst>
          </p:cNvPr>
          <p:cNvSpPr>
            <a:spLocks noGrp="1"/>
          </p:cNvSpPr>
          <p:nvPr>
            <p:ph type="title" hasCustomPrompt="1"/>
          </p:nvPr>
        </p:nvSpPr>
        <p:spPr>
          <a:ln w="12700">
            <a:miter lim="400000"/>
          </a:ln>
        </p:spPr>
        <p:txBody>
          <a:bodyPr vert="horz" lIns="50800" tIns="50800" rIns="50800" bIns="50800" anchor="ctr">
            <a:noAutofit/>
          </a:bodyPr>
          <a:lstStyle>
            <a:lvl1pPr>
              <a:defRPr lang="en-US" dirty="0">
                <a:latin typeface="+mn-lt"/>
              </a:defRPr>
            </a:lvl1pPr>
          </a:lstStyle>
          <a:p>
            <a:pPr lvl="0">
              <a:lnSpc>
                <a:spcPct val="85000"/>
              </a:lnSpc>
            </a:pPr>
            <a:r>
              <a:rPr lang="en-US" dirty="0"/>
              <a:t>COMMERCIAL ANALYTICS</a:t>
            </a:r>
          </a:p>
        </p:txBody>
      </p:sp>
    </p:spTree>
    <p:extLst>
      <p:ext uri="{BB962C8B-B14F-4D97-AF65-F5344CB8AC3E}">
        <p14:creationId xmlns:p14="http://schemas.microsoft.com/office/powerpoint/2010/main" val="1298272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arketplace Analytic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BE9B-1B76-43B1-BFE4-0DDF408BFA55}"/>
              </a:ext>
            </a:extLst>
          </p:cNvPr>
          <p:cNvGraphicFramePr>
            <a:graphicFrameLocks noChangeAspect="1"/>
          </p:cNvGraphicFramePr>
          <p:nvPr userDrawn="1">
            <p:custDataLst>
              <p:tags r:id="rId2"/>
            </p:custDataLst>
            <p:extLst>
              <p:ext uri="{D42A27DB-BD31-4B8C-83A1-F6EECF244321}">
                <p14:modId xmlns:p14="http://schemas.microsoft.com/office/powerpoint/2010/main" val="316911635"/>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274543"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E6B0BE9B-1B76-43B1-BFE4-0DDF408BFA55}"/>
                          </a:ext>
                        </a:extLst>
                      </p:cNvPr>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73A40D0-A2E3-4986-B2B6-A9DF776660E5}"/>
              </a:ext>
            </a:extLst>
          </p:cNvPr>
          <p:cNvSpPr/>
          <p:nvPr userDrawn="1">
            <p:custDataLst>
              <p:tags r:id="rId3"/>
            </p:custDataLst>
          </p:nvPr>
        </p:nvSpPr>
        <p:spPr>
          <a:xfrm>
            <a:off x="1" y="1"/>
            <a:ext cx="158751" cy="158751"/>
          </a:xfrm>
          <a:prstGeom prst="rect">
            <a:avLst/>
          </a:prstGeom>
          <a:solidFill>
            <a:srgbClr val="C00000"/>
          </a:solid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825479" rtl="0" fontAlgn="auto" latinLnBrk="0" hangingPunct="0">
              <a:lnSpc>
                <a:spcPct val="100000"/>
              </a:lnSpc>
              <a:spcBef>
                <a:spcPts val="0"/>
              </a:spcBef>
              <a:spcAft>
                <a:spcPts val="0"/>
              </a:spcAft>
              <a:buClrTx/>
              <a:buSzTx/>
              <a:buFontTx/>
              <a:buNone/>
              <a:tabLst/>
            </a:pPr>
            <a:endParaRPr lang="en-US" sz="2000" b="1" i="0" baseline="0" dirty="0">
              <a:solidFill>
                <a:schemeClr val="bg1"/>
              </a:solidFill>
              <a:latin typeface="Trade Gothic for Nike 365 BdCn" panose="020B0806040303020004" pitchFamily="34" charset="0"/>
              <a:sym typeface="Trade Gothic for Nike 365 BdCn" panose="020B0806040303020004" pitchFamily="34" charset="0"/>
            </a:endParaRPr>
          </a:p>
        </p:txBody>
      </p:sp>
      <p:sp>
        <p:nvSpPr>
          <p:cNvPr id="2" name="Title 1">
            <a:extLst>
              <a:ext uri="{FF2B5EF4-FFF2-40B4-BE49-F238E27FC236}">
                <a16:creationId xmlns:a16="http://schemas.microsoft.com/office/drawing/2014/main" id="{FD1BD033-9853-4524-8E53-DB29337AA443}"/>
              </a:ext>
            </a:extLst>
          </p:cNvPr>
          <p:cNvSpPr>
            <a:spLocks noGrp="1"/>
          </p:cNvSpPr>
          <p:nvPr>
            <p:ph type="title" hasCustomPrompt="1"/>
          </p:nvPr>
        </p:nvSpPr>
        <p:spPr>
          <a:ln w="12700">
            <a:miter lim="400000"/>
          </a:ln>
        </p:spPr>
        <p:txBody>
          <a:bodyPr vert="horz" lIns="50800" tIns="50800" rIns="50800" bIns="50800" anchor="ctr">
            <a:noAutofit/>
          </a:bodyPr>
          <a:lstStyle>
            <a:lvl1pPr>
              <a:defRPr lang="en-US" dirty="0">
                <a:latin typeface="+mn-lt"/>
              </a:defRPr>
            </a:lvl1pPr>
          </a:lstStyle>
          <a:p>
            <a:pPr lvl="0">
              <a:lnSpc>
                <a:spcPct val="85000"/>
              </a:lnSpc>
            </a:pPr>
            <a:r>
              <a:rPr lang="en-US" altLang="zh-CN" dirty="0"/>
              <a:t>MARKETPLACE</a:t>
            </a:r>
            <a:r>
              <a:rPr lang="en-US" dirty="0"/>
              <a:t> ANALYTICS</a:t>
            </a:r>
          </a:p>
        </p:txBody>
      </p:sp>
    </p:spTree>
    <p:extLst>
      <p:ext uri="{BB962C8B-B14F-4D97-AF65-F5344CB8AC3E}">
        <p14:creationId xmlns:p14="http://schemas.microsoft.com/office/powerpoint/2010/main" val="1367003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rketing Scienc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BE9B-1B76-43B1-BFE4-0DDF408BFA55}"/>
              </a:ext>
            </a:extLst>
          </p:cNvPr>
          <p:cNvGraphicFramePr>
            <a:graphicFrameLocks noChangeAspect="1"/>
          </p:cNvGraphicFramePr>
          <p:nvPr userDrawn="1">
            <p:custDataLst>
              <p:tags r:id="rId2"/>
            </p:custDataLst>
            <p:extLst>
              <p:ext uri="{D42A27DB-BD31-4B8C-83A1-F6EECF244321}">
                <p14:modId xmlns:p14="http://schemas.microsoft.com/office/powerpoint/2010/main" val="590037085"/>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275567"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E6B0BE9B-1B76-43B1-BFE4-0DDF408BFA55}"/>
                          </a:ext>
                        </a:extLst>
                      </p:cNvPr>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73A40D0-A2E3-4986-B2B6-A9DF776660E5}"/>
              </a:ext>
            </a:extLst>
          </p:cNvPr>
          <p:cNvSpPr/>
          <p:nvPr userDrawn="1">
            <p:custDataLst>
              <p:tags r:id="rId3"/>
            </p:custDataLst>
          </p:nvPr>
        </p:nvSpPr>
        <p:spPr>
          <a:xfrm>
            <a:off x="1" y="1"/>
            <a:ext cx="158751" cy="158751"/>
          </a:xfrm>
          <a:prstGeom prst="rect">
            <a:avLst/>
          </a:prstGeom>
          <a:solidFill>
            <a:srgbClr val="C00000"/>
          </a:solid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825479" rtl="0" fontAlgn="auto" latinLnBrk="0" hangingPunct="0">
              <a:lnSpc>
                <a:spcPct val="100000"/>
              </a:lnSpc>
              <a:spcBef>
                <a:spcPts val="0"/>
              </a:spcBef>
              <a:spcAft>
                <a:spcPts val="0"/>
              </a:spcAft>
              <a:buClrTx/>
              <a:buSzTx/>
              <a:buFontTx/>
              <a:buNone/>
              <a:tabLst/>
            </a:pPr>
            <a:endParaRPr lang="en-US" sz="2000" b="1" i="0" baseline="0" dirty="0">
              <a:solidFill>
                <a:schemeClr val="bg1"/>
              </a:solidFill>
              <a:latin typeface="Trade Gothic for Nike 365 BdCn" panose="020B0806040303020004" pitchFamily="34" charset="0"/>
              <a:sym typeface="Trade Gothic for Nike 365 BdCn" panose="020B0806040303020004" pitchFamily="34" charset="0"/>
            </a:endParaRPr>
          </a:p>
        </p:txBody>
      </p:sp>
      <p:sp>
        <p:nvSpPr>
          <p:cNvPr id="2" name="Title 1">
            <a:extLst>
              <a:ext uri="{FF2B5EF4-FFF2-40B4-BE49-F238E27FC236}">
                <a16:creationId xmlns:a16="http://schemas.microsoft.com/office/drawing/2014/main" id="{FD1BD033-9853-4524-8E53-DB29337AA443}"/>
              </a:ext>
            </a:extLst>
          </p:cNvPr>
          <p:cNvSpPr>
            <a:spLocks noGrp="1"/>
          </p:cNvSpPr>
          <p:nvPr>
            <p:ph type="title" hasCustomPrompt="1"/>
          </p:nvPr>
        </p:nvSpPr>
        <p:spPr>
          <a:ln w="12700">
            <a:miter lim="400000"/>
          </a:ln>
        </p:spPr>
        <p:txBody>
          <a:bodyPr vert="horz" lIns="50800" tIns="50800" rIns="50800" bIns="50800" anchor="ctr">
            <a:noAutofit/>
          </a:bodyPr>
          <a:lstStyle>
            <a:lvl1pPr>
              <a:defRPr lang="en-US" dirty="0">
                <a:latin typeface="+mn-lt"/>
              </a:defRPr>
            </a:lvl1pPr>
          </a:lstStyle>
          <a:p>
            <a:pPr lvl="0">
              <a:lnSpc>
                <a:spcPct val="85000"/>
              </a:lnSpc>
            </a:pPr>
            <a:r>
              <a:rPr lang="en-US" altLang="zh-CN" dirty="0"/>
              <a:t>MARKETING SCIENCE</a:t>
            </a:r>
            <a:endParaRPr lang="en-US" dirty="0"/>
          </a:p>
        </p:txBody>
      </p:sp>
    </p:spTree>
    <p:extLst>
      <p:ext uri="{BB962C8B-B14F-4D97-AF65-F5344CB8AC3E}">
        <p14:creationId xmlns:p14="http://schemas.microsoft.com/office/powerpoint/2010/main" val="1044324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oice of Consume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BE9B-1B76-43B1-BFE4-0DDF408BFA55}"/>
              </a:ext>
            </a:extLst>
          </p:cNvPr>
          <p:cNvGraphicFramePr>
            <a:graphicFrameLocks noChangeAspect="1"/>
          </p:cNvGraphicFramePr>
          <p:nvPr userDrawn="1">
            <p:custDataLst>
              <p:tags r:id="rId2"/>
            </p:custDataLst>
            <p:extLst>
              <p:ext uri="{D42A27DB-BD31-4B8C-83A1-F6EECF244321}">
                <p14:modId xmlns:p14="http://schemas.microsoft.com/office/powerpoint/2010/main" val="870260659"/>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276591"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E6B0BE9B-1B76-43B1-BFE4-0DDF408BFA55}"/>
                          </a:ext>
                        </a:extLst>
                      </p:cNvPr>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73A40D0-A2E3-4986-B2B6-A9DF776660E5}"/>
              </a:ext>
            </a:extLst>
          </p:cNvPr>
          <p:cNvSpPr/>
          <p:nvPr userDrawn="1">
            <p:custDataLst>
              <p:tags r:id="rId3"/>
            </p:custDataLst>
          </p:nvPr>
        </p:nvSpPr>
        <p:spPr>
          <a:xfrm>
            <a:off x="1" y="1"/>
            <a:ext cx="158751" cy="158751"/>
          </a:xfrm>
          <a:prstGeom prst="rect">
            <a:avLst/>
          </a:prstGeom>
          <a:solidFill>
            <a:srgbClr val="C00000"/>
          </a:solid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825479" rtl="0" fontAlgn="auto" latinLnBrk="0" hangingPunct="0">
              <a:lnSpc>
                <a:spcPct val="100000"/>
              </a:lnSpc>
              <a:spcBef>
                <a:spcPts val="0"/>
              </a:spcBef>
              <a:spcAft>
                <a:spcPts val="0"/>
              </a:spcAft>
              <a:buClrTx/>
              <a:buSzTx/>
              <a:buFontTx/>
              <a:buNone/>
              <a:tabLst/>
            </a:pPr>
            <a:endParaRPr lang="en-US" sz="2000" b="1" i="0" baseline="0" dirty="0">
              <a:solidFill>
                <a:schemeClr val="bg1"/>
              </a:solidFill>
              <a:latin typeface="Trade Gothic for Nike 365 BdCn" panose="020B0806040303020004" pitchFamily="34" charset="0"/>
              <a:sym typeface="Trade Gothic for Nike 365 BdCn" panose="020B0806040303020004" pitchFamily="34" charset="0"/>
            </a:endParaRPr>
          </a:p>
        </p:txBody>
      </p:sp>
      <p:sp>
        <p:nvSpPr>
          <p:cNvPr id="2" name="Title 1">
            <a:extLst>
              <a:ext uri="{FF2B5EF4-FFF2-40B4-BE49-F238E27FC236}">
                <a16:creationId xmlns:a16="http://schemas.microsoft.com/office/drawing/2014/main" id="{FD1BD033-9853-4524-8E53-DB29337AA443}"/>
              </a:ext>
            </a:extLst>
          </p:cNvPr>
          <p:cNvSpPr>
            <a:spLocks noGrp="1"/>
          </p:cNvSpPr>
          <p:nvPr>
            <p:ph type="title" hasCustomPrompt="1"/>
          </p:nvPr>
        </p:nvSpPr>
        <p:spPr>
          <a:ln w="12700">
            <a:miter lim="400000"/>
          </a:ln>
        </p:spPr>
        <p:txBody>
          <a:bodyPr vert="horz" lIns="50800" tIns="50800" rIns="50800" bIns="50800" anchor="ctr">
            <a:noAutofit/>
          </a:bodyPr>
          <a:lstStyle>
            <a:lvl1pPr>
              <a:defRPr lang="en-US" dirty="0">
                <a:latin typeface="+mn-lt"/>
              </a:defRPr>
            </a:lvl1pPr>
          </a:lstStyle>
          <a:p>
            <a:pPr lvl="0">
              <a:lnSpc>
                <a:spcPct val="85000"/>
              </a:lnSpc>
            </a:pPr>
            <a:r>
              <a:rPr lang="en-US" altLang="zh-CN" dirty="0"/>
              <a:t>VOICE OF CONSUMER</a:t>
            </a:r>
            <a:endParaRPr lang="en-US" dirty="0"/>
          </a:p>
        </p:txBody>
      </p:sp>
    </p:spTree>
    <p:extLst>
      <p:ext uri="{BB962C8B-B14F-4D97-AF65-F5344CB8AC3E}">
        <p14:creationId xmlns:p14="http://schemas.microsoft.com/office/powerpoint/2010/main" val="2722356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caled Analytic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BE9B-1B76-43B1-BFE4-0DDF408BFA55}"/>
              </a:ext>
            </a:extLst>
          </p:cNvPr>
          <p:cNvGraphicFramePr>
            <a:graphicFrameLocks noChangeAspect="1"/>
          </p:cNvGraphicFramePr>
          <p:nvPr userDrawn="1">
            <p:custDataLst>
              <p:tags r:id="rId2"/>
            </p:custDataLst>
            <p:extLst>
              <p:ext uri="{D42A27DB-BD31-4B8C-83A1-F6EECF244321}">
                <p14:modId xmlns:p14="http://schemas.microsoft.com/office/powerpoint/2010/main" val="2679177302"/>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277615"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E6B0BE9B-1B76-43B1-BFE4-0DDF408BFA55}"/>
                          </a:ext>
                        </a:extLst>
                      </p:cNvPr>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73A40D0-A2E3-4986-B2B6-A9DF776660E5}"/>
              </a:ext>
            </a:extLst>
          </p:cNvPr>
          <p:cNvSpPr/>
          <p:nvPr userDrawn="1">
            <p:custDataLst>
              <p:tags r:id="rId3"/>
            </p:custDataLst>
          </p:nvPr>
        </p:nvSpPr>
        <p:spPr>
          <a:xfrm>
            <a:off x="1" y="1"/>
            <a:ext cx="158751" cy="158751"/>
          </a:xfrm>
          <a:prstGeom prst="rect">
            <a:avLst/>
          </a:prstGeom>
          <a:solidFill>
            <a:srgbClr val="C00000"/>
          </a:solid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825479" rtl="0" fontAlgn="auto" latinLnBrk="0" hangingPunct="0">
              <a:lnSpc>
                <a:spcPct val="100000"/>
              </a:lnSpc>
              <a:spcBef>
                <a:spcPts val="0"/>
              </a:spcBef>
              <a:spcAft>
                <a:spcPts val="0"/>
              </a:spcAft>
              <a:buClrTx/>
              <a:buSzTx/>
              <a:buFontTx/>
              <a:buNone/>
              <a:tabLst/>
            </a:pPr>
            <a:endParaRPr lang="en-US" sz="2000" b="1" i="0" baseline="0" dirty="0">
              <a:solidFill>
                <a:schemeClr val="bg1"/>
              </a:solidFill>
              <a:latin typeface="Trade Gothic for Nike 365 BdCn" panose="020B0806040303020004" pitchFamily="34" charset="0"/>
              <a:sym typeface="Trade Gothic for Nike 365 BdCn" panose="020B0806040303020004" pitchFamily="34" charset="0"/>
            </a:endParaRPr>
          </a:p>
        </p:txBody>
      </p:sp>
      <p:sp>
        <p:nvSpPr>
          <p:cNvPr id="2" name="Title 1">
            <a:extLst>
              <a:ext uri="{FF2B5EF4-FFF2-40B4-BE49-F238E27FC236}">
                <a16:creationId xmlns:a16="http://schemas.microsoft.com/office/drawing/2014/main" id="{FD1BD033-9853-4524-8E53-DB29337AA443}"/>
              </a:ext>
            </a:extLst>
          </p:cNvPr>
          <p:cNvSpPr>
            <a:spLocks noGrp="1"/>
          </p:cNvSpPr>
          <p:nvPr>
            <p:ph type="title" hasCustomPrompt="1"/>
          </p:nvPr>
        </p:nvSpPr>
        <p:spPr>
          <a:ln w="12700">
            <a:miter lim="400000"/>
          </a:ln>
        </p:spPr>
        <p:txBody>
          <a:bodyPr vert="horz" lIns="50800" tIns="50800" rIns="50800" bIns="50800" anchor="ctr">
            <a:noAutofit/>
          </a:bodyPr>
          <a:lstStyle>
            <a:lvl1pPr>
              <a:defRPr lang="en-US" dirty="0">
                <a:latin typeface="+mn-lt"/>
              </a:defRPr>
            </a:lvl1pPr>
          </a:lstStyle>
          <a:p>
            <a:pPr lvl="0">
              <a:lnSpc>
                <a:spcPct val="85000"/>
              </a:lnSpc>
            </a:pPr>
            <a:r>
              <a:rPr lang="en-US" altLang="zh-CN" dirty="0"/>
              <a:t>SCALED ANALYTICS</a:t>
            </a:r>
            <a:endParaRPr lang="en-US" dirty="0"/>
          </a:p>
        </p:txBody>
      </p:sp>
    </p:spTree>
    <p:extLst>
      <p:ext uri="{BB962C8B-B14F-4D97-AF65-F5344CB8AC3E}">
        <p14:creationId xmlns:p14="http://schemas.microsoft.com/office/powerpoint/2010/main" val="36893046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End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D1F5A9-8122-4485-8029-BD574A55E805}"/>
              </a:ext>
            </a:extLst>
          </p:cNvPr>
          <p:cNvSpPr/>
          <p:nvPr/>
        </p:nvSpPr>
        <p:spPr>
          <a:xfrm>
            <a:off x="-135467" y="-491067"/>
            <a:ext cx="12462933" cy="784013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311" tIns="90311" rIns="90311" bIns="90311" numCol="1" spcCol="38100" rtlCol="0" anchor="ctr">
            <a:normAutofit/>
          </a:bodyPr>
          <a:lstStyle/>
          <a:p>
            <a:pPr algn="ctr" defTabSz="1467410" hangingPunct="0"/>
            <a:endParaRPr lang="en-US" sz="5689">
              <a:solidFill>
                <a:srgbClr val="FFFFFF"/>
              </a:solidFill>
              <a:latin typeface="+mn-lt"/>
              <a:sym typeface="Helvetica Light"/>
            </a:endParaRPr>
          </a:p>
        </p:txBody>
      </p:sp>
      <p:sp>
        <p:nvSpPr>
          <p:cNvPr id="6" name="Shape 43">
            <a:extLst>
              <a:ext uri="{FF2B5EF4-FFF2-40B4-BE49-F238E27FC236}">
                <a16:creationId xmlns:a16="http://schemas.microsoft.com/office/drawing/2014/main" id="{3565849F-7F6C-499E-8604-4501190184E5}"/>
              </a:ext>
            </a:extLst>
          </p:cNvPr>
          <p:cNvSpPr/>
          <p:nvPr/>
        </p:nvSpPr>
        <p:spPr>
          <a:xfrm>
            <a:off x="3159669" y="2425947"/>
            <a:ext cx="5872673" cy="2006108"/>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chemeClr val="bg1"/>
          </a:solidFill>
          <a:ln w="12700">
            <a:miter lim="400000"/>
          </a:ln>
        </p:spPr>
        <p:txBody>
          <a:bodyPr lIns="25401" tIns="25401" rIns="25401" bIns="25401" anchor="ctr"/>
          <a:lstStyle/>
          <a:p>
            <a:pPr defTabSz="304768">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00" dirty="0">
              <a:latin typeface="+mn-lt"/>
            </a:endParaRPr>
          </a:p>
        </p:txBody>
      </p:sp>
      <p:sp>
        <p:nvSpPr>
          <p:cNvPr id="4" name="Rectangle 3">
            <a:extLst>
              <a:ext uri="{FF2B5EF4-FFF2-40B4-BE49-F238E27FC236}">
                <a16:creationId xmlns:a16="http://schemas.microsoft.com/office/drawing/2014/main" id="{FA313A2C-6676-4F9F-A388-9FD020358F64}"/>
              </a:ext>
            </a:extLst>
          </p:cNvPr>
          <p:cNvSpPr/>
          <p:nvPr/>
        </p:nvSpPr>
        <p:spPr>
          <a:xfrm>
            <a:off x="-135467" y="-491067"/>
            <a:ext cx="12462933" cy="784013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311" tIns="90311" rIns="90311" bIns="90311" numCol="1" spcCol="38100" rtlCol="0" anchor="ctr">
            <a:normAutofit/>
          </a:bodyPr>
          <a:lstStyle/>
          <a:p>
            <a:pPr algn="ctr" defTabSz="1467410" hangingPunct="0"/>
            <a:endParaRPr lang="en-US" sz="5689">
              <a:solidFill>
                <a:srgbClr val="FFFFFF"/>
              </a:solidFill>
              <a:latin typeface="+mn-lt"/>
              <a:sym typeface="Helvetica Light"/>
            </a:endParaRPr>
          </a:p>
        </p:txBody>
      </p:sp>
      <p:sp>
        <p:nvSpPr>
          <p:cNvPr id="7" name="Shape 43">
            <a:extLst>
              <a:ext uri="{FF2B5EF4-FFF2-40B4-BE49-F238E27FC236}">
                <a16:creationId xmlns:a16="http://schemas.microsoft.com/office/drawing/2014/main" id="{6B2DD012-9B7D-4862-9CD5-ABF06E952AAF}"/>
              </a:ext>
            </a:extLst>
          </p:cNvPr>
          <p:cNvSpPr/>
          <p:nvPr/>
        </p:nvSpPr>
        <p:spPr>
          <a:xfrm>
            <a:off x="3159669" y="2425947"/>
            <a:ext cx="5872673" cy="2006108"/>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chemeClr val="bg1"/>
          </a:solidFill>
          <a:ln w="12700">
            <a:miter lim="400000"/>
          </a:ln>
        </p:spPr>
        <p:txBody>
          <a:bodyPr lIns="25401" tIns="25401" rIns="25401" bIns="25401" anchor="ctr"/>
          <a:lstStyle/>
          <a:p>
            <a:pPr defTabSz="304768">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00" dirty="0">
              <a:latin typeface="+mn-lt"/>
            </a:endParaRPr>
          </a:p>
        </p:txBody>
      </p:sp>
      <p:sp>
        <p:nvSpPr>
          <p:cNvPr id="8" name="Rectangle 7">
            <a:extLst>
              <a:ext uri="{FF2B5EF4-FFF2-40B4-BE49-F238E27FC236}">
                <a16:creationId xmlns:a16="http://schemas.microsoft.com/office/drawing/2014/main" id="{614F5D8C-9ECD-4226-8245-D65D8AE345E2}"/>
              </a:ext>
            </a:extLst>
          </p:cNvPr>
          <p:cNvSpPr/>
          <p:nvPr/>
        </p:nvSpPr>
        <p:spPr>
          <a:xfrm>
            <a:off x="-135467" y="-491067"/>
            <a:ext cx="12462933" cy="784013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311" tIns="90311" rIns="90311" bIns="90311" numCol="1" spcCol="38100" rtlCol="0" anchor="ctr">
            <a:normAutofit/>
          </a:bodyPr>
          <a:lstStyle/>
          <a:p>
            <a:pPr algn="ctr" defTabSz="1467410" hangingPunct="0"/>
            <a:endParaRPr lang="en-US" sz="5689">
              <a:solidFill>
                <a:srgbClr val="FFFFFF"/>
              </a:solidFill>
              <a:latin typeface="+mn-lt"/>
              <a:sym typeface="Helvetica Light"/>
            </a:endParaRPr>
          </a:p>
        </p:txBody>
      </p:sp>
      <p:sp>
        <p:nvSpPr>
          <p:cNvPr id="9" name="Shape 43">
            <a:extLst>
              <a:ext uri="{FF2B5EF4-FFF2-40B4-BE49-F238E27FC236}">
                <a16:creationId xmlns:a16="http://schemas.microsoft.com/office/drawing/2014/main" id="{8CF91101-9AED-4FB8-ACAE-6C0A23F6B69E}"/>
              </a:ext>
            </a:extLst>
          </p:cNvPr>
          <p:cNvSpPr/>
          <p:nvPr/>
        </p:nvSpPr>
        <p:spPr>
          <a:xfrm>
            <a:off x="3159669" y="2425947"/>
            <a:ext cx="5872673" cy="2006108"/>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chemeClr val="bg1"/>
          </a:solidFill>
          <a:ln w="12700">
            <a:miter lim="400000"/>
          </a:ln>
        </p:spPr>
        <p:txBody>
          <a:bodyPr lIns="25401" tIns="25401" rIns="25401" bIns="25401" anchor="ctr"/>
          <a:lstStyle/>
          <a:p>
            <a:pPr defTabSz="304768">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00" dirty="0">
              <a:latin typeface="+mn-lt"/>
            </a:endParaRPr>
          </a:p>
        </p:txBody>
      </p:sp>
      <p:sp>
        <p:nvSpPr>
          <p:cNvPr id="10" name="Rectangle 9">
            <a:extLst>
              <a:ext uri="{FF2B5EF4-FFF2-40B4-BE49-F238E27FC236}">
                <a16:creationId xmlns:a16="http://schemas.microsoft.com/office/drawing/2014/main" id="{B8F476C6-3CFD-4A06-8EFC-47883934D546}"/>
              </a:ext>
            </a:extLst>
          </p:cNvPr>
          <p:cNvSpPr/>
          <p:nvPr/>
        </p:nvSpPr>
        <p:spPr>
          <a:xfrm>
            <a:off x="-135467" y="-491067"/>
            <a:ext cx="12462933" cy="784013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311" tIns="90311" rIns="90311" bIns="90311" numCol="1" spcCol="38100" rtlCol="0" anchor="ctr">
            <a:normAutofit/>
          </a:bodyPr>
          <a:lstStyle/>
          <a:p>
            <a:pPr algn="ctr" defTabSz="1467410" hangingPunct="0"/>
            <a:endParaRPr lang="en-US" sz="5689">
              <a:solidFill>
                <a:srgbClr val="FFFFFF"/>
              </a:solidFill>
              <a:latin typeface="+mn-lt"/>
              <a:sym typeface="Helvetica Light"/>
            </a:endParaRPr>
          </a:p>
        </p:txBody>
      </p:sp>
      <p:sp>
        <p:nvSpPr>
          <p:cNvPr id="11" name="Shape 43">
            <a:extLst>
              <a:ext uri="{FF2B5EF4-FFF2-40B4-BE49-F238E27FC236}">
                <a16:creationId xmlns:a16="http://schemas.microsoft.com/office/drawing/2014/main" id="{E220033C-52B5-4951-98DA-822961E4DC08}"/>
              </a:ext>
            </a:extLst>
          </p:cNvPr>
          <p:cNvSpPr/>
          <p:nvPr/>
        </p:nvSpPr>
        <p:spPr>
          <a:xfrm>
            <a:off x="3159669" y="2425947"/>
            <a:ext cx="5872673" cy="2006108"/>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chemeClr val="bg1"/>
          </a:solidFill>
          <a:ln w="12700">
            <a:miter lim="400000"/>
          </a:ln>
        </p:spPr>
        <p:txBody>
          <a:bodyPr lIns="25401" tIns="25401" rIns="25401" bIns="25401" anchor="ctr"/>
          <a:lstStyle/>
          <a:p>
            <a:pPr defTabSz="304768">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00" dirty="0">
              <a:latin typeface="+mn-lt"/>
            </a:endParaRPr>
          </a:p>
        </p:txBody>
      </p:sp>
    </p:spTree>
    <p:extLst>
      <p:ext uri="{BB962C8B-B14F-4D97-AF65-F5344CB8AC3E}">
        <p14:creationId xmlns:p14="http://schemas.microsoft.com/office/powerpoint/2010/main" val="23977195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ercial Analytic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BE9B-1B76-43B1-BFE4-0DDF408BFA55}"/>
              </a:ext>
            </a:extLst>
          </p:cNvPr>
          <p:cNvGraphicFramePr>
            <a:graphicFrameLocks noChangeAspect="1"/>
          </p:cNvGraphicFramePr>
          <p:nvPr userDrawn="1">
            <p:custDataLst>
              <p:tags r:id="rId2"/>
            </p:custDataLst>
            <p:extLst>
              <p:ext uri="{D42A27DB-BD31-4B8C-83A1-F6EECF244321}">
                <p14:modId xmlns:p14="http://schemas.microsoft.com/office/powerpoint/2010/main" val="2171423274"/>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4556"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E6B0BE9B-1B76-43B1-BFE4-0DDF408BFA55}"/>
                          </a:ext>
                        </a:extLst>
                      </p:cNvPr>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73A40D0-A2E3-4986-B2B6-A9DF776660E5}"/>
              </a:ext>
            </a:extLst>
          </p:cNvPr>
          <p:cNvSpPr/>
          <p:nvPr userDrawn="1">
            <p:custDataLst>
              <p:tags r:id="rId3"/>
            </p:custDataLst>
          </p:nvPr>
        </p:nvSpPr>
        <p:spPr>
          <a:xfrm>
            <a:off x="1" y="1"/>
            <a:ext cx="158751" cy="158751"/>
          </a:xfrm>
          <a:prstGeom prst="rect">
            <a:avLst/>
          </a:prstGeom>
          <a:solidFill>
            <a:srgbClr val="C00000"/>
          </a:solid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825479" rtl="0" fontAlgn="auto" latinLnBrk="0" hangingPunct="0">
              <a:lnSpc>
                <a:spcPct val="100000"/>
              </a:lnSpc>
              <a:spcBef>
                <a:spcPts val="0"/>
              </a:spcBef>
              <a:spcAft>
                <a:spcPts val="0"/>
              </a:spcAft>
              <a:buClrTx/>
              <a:buSzTx/>
              <a:buFontTx/>
              <a:buNone/>
              <a:tabLst/>
            </a:pPr>
            <a:endParaRPr lang="en-US" sz="2000" b="1" i="0" baseline="0" dirty="0">
              <a:solidFill>
                <a:schemeClr val="bg1"/>
              </a:solidFill>
              <a:latin typeface="Trade Gothic for Nike 365 BdCn" panose="020B0806040303020004" pitchFamily="34" charset="0"/>
              <a:sym typeface="Trade Gothic for Nike 365 BdCn" panose="020B0806040303020004" pitchFamily="34" charset="0"/>
            </a:endParaRPr>
          </a:p>
        </p:txBody>
      </p:sp>
      <p:sp>
        <p:nvSpPr>
          <p:cNvPr id="2" name="Title 1">
            <a:extLst>
              <a:ext uri="{FF2B5EF4-FFF2-40B4-BE49-F238E27FC236}">
                <a16:creationId xmlns:a16="http://schemas.microsoft.com/office/drawing/2014/main" id="{FD1BD033-9853-4524-8E53-DB29337AA443}"/>
              </a:ext>
            </a:extLst>
          </p:cNvPr>
          <p:cNvSpPr>
            <a:spLocks noGrp="1"/>
          </p:cNvSpPr>
          <p:nvPr>
            <p:ph type="title" hasCustomPrompt="1"/>
          </p:nvPr>
        </p:nvSpPr>
        <p:spPr>
          <a:ln w="12700">
            <a:miter lim="400000"/>
          </a:ln>
        </p:spPr>
        <p:txBody>
          <a:bodyPr vert="horz" lIns="50800" tIns="50800" rIns="50800" bIns="50800" anchor="ctr">
            <a:noAutofit/>
          </a:bodyPr>
          <a:lstStyle>
            <a:lvl1pPr>
              <a:defRPr lang="en-US" dirty="0">
                <a:latin typeface="+mn-lt"/>
              </a:defRPr>
            </a:lvl1pPr>
          </a:lstStyle>
          <a:p>
            <a:pPr lvl="0">
              <a:lnSpc>
                <a:spcPct val="85000"/>
              </a:lnSpc>
            </a:pPr>
            <a:r>
              <a:rPr lang="en-US" dirty="0"/>
              <a:t>COMMERCIAL ANALYTICS</a:t>
            </a:r>
          </a:p>
        </p:txBody>
      </p:sp>
    </p:spTree>
    <p:extLst>
      <p:ext uri="{BB962C8B-B14F-4D97-AF65-F5344CB8AC3E}">
        <p14:creationId xmlns:p14="http://schemas.microsoft.com/office/powerpoint/2010/main" val="31580558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rketplace Analytic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BE9B-1B76-43B1-BFE4-0DDF408BFA55}"/>
              </a:ext>
            </a:extLst>
          </p:cNvPr>
          <p:cNvGraphicFramePr>
            <a:graphicFrameLocks noChangeAspect="1"/>
          </p:cNvGraphicFramePr>
          <p:nvPr userDrawn="1">
            <p:custDataLst>
              <p:tags r:id="rId2"/>
            </p:custDataLst>
            <p:extLst>
              <p:ext uri="{D42A27DB-BD31-4B8C-83A1-F6EECF244321}">
                <p14:modId xmlns:p14="http://schemas.microsoft.com/office/powerpoint/2010/main" val="2846781176"/>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5580"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E6B0BE9B-1B76-43B1-BFE4-0DDF408BFA55}"/>
                          </a:ext>
                        </a:extLst>
                      </p:cNvPr>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73A40D0-A2E3-4986-B2B6-A9DF776660E5}"/>
              </a:ext>
            </a:extLst>
          </p:cNvPr>
          <p:cNvSpPr/>
          <p:nvPr userDrawn="1">
            <p:custDataLst>
              <p:tags r:id="rId3"/>
            </p:custDataLst>
          </p:nvPr>
        </p:nvSpPr>
        <p:spPr>
          <a:xfrm>
            <a:off x="1" y="1"/>
            <a:ext cx="158751" cy="158751"/>
          </a:xfrm>
          <a:prstGeom prst="rect">
            <a:avLst/>
          </a:prstGeom>
          <a:solidFill>
            <a:srgbClr val="C00000"/>
          </a:solid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825479" rtl="0" fontAlgn="auto" latinLnBrk="0" hangingPunct="0">
              <a:lnSpc>
                <a:spcPct val="100000"/>
              </a:lnSpc>
              <a:spcBef>
                <a:spcPts val="0"/>
              </a:spcBef>
              <a:spcAft>
                <a:spcPts val="0"/>
              </a:spcAft>
              <a:buClrTx/>
              <a:buSzTx/>
              <a:buFontTx/>
              <a:buNone/>
              <a:tabLst/>
            </a:pPr>
            <a:endParaRPr lang="en-US" sz="2000" b="1" i="0" baseline="0" dirty="0">
              <a:solidFill>
                <a:schemeClr val="bg1"/>
              </a:solidFill>
              <a:latin typeface="Trade Gothic for Nike 365 BdCn" panose="020B0806040303020004" pitchFamily="34" charset="0"/>
              <a:sym typeface="Trade Gothic for Nike 365 BdCn" panose="020B0806040303020004" pitchFamily="34" charset="0"/>
            </a:endParaRPr>
          </a:p>
        </p:txBody>
      </p:sp>
      <p:sp>
        <p:nvSpPr>
          <p:cNvPr id="2" name="Title 1">
            <a:extLst>
              <a:ext uri="{FF2B5EF4-FFF2-40B4-BE49-F238E27FC236}">
                <a16:creationId xmlns:a16="http://schemas.microsoft.com/office/drawing/2014/main" id="{FD1BD033-9853-4524-8E53-DB29337AA443}"/>
              </a:ext>
            </a:extLst>
          </p:cNvPr>
          <p:cNvSpPr>
            <a:spLocks noGrp="1"/>
          </p:cNvSpPr>
          <p:nvPr>
            <p:ph type="title" hasCustomPrompt="1"/>
          </p:nvPr>
        </p:nvSpPr>
        <p:spPr>
          <a:ln w="12700">
            <a:miter lim="400000"/>
          </a:ln>
        </p:spPr>
        <p:txBody>
          <a:bodyPr vert="horz" lIns="50800" tIns="50800" rIns="50800" bIns="50800" anchor="ctr">
            <a:noAutofit/>
          </a:bodyPr>
          <a:lstStyle>
            <a:lvl1pPr>
              <a:defRPr lang="en-US" dirty="0">
                <a:latin typeface="+mn-lt"/>
              </a:defRPr>
            </a:lvl1pPr>
          </a:lstStyle>
          <a:p>
            <a:pPr lvl="0">
              <a:lnSpc>
                <a:spcPct val="85000"/>
              </a:lnSpc>
            </a:pPr>
            <a:r>
              <a:rPr lang="en-US" altLang="zh-CN" dirty="0"/>
              <a:t>MARKETPLACE</a:t>
            </a:r>
            <a:r>
              <a:rPr lang="en-US" dirty="0"/>
              <a:t> ANALYTICS</a:t>
            </a:r>
          </a:p>
        </p:txBody>
      </p:sp>
    </p:spTree>
    <p:extLst>
      <p:ext uri="{BB962C8B-B14F-4D97-AF65-F5344CB8AC3E}">
        <p14:creationId xmlns:p14="http://schemas.microsoft.com/office/powerpoint/2010/main" val="23245885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rketing Scienc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BE9B-1B76-43B1-BFE4-0DDF408BFA55}"/>
              </a:ext>
            </a:extLst>
          </p:cNvPr>
          <p:cNvGraphicFramePr>
            <a:graphicFrameLocks noChangeAspect="1"/>
          </p:cNvGraphicFramePr>
          <p:nvPr userDrawn="1">
            <p:custDataLst>
              <p:tags r:id="rId2"/>
            </p:custDataLst>
            <p:extLst>
              <p:ext uri="{D42A27DB-BD31-4B8C-83A1-F6EECF244321}">
                <p14:modId xmlns:p14="http://schemas.microsoft.com/office/powerpoint/2010/main" val="882107664"/>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6604"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E6B0BE9B-1B76-43B1-BFE4-0DDF408BFA55}"/>
                          </a:ext>
                        </a:extLst>
                      </p:cNvPr>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73A40D0-A2E3-4986-B2B6-A9DF776660E5}"/>
              </a:ext>
            </a:extLst>
          </p:cNvPr>
          <p:cNvSpPr/>
          <p:nvPr userDrawn="1">
            <p:custDataLst>
              <p:tags r:id="rId3"/>
            </p:custDataLst>
          </p:nvPr>
        </p:nvSpPr>
        <p:spPr>
          <a:xfrm>
            <a:off x="1" y="1"/>
            <a:ext cx="158751" cy="158751"/>
          </a:xfrm>
          <a:prstGeom prst="rect">
            <a:avLst/>
          </a:prstGeom>
          <a:solidFill>
            <a:srgbClr val="C00000"/>
          </a:solid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825479" rtl="0" fontAlgn="auto" latinLnBrk="0" hangingPunct="0">
              <a:lnSpc>
                <a:spcPct val="100000"/>
              </a:lnSpc>
              <a:spcBef>
                <a:spcPts val="0"/>
              </a:spcBef>
              <a:spcAft>
                <a:spcPts val="0"/>
              </a:spcAft>
              <a:buClrTx/>
              <a:buSzTx/>
              <a:buFontTx/>
              <a:buNone/>
              <a:tabLst/>
            </a:pPr>
            <a:endParaRPr lang="en-US" sz="2000" b="1" i="0" baseline="0" dirty="0">
              <a:solidFill>
                <a:schemeClr val="bg1"/>
              </a:solidFill>
              <a:latin typeface="Trade Gothic for Nike 365 BdCn" panose="020B0806040303020004" pitchFamily="34" charset="0"/>
              <a:sym typeface="Trade Gothic for Nike 365 BdCn" panose="020B0806040303020004" pitchFamily="34" charset="0"/>
            </a:endParaRPr>
          </a:p>
        </p:txBody>
      </p:sp>
      <p:sp>
        <p:nvSpPr>
          <p:cNvPr id="2" name="Title 1">
            <a:extLst>
              <a:ext uri="{FF2B5EF4-FFF2-40B4-BE49-F238E27FC236}">
                <a16:creationId xmlns:a16="http://schemas.microsoft.com/office/drawing/2014/main" id="{FD1BD033-9853-4524-8E53-DB29337AA443}"/>
              </a:ext>
            </a:extLst>
          </p:cNvPr>
          <p:cNvSpPr>
            <a:spLocks noGrp="1"/>
          </p:cNvSpPr>
          <p:nvPr>
            <p:ph type="title" hasCustomPrompt="1"/>
          </p:nvPr>
        </p:nvSpPr>
        <p:spPr>
          <a:ln w="12700">
            <a:miter lim="400000"/>
          </a:ln>
        </p:spPr>
        <p:txBody>
          <a:bodyPr vert="horz" lIns="50800" tIns="50800" rIns="50800" bIns="50800" anchor="ctr">
            <a:noAutofit/>
          </a:bodyPr>
          <a:lstStyle>
            <a:lvl1pPr>
              <a:defRPr lang="en-US" dirty="0">
                <a:latin typeface="+mn-lt"/>
              </a:defRPr>
            </a:lvl1pPr>
          </a:lstStyle>
          <a:p>
            <a:pPr lvl="0">
              <a:lnSpc>
                <a:spcPct val="85000"/>
              </a:lnSpc>
            </a:pPr>
            <a:r>
              <a:rPr lang="en-US" altLang="zh-CN" dirty="0"/>
              <a:t>MARKETING SCIENCE</a:t>
            </a:r>
            <a:endParaRPr lang="en-US" dirty="0"/>
          </a:p>
        </p:txBody>
      </p:sp>
    </p:spTree>
    <p:extLst>
      <p:ext uri="{BB962C8B-B14F-4D97-AF65-F5344CB8AC3E}">
        <p14:creationId xmlns:p14="http://schemas.microsoft.com/office/powerpoint/2010/main" val="12142666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ice of Consume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BE9B-1B76-43B1-BFE4-0DDF408BFA55}"/>
              </a:ext>
            </a:extLst>
          </p:cNvPr>
          <p:cNvGraphicFramePr>
            <a:graphicFrameLocks noChangeAspect="1"/>
          </p:cNvGraphicFramePr>
          <p:nvPr userDrawn="1">
            <p:custDataLst>
              <p:tags r:id="rId2"/>
            </p:custDataLst>
            <p:extLst>
              <p:ext uri="{D42A27DB-BD31-4B8C-83A1-F6EECF244321}">
                <p14:modId xmlns:p14="http://schemas.microsoft.com/office/powerpoint/2010/main" val="4274518954"/>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7628"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E6B0BE9B-1B76-43B1-BFE4-0DDF408BFA55}"/>
                          </a:ext>
                        </a:extLst>
                      </p:cNvPr>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73A40D0-A2E3-4986-B2B6-A9DF776660E5}"/>
              </a:ext>
            </a:extLst>
          </p:cNvPr>
          <p:cNvSpPr/>
          <p:nvPr userDrawn="1">
            <p:custDataLst>
              <p:tags r:id="rId3"/>
            </p:custDataLst>
          </p:nvPr>
        </p:nvSpPr>
        <p:spPr>
          <a:xfrm>
            <a:off x="1" y="1"/>
            <a:ext cx="158751" cy="158751"/>
          </a:xfrm>
          <a:prstGeom prst="rect">
            <a:avLst/>
          </a:prstGeom>
          <a:solidFill>
            <a:srgbClr val="C00000"/>
          </a:solid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825479" rtl="0" fontAlgn="auto" latinLnBrk="0" hangingPunct="0">
              <a:lnSpc>
                <a:spcPct val="100000"/>
              </a:lnSpc>
              <a:spcBef>
                <a:spcPts val="0"/>
              </a:spcBef>
              <a:spcAft>
                <a:spcPts val="0"/>
              </a:spcAft>
              <a:buClrTx/>
              <a:buSzTx/>
              <a:buFontTx/>
              <a:buNone/>
              <a:tabLst/>
            </a:pPr>
            <a:endParaRPr lang="en-US" sz="2000" b="1" i="0" baseline="0" dirty="0">
              <a:solidFill>
                <a:schemeClr val="bg1"/>
              </a:solidFill>
              <a:latin typeface="Trade Gothic for Nike 365 BdCn" panose="020B0806040303020004" pitchFamily="34" charset="0"/>
              <a:sym typeface="Trade Gothic for Nike 365 BdCn" panose="020B0806040303020004" pitchFamily="34" charset="0"/>
            </a:endParaRPr>
          </a:p>
        </p:txBody>
      </p:sp>
      <p:sp>
        <p:nvSpPr>
          <p:cNvPr id="2" name="Title 1">
            <a:extLst>
              <a:ext uri="{FF2B5EF4-FFF2-40B4-BE49-F238E27FC236}">
                <a16:creationId xmlns:a16="http://schemas.microsoft.com/office/drawing/2014/main" id="{FD1BD033-9853-4524-8E53-DB29337AA443}"/>
              </a:ext>
            </a:extLst>
          </p:cNvPr>
          <p:cNvSpPr>
            <a:spLocks noGrp="1"/>
          </p:cNvSpPr>
          <p:nvPr>
            <p:ph type="title" hasCustomPrompt="1"/>
          </p:nvPr>
        </p:nvSpPr>
        <p:spPr>
          <a:ln w="12700">
            <a:miter lim="400000"/>
          </a:ln>
        </p:spPr>
        <p:txBody>
          <a:bodyPr vert="horz" lIns="50800" tIns="50800" rIns="50800" bIns="50800" anchor="ctr">
            <a:noAutofit/>
          </a:bodyPr>
          <a:lstStyle>
            <a:lvl1pPr>
              <a:defRPr lang="en-US" dirty="0">
                <a:latin typeface="+mn-lt"/>
              </a:defRPr>
            </a:lvl1pPr>
          </a:lstStyle>
          <a:p>
            <a:pPr lvl="0">
              <a:lnSpc>
                <a:spcPct val="85000"/>
              </a:lnSpc>
            </a:pPr>
            <a:r>
              <a:rPr lang="en-US" altLang="zh-CN" dirty="0"/>
              <a:t>VOICE OF CONSUMER</a:t>
            </a:r>
            <a:endParaRPr lang="en-US" dirty="0"/>
          </a:p>
        </p:txBody>
      </p:sp>
    </p:spTree>
    <p:extLst>
      <p:ext uri="{BB962C8B-B14F-4D97-AF65-F5344CB8AC3E}">
        <p14:creationId xmlns:p14="http://schemas.microsoft.com/office/powerpoint/2010/main" val="305282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aled Analytic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BE9B-1B76-43B1-BFE4-0DDF408BFA55}"/>
              </a:ext>
            </a:extLst>
          </p:cNvPr>
          <p:cNvGraphicFramePr>
            <a:graphicFrameLocks noChangeAspect="1"/>
          </p:cNvGraphicFramePr>
          <p:nvPr userDrawn="1">
            <p:custDataLst>
              <p:tags r:id="rId2"/>
            </p:custDataLst>
            <p:extLst>
              <p:ext uri="{D42A27DB-BD31-4B8C-83A1-F6EECF244321}">
                <p14:modId xmlns:p14="http://schemas.microsoft.com/office/powerpoint/2010/main" val="2901576579"/>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8652"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E6B0BE9B-1B76-43B1-BFE4-0DDF408BFA55}"/>
                          </a:ext>
                        </a:extLst>
                      </p:cNvPr>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73A40D0-A2E3-4986-B2B6-A9DF776660E5}"/>
              </a:ext>
            </a:extLst>
          </p:cNvPr>
          <p:cNvSpPr/>
          <p:nvPr userDrawn="1">
            <p:custDataLst>
              <p:tags r:id="rId3"/>
            </p:custDataLst>
          </p:nvPr>
        </p:nvSpPr>
        <p:spPr>
          <a:xfrm>
            <a:off x="1" y="1"/>
            <a:ext cx="158751" cy="158751"/>
          </a:xfrm>
          <a:prstGeom prst="rect">
            <a:avLst/>
          </a:prstGeom>
          <a:solidFill>
            <a:srgbClr val="C00000"/>
          </a:solid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825479" rtl="0" fontAlgn="auto" latinLnBrk="0" hangingPunct="0">
              <a:lnSpc>
                <a:spcPct val="100000"/>
              </a:lnSpc>
              <a:spcBef>
                <a:spcPts val="0"/>
              </a:spcBef>
              <a:spcAft>
                <a:spcPts val="0"/>
              </a:spcAft>
              <a:buClrTx/>
              <a:buSzTx/>
              <a:buFontTx/>
              <a:buNone/>
              <a:tabLst/>
            </a:pPr>
            <a:endParaRPr lang="en-US" sz="2000" b="1" i="0" baseline="0" dirty="0">
              <a:solidFill>
                <a:schemeClr val="bg1"/>
              </a:solidFill>
              <a:latin typeface="Trade Gothic for Nike 365 BdCn" panose="020B0806040303020004" pitchFamily="34" charset="0"/>
              <a:sym typeface="Trade Gothic for Nike 365 BdCn" panose="020B0806040303020004" pitchFamily="34" charset="0"/>
            </a:endParaRPr>
          </a:p>
        </p:txBody>
      </p:sp>
      <p:sp>
        <p:nvSpPr>
          <p:cNvPr id="2" name="Title 1">
            <a:extLst>
              <a:ext uri="{FF2B5EF4-FFF2-40B4-BE49-F238E27FC236}">
                <a16:creationId xmlns:a16="http://schemas.microsoft.com/office/drawing/2014/main" id="{FD1BD033-9853-4524-8E53-DB29337AA443}"/>
              </a:ext>
            </a:extLst>
          </p:cNvPr>
          <p:cNvSpPr>
            <a:spLocks noGrp="1"/>
          </p:cNvSpPr>
          <p:nvPr>
            <p:ph type="title" hasCustomPrompt="1"/>
          </p:nvPr>
        </p:nvSpPr>
        <p:spPr>
          <a:ln w="12700">
            <a:miter lim="400000"/>
          </a:ln>
        </p:spPr>
        <p:txBody>
          <a:bodyPr vert="horz" lIns="50800" tIns="50800" rIns="50800" bIns="50800" anchor="ctr">
            <a:noAutofit/>
          </a:bodyPr>
          <a:lstStyle>
            <a:lvl1pPr>
              <a:defRPr lang="en-US" dirty="0">
                <a:latin typeface="+mn-lt"/>
              </a:defRPr>
            </a:lvl1pPr>
          </a:lstStyle>
          <a:p>
            <a:pPr lvl="0">
              <a:lnSpc>
                <a:spcPct val="85000"/>
              </a:lnSpc>
            </a:pPr>
            <a:r>
              <a:rPr lang="en-US" altLang="zh-CN" dirty="0"/>
              <a:t>SCALED ANALYTICS</a:t>
            </a:r>
            <a:endParaRPr lang="en-US" dirty="0"/>
          </a:p>
        </p:txBody>
      </p:sp>
    </p:spTree>
    <p:extLst>
      <p:ext uri="{BB962C8B-B14F-4D97-AF65-F5344CB8AC3E}">
        <p14:creationId xmlns:p14="http://schemas.microsoft.com/office/powerpoint/2010/main" val="1796502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End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D1F5A9-8122-4485-8029-BD574A55E805}"/>
              </a:ext>
            </a:extLst>
          </p:cNvPr>
          <p:cNvSpPr/>
          <p:nvPr/>
        </p:nvSpPr>
        <p:spPr>
          <a:xfrm>
            <a:off x="-135467" y="-491067"/>
            <a:ext cx="12462933" cy="784013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311" tIns="90311" rIns="90311" bIns="90311" numCol="1" spcCol="38100" rtlCol="0" anchor="ctr">
            <a:normAutofit/>
          </a:bodyPr>
          <a:lstStyle/>
          <a:p>
            <a:pPr algn="ctr" defTabSz="1467410" hangingPunct="0"/>
            <a:endParaRPr lang="en-US" sz="5689">
              <a:solidFill>
                <a:srgbClr val="FFFFFF"/>
              </a:solidFill>
              <a:latin typeface="+mn-lt"/>
              <a:sym typeface="Helvetica Light"/>
            </a:endParaRPr>
          </a:p>
        </p:txBody>
      </p:sp>
      <p:sp>
        <p:nvSpPr>
          <p:cNvPr id="6" name="Shape 43">
            <a:extLst>
              <a:ext uri="{FF2B5EF4-FFF2-40B4-BE49-F238E27FC236}">
                <a16:creationId xmlns:a16="http://schemas.microsoft.com/office/drawing/2014/main" id="{3565849F-7F6C-499E-8604-4501190184E5}"/>
              </a:ext>
            </a:extLst>
          </p:cNvPr>
          <p:cNvSpPr/>
          <p:nvPr/>
        </p:nvSpPr>
        <p:spPr>
          <a:xfrm>
            <a:off x="3159669" y="2425947"/>
            <a:ext cx="5872673" cy="2006108"/>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chemeClr val="bg1"/>
          </a:solidFill>
          <a:ln w="12700">
            <a:miter lim="400000"/>
          </a:ln>
        </p:spPr>
        <p:txBody>
          <a:bodyPr lIns="25401" tIns="25401" rIns="25401" bIns="25401" anchor="ctr"/>
          <a:lstStyle/>
          <a:p>
            <a:pPr defTabSz="304768">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00" dirty="0">
              <a:latin typeface="+mn-lt"/>
            </a:endParaRPr>
          </a:p>
        </p:txBody>
      </p:sp>
      <p:sp>
        <p:nvSpPr>
          <p:cNvPr id="4" name="Rectangle 3">
            <a:extLst>
              <a:ext uri="{FF2B5EF4-FFF2-40B4-BE49-F238E27FC236}">
                <a16:creationId xmlns:a16="http://schemas.microsoft.com/office/drawing/2014/main" id="{FA313A2C-6676-4F9F-A388-9FD020358F64}"/>
              </a:ext>
            </a:extLst>
          </p:cNvPr>
          <p:cNvSpPr/>
          <p:nvPr/>
        </p:nvSpPr>
        <p:spPr>
          <a:xfrm>
            <a:off x="-135467" y="-491067"/>
            <a:ext cx="12462933" cy="784013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311" tIns="90311" rIns="90311" bIns="90311" numCol="1" spcCol="38100" rtlCol="0" anchor="ctr">
            <a:normAutofit/>
          </a:bodyPr>
          <a:lstStyle/>
          <a:p>
            <a:pPr algn="ctr" defTabSz="1467410" hangingPunct="0"/>
            <a:endParaRPr lang="en-US" sz="5689">
              <a:solidFill>
                <a:srgbClr val="FFFFFF"/>
              </a:solidFill>
              <a:latin typeface="+mn-lt"/>
              <a:sym typeface="Helvetica Light"/>
            </a:endParaRPr>
          </a:p>
        </p:txBody>
      </p:sp>
      <p:sp>
        <p:nvSpPr>
          <p:cNvPr id="7" name="Shape 43">
            <a:extLst>
              <a:ext uri="{FF2B5EF4-FFF2-40B4-BE49-F238E27FC236}">
                <a16:creationId xmlns:a16="http://schemas.microsoft.com/office/drawing/2014/main" id="{6B2DD012-9B7D-4862-9CD5-ABF06E952AAF}"/>
              </a:ext>
            </a:extLst>
          </p:cNvPr>
          <p:cNvSpPr/>
          <p:nvPr/>
        </p:nvSpPr>
        <p:spPr>
          <a:xfrm>
            <a:off x="3159669" y="2425947"/>
            <a:ext cx="5872673" cy="2006108"/>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chemeClr val="bg1"/>
          </a:solidFill>
          <a:ln w="12700">
            <a:miter lim="400000"/>
          </a:ln>
        </p:spPr>
        <p:txBody>
          <a:bodyPr lIns="25401" tIns="25401" rIns="25401" bIns="25401" anchor="ctr"/>
          <a:lstStyle/>
          <a:p>
            <a:pPr defTabSz="304768">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00" dirty="0">
              <a:latin typeface="+mn-lt"/>
            </a:endParaRPr>
          </a:p>
        </p:txBody>
      </p:sp>
      <p:sp>
        <p:nvSpPr>
          <p:cNvPr id="8" name="Rectangle 7">
            <a:extLst>
              <a:ext uri="{FF2B5EF4-FFF2-40B4-BE49-F238E27FC236}">
                <a16:creationId xmlns:a16="http://schemas.microsoft.com/office/drawing/2014/main" id="{614F5D8C-9ECD-4226-8245-D65D8AE345E2}"/>
              </a:ext>
            </a:extLst>
          </p:cNvPr>
          <p:cNvSpPr/>
          <p:nvPr/>
        </p:nvSpPr>
        <p:spPr>
          <a:xfrm>
            <a:off x="-135467" y="-491067"/>
            <a:ext cx="12462933" cy="784013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311" tIns="90311" rIns="90311" bIns="90311" numCol="1" spcCol="38100" rtlCol="0" anchor="ctr">
            <a:normAutofit/>
          </a:bodyPr>
          <a:lstStyle/>
          <a:p>
            <a:pPr algn="ctr" defTabSz="1467410" hangingPunct="0"/>
            <a:endParaRPr lang="en-US" sz="5689">
              <a:solidFill>
                <a:srgbClr val="FFFFFF"/>
              </a:solidFill>
              <a:latin typeface="+mn-lt"/>
              <a:sym typeface="Helvetica Light"/>
            </a:endParaRPr>
          </a:p>
        </p:txBody>
      </p:sp>
      <p:sp>
        <p:nvSpPr>
          <p:cNvPr id="9" name="Shape 43">
            <a:extLst>
              <a:ext uri="{FF2B5EF4-FFF2-40B4-BE49-F238E27FC236}">
                <a16:creationId xmlns:a16="http://schemas.microsoft.com/office/drawing/2014/main" id="{8CF91101-9AED-4FB8-ACAE-6C0A23F6B69E}"/>
              </a:ext>
            </a:extLst>
          </p:cNvPr>
          <p:cNvSpPr/>
          <p:nvPr/>
        </p:nvSpPr>
        <p:spPr>
          <a:xfrm>
            <a:off x="3159669" y="2425947"/>
            <a:ext cx="5872673" cy="2006108"/>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chemeClr val="bg1"/>
          </a:solidFill>
          <a:ln w="12700">
            <a:miter lim="400000"/>
          </a:ln>
        </p:spPr>
        <p:txBody>
          <a:bodyPr lIns="25401" tIns="25401" rIns="25401" bIns="25401" anchor="ctr"/>
          <a:lstStyle/>
          <a:p>
            <a:pPr defTabSz="304768">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00" dirty="0">
              <a:latin typeface="+mn-lt"/>
            </a:endParaRPr>
          </a:p>
        </p:txBody>
      </p:sp>
      <p:sp>
        <p:nvSpPr>
          <p:cNvPr id="10" name="Rectangle 9">
            <a:extLst>
              <a:ext uri="{FF2B5EF4-FFF2-40B4-BE49-F238E27FC236}">
                <a16:creationId xmlns:a16="http://schemas.microsoft.com/office/drawing/2014/main" id="{B8F476C6-3CFD-4A06-8EFC-47883934D546}"/>
              </a:ext>
            </a:extLst>
          </p:cNvPr>
          <p:cNvSpPr/>
          <p:nvPr/>
        </p:nvSpPr>
        <p:spPr>
          <a:xfrm>
            <a:off x="-135467" y="-491067"/>
            <a:ext cx="12462933" cy="784013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311" tIns="90311" rIns="90311" bIns="90311" numCol="1" spcCol="38100" rtlCol="0" anchor="ctr">
            <a:normAutofit/>
          </a:bodyPr>
          <a:lstStyle/>
          <a:p>
            <a:pPr algn="ctr" defTabSz="1467410" hangingPunct="0"/>
            <a:endParaRPr lang="en-US" sz="5689">
              <a:solidFill>
                <a:srgbClr val="FFFFFF"/>
              </a:solidFill>
              <a:latin typeface="+mn-lt"/>
              <a:sym typeface="Helvetica Light"/>
            </a:endParaRPr>
          </a:p>
        </p:txBody>
      </p:sp>
      <p:sp>
        <p:nvSpPr>
          <p:cNvPr id="11" name="Shape 43">
            <a:extLst>
              <a:ext uri="{FF2B5EF4-FFF2-40B4-BE49-F238E27FC236}">
                <a16:creationId xmlns:a16="http://schemas.microsoft.com/office/drawing/2014/main" id="{E220033C-52B5-4951-98DA-822961E4DC08}"/>
              </a:ext>
            </a:extLst>
          </p:cNvPr>
          <p:cNvSpPr/>
          <p:nvPr/>
        </p:nvSpPr>
        <p:spPr>
          <a:xfrm>
            <a:off x="3159669" y="2425947"/>
            <a:ext cx="5872673" cy="2006108"/>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chemeClr val="bg1"/>
          </a:solidFill>
          <a:ln w="12700">
            <a:miter lim="400000"/>
          </a:ln>
        </p:spPr>
        <p:txBody>
          <a:bodyPr lIns="25401" tIns="25401" rIns="25401" bIns="25401" anchor="ctr"/>
          <a:lstStyle/>
          <a:p>
            <a:pPr defTabSz="304768">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00" dirty="0">
              <a:latin typeface="+mn-lt"/>
            </a:endParaRPr>
          </a:p>
        </p:txBody>
      </p:sp>
    </p:spTree>
    <p:extLst>
      <p:ext uri="{BB962C8B-B14F-4D97-AF65-F5344CB8AC3E}">
        <p14:creationId xmlns:p14="http://schemas.microsoft.com/office/powerpoint/2010/main" val="29288312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GC Insights &amp; Analytic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B0BE9B-1B76-43B1-BFE4-0DDF408BFA55}"/>
              </a:ext>
            </a:extLst>
          </p:cNvPr>
          <p:cNvGraphicFramePr>
            <a:graphicFrameLocks noChangeAspect="1"/>
          </p:cNvGraphicFramePr>
          <p:nvPr userDrawn="1">
            <p:custDataLst>
              <p:tags r:id="rId2"/>
            </p:custDataLst>
            <p:extLst>
              <p:ext uri="{D42A27DB-BD31-4B8C-83A1-F6EECF244321}">
                <p14:modId xmlns:p14="http://schemas.microsoft.com/office/powerpoint/2010/main" val="2309513477"/>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9676"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E6B0BE9B-1B76-43B1-BFE4-0DDF408BFA55}"/>
                          </a:ext>
                        </a:extLst>
                      </p:cNvPr>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73A40D0-A2E3-4986-B2B6-A9DF776660E5}"/>
              </a:ext>
            </a:extLst>
          </p:cNvPr>
          <p:cNvSpPr/>
          <p:nvPr userDrawn="1">
            <p:custDataLst>
              <p:tags r:id="rId3"/>
            </p:custDataLst>
          </p:nvPr>
        </p:nvSpPr>
        <p:spPr>
          <a:xfrm>
            <a:off x="1" y="1"/>
            <a:ext cx="158751" cy="158751"/>
          </a:xfrm>
          <a:prstGeom prst="rect">
            <a:avLst/>
          </a:prstGeom>
          <a:solidFill>
            <a:srgbClr val="C00000"/>
          </a:solid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825479" rtl="0" fontAlgn="auto" latinLnBrk="0" hangingPunct="0">
              <a:lnSpc>
                <a:spcPct val="100000"/>
              </a:lnSpc>
              <a:spcBef>
                <a:spcPts val="0"/>
              </a:spcBef>
              <a:spcAft>
                <a:spcPts val="0"/>
              </a:spcAft>
              <a:buClrTx/>
              <a:buSzTx/>
              <a:buFontTx/>
              <a:buNone/>
              <a:tabLst/>
            </a:pPr>
            <a:endParaRPr lang="en-US" sz="2000" b="1" i="0" baseline="0">
              <a:solidFill>
                <a:schemeClr val="bg1"/>
              </a:solidFill>
              <a:latin typeface="Trade Gothic for Nike 365 BdCn" panose="020B0806040303020004" pitchFamily="34" charset="0"/>
              <a:sym typeface="Trade Gothic for Nike 365 BdCn" panose="020B0806040303020004" pitchFamily="34" charset="0"/>
            </a:endParaRPr>
          </a:p>
        </p:txBody>
      </p:sp>
      <p:sp>
        <p:nvSpPr>
          <p:cNvPr id="2" name="Title 1">
            <a:extLst>
              <a:ext uri="{FF2B5EF4-FFF2-40B4-BE49-F238E27FC236}">
                <a16:creationId xmlns:a16="http://schemas.microsoft.com/office/drawing/2014/main" id="{FD1BD033-9853-4524-8E53-DB29337AA443}"/>
              </a:ext>
            </a:extLst>
          </p:cNvPr>
          <p:cNvSpPr>
            <a:spLocks noGrp="1"/>
          </p:cNvSpPr>
          <p:nvPr>
            <p:ph type="title" hasCustomPrompt="1"/>
          </p:nvPr>
        </p:nvSpPr>
        <p:spPr>
          <a:ln w="12700">
            <a:miter lim="400000"/>
          </a:ln>
        </p:spPr>
        <p:txBody>
          <a:bodyPr vert="horz" lIns="50800" tIns="50800" rIns="50800" bIns="50800" anchor="ctr">
            <a:noAutofit/>
          </a:bodyPr>
          <a:lstStyle>
            <a:lvl1pPr>
              <a:defRPr lang="en-US" dirty="0">
                <a:latin typeface="+mj-lt"/>
              </a:defRPr>
            </a:lvl1pPr>
          </a:lstStyle>
          <a:p>
            <a:pPr lvl="0">
              <a:lnSpc>
                <a:spcPct val="85000"/>
              </a:lnSpc>
            </a:pPr>
            <a:r>
              <a:rPr lang="en-US"/>
              <a:t>GC INSIGHTS &amp; ANALYTICS</a:t>
            </a:r>
          </a:p>
        </p:txBody>
      </p:sp>
    </p:spTree>
    <p:extLst>
      <p:ext uri="{BB962C8B-B14F-4D97-AF65-F5344CB8AC3E}">
        <p14:creationId xmlns:p14="http://schemas.microsoft.com/office/powerpoint/2010/main" val="1515379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oleObject" Target="../embeddings/oleObject10.bin"/><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ags" Target="../tags/tag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ags" Target="../tags/tag20.xml"/><Relationship Id="rId5" Type="http://schemas.openxmlformats.org/officeDocument/2006/relationships/slideLayout" Target="../slideLayouts/slideLayout14.xml"/><Relationship Id="rId15" Type="http://schemas.openxmlformats.org/officeDocument/2006/relationships/image" Target="../media/image4.png"/><Relationship Id="rId10" Type="http://schemas.openxmlformats.org/officeDocument/2006/relationships/vmlDrawing" Target="../drawings/vmlDrawing10.vml"/><Relationship Id="rId4" Type="http://schemas.openxmlformats.org/officeDocument/2006/relationships/slideLayout" Target="../slideLayouts/slideLayout13.xml"/><Relationship Id="rId9" Type="http://schemas.openxmlformats.org/officeDocument/2006/relationships/theme" Target="../theme/theme2.xml"/><Relationship Id="rId1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oleObject" Target="../embeddings/oleObject18.bin"/><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ags" Target="../tags/tag37.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ags" Target="../tags/tag36.xml"/><Relationship Id="rId5" Type="http://schemas.openxmlformats.org/officeDocument/2006/relationships/slideLayout" Target="../slideLayouts/slideLayout22.xml"/><Relationship Id="rId15" Type="http://schemas.openxmlformats.org/officeDocument/2006/relationships/image" Target="../media/image2.png"/><Relationship Id="rId10" Type="http://schemas.openxmlformats.org/officeDocument/2006/relationships/vmlDrawing" Target="../drawings/vmlDrawing18.vml"/><Relationship Id="rId4" Type="http://schemas.openxmlformats.org/officeDocument/2006/relationships/slideLayout" Target="../slideLayouts/slideLayout21.xml"/><Relationship Id="rId9" Type="http://schemas.openxmlformats.org/officeDocument/2006/relationships/theme" Target="../theme/theme3.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5DEB5EF-C3CA-4C70-8B49-28A1A0E5A147}"/>
              </a:ext>
            </a:extLst>
          </p:cNvPr>
          <p:cNvGraphicFramePr>
            <a:graphicFrameLocks noChangeAspect="1"/>
          </p:cNvGraphicFramePr>
          <p:nvPr>
            <p:custDataLst>
              <p:tags r:id="rId12"/>
            </p:custDataLst>
            <p:extLst>
              <p:ext uri="{D42A27DB-BD31-4B8C-83A1-F6EECF244321}">
                <p14:modId xmlns:p14="http://schemas.microsoft.com/office/powerpoint/2010/main" val="2444647640"/>
              </p:ext>
            </p:ext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spid="_x0000_s1509" name="think-cell Slide" r:id="rId14" imgW="470" imgH="469" progId="TCLayout.ActiveDocument.1">
                  <p:embed/>
                </p:oleObj>
              </mc:Choice>
              <mc:Fallback>
                <p:oleObj name="think-cell Slide" r:id="rId14" imgW="470" imgH="469" progId="TCLayout.ActiveDocument.1">
                  <p:embed/>
                  <p:pic>
                    <p:nvPicPr>
                      <p:cNvPr id="3" name="Object 2" hidden="1">
                        <a:extLst>
                          <a:ext uri="{FF2B5EF4-FFF2-40B4-BE49-F238E27FC236}">
                            <a16:creationId xmlns:a16="http://schemas.microsoft.com/office/drawing/2014/main" id="{65DEB5EF-C3CA-4C70-8B49-28A1A0E5A147}"/>
                          </a:ext>
                        </a:extLst>
                      </p:cNvPr>
                      <p:cNvPicPr/>
                      <p:nvPr/>
                    </p:nvPicPr>
                    <p:blipFill>
                      <a:blip r:embed="rId15"/>
                      <a:stretch>
                        <a:fillRect/>
                      </a:stretch>
                    </p:blipFill>
                    <p:spPr>
                      <a:xfrm>
                        <a:off x="2119" y="2119"/>
                        <a:ext cx="2116" cy="2116"/>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CFA7263-D4B2-4FE5-9003-53411390EA95}"/>
              </a:ext>
            </a:extLst>
          </p:cNvPr>
          <p:cNvSpPr/>
          <p:nvPr/>
        </p:nvSpPr>
        <p:spPr>
          <a:xfrm>
            <a:off x="37395" y="-290854"/>
            <a:ext cx="136876" cy="79338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1100583" rtl="0" eaLnBrk="1" fontAlgn="auto" latinLnBrk="0" hangingPunct="0">
              <a:lnSpc>
                <a:spcPct val="100000"/>
              </a:lnSpc>
              <a:spcBef>
                <a:spcPct val="0"/>
              </a:spcBef>
              <a:spcAft>
                <a:spcPct val="0"/>
              </a:spcAft>
              <a:buClrTx/>
              <a:buSzTx/>
              <a:buFontTx/>
              <a:buNone/>
              <a:tabLst/>
            </a:pPr>
            <a:endParaRPr kumimoji="0" lang="en-US" sz="5600" b="0" i="0" u="none" strike="noStrike" cap="none" spc="0" normalizeH="0" baseline="0" dirty="0">
              <a:ln>
                <a:noFill/>
              </a:ln>
              <a:solidFill>
                <a:srgbClr val="FFFFFF"/>
              </a:solidFill>
              <a:effectLst/>
              <a:uFillTx/>
              <a:latin typeface="Trade Gothic for Nike Bold Condensed"/>
              <a:ea typeface="+mn-ea"/>
              <a:cs typeface="+mn-cs"/>
              <a:sym typeface="Trade Gothic for Nike Bold Condensed"/>
            </a:endParaRPr>
          </a:p>
        </p:txBody>
      </p:sp>
      <p:sp>
        <p:nvSpPr>
          <p:cNvPr id="10" name="Shape 10"/>
          <p:cNvSpPr>
            <a:spLocks noGrp="1"/>
          </p:cNvSpPr>
          <p:nvPr>
            <p:ph type="title"/>
          </p:nvPr>
        </p:nvSpPr>
        <p:spPr>
          <a:xfrm>
            <a:off x="660400" y="228600"/>
            <a:ext cx="10871200" cy="558800"/>
          </a:xfrm>
          <a:prstGeom prst="rect">
            <a:avLst/>
          </a:prstGeom>
          <a:ln w="12700">
            <a:miter lim="400000"/>
          </a:ln>
          <a:extLst>
            <a:ext uri="{C572A759-6A51-4108-AA02-DFA0A04FC94B}">
              <ma14:wrappingTextBoxFlag xmlns="" xmlns:ma14="http://schemas.microsoft.com/office/mac/drawingml/2011/main" val="1"/>
            </a:ext>
          </a:extLst>
        </p:spPr>
        <p:txBody>
          <a:bodyPr vert="horz" lIns="50800" tIns="50800" rIns="50800" bIns="50800" anchor="ctr">
            <a:noAutofit/>
          </a:bodyPr>
          <a:lstStyle/>
          <a:p>
            <a:pPr lvl="0"/>
            <a:r>
              <a:rPr lang="en-US" dirty="0"/>
              <a:t>CLICK TO EDIT SLIDE TITLE</a:t>
            </a:r>
          </a:p>
        </p:txBody>
      </p:sp>
      <p:sp>
        <p:nvSpPr>
          <p:cNvPr id="11" name="Shape 11"/>
          <p:cNvSpPr>
            <a:spLocks noGrp="1"/>
          </p:cNvSpPr>
          <p:nvPr>
            <p:ph type="body" idx="1"/>
          </p:nvPr>
        </p:nvSpPr>
        <p:spPr>
          <a:xfrm>
            <a:off x="660400" y="1369936"/>
            <a:ext cx="10871200" cy="460375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7" name="Shape 103">
            <a:extLst>
              <a:ext uri="{FF2B5EF4-FFF2-40B4-BE49-F238E27FC236}">
                <a16:creationId xmlns:a16="http://schemas.microsoft.com/office/drawing/2014/main" id="{0FA69AAB-AFA3-4947-92FA-CAB4B5665183}"/>
              </a:ext>
            </a:extLst>
          </p:cNvPr>
          <p:cNvSpPr/>
          <p:nvPr/>
        </p:nvSpPr>
        <p:spPr>
          <a:xfrm>
            <a:off x="5942597" y="779215"/>
            <a:ext cx="306815" cy="23316"/>
          </a:xfrm>
          <a:custGeom>
            <a:avLst/>
            <a:gdLst/>
            <a:ahLst/>
            <a:cxnLst>
              <a:cxn ang="0">
                <a:pos x="wd2" y="hd2"/>
              </a:cxn>
              <a:cxn ang="5400000">
                <a:pos x="wd2" y="hd2"/>
              </a:cxn>
              <a:cxn ang="10800000">
                <a:pos x="wd2" y="hd2"/>
              </a:cxn>
              <a:cxn ang="16200000">
                <a:pos x="wd2" y="hd2"/>
              </a:cxn>
            </a:cxnLst>
            <a:rect l="0" t="0" r="r" b="b"/>
            <a:pathLst>
              <a:path w="21600" h="21600" extrusionOk="0">
                <a:moveTo>
                  <a:pt x="418" y="0"/>
                </a:moveTo>
                <a:lnTo>
                  <a:pt x="21600" y="0"/>
                </a:lnTo>
                <a:lnTo>
                  <a:pt x="21186" y="21600"/>
                </a:lnTo>
                <a:lnTo>
                  <a:pt x="0" y="21600"/>
                </a:lnTo>
                <a:lnTo>
                  <a:pt x="418" y="0"/>
                </a:lnTo>
                <a:close/>
              </a:path>
            </a:pathLst>
          </a:custGeom>
          <a:solidFill>
            <a:srgbClr val="BF1E2E"/>
          </a:solidFill>
          <a:ln w="12700">
            <a:miter lim="400000"/>
          </a:ln>
        </p:spPr>
        <p:txBody>
          <a:bodyPr lIns="19051" tIns="19051" rIns="19051" bIns="19051" anchor="ctr"/>
          <a:lstStyle/>
          <a:p>
            <a:pPr defTabSz="22858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mn-lt"/>
            </a:endParaRPr>
          </a:p>
        </p:txBody>
      </p:sp>
      <p:sp>
        <p:nvSpPr>
          <p:cNvPr id="30" name="Rectangle 29" hidden="1">
            <a:extLst>
              <a:ext uri="{FF2B5EF4-FFF2-40B4-BE49-F238E27FC236}">
                <a16:creationId xmlns:a16="http://schemas.microsoft.com/office/drawing/2014/main" id="{6E47C09D-54B1-4293-AA5B-6267D06C4EBC}"/>
              </a:ext>
            </a:extLst>
          </p:cNvPr>
          <p:cNvSpPr/>
          <p:nvPr/>
        </p:nvSpPr>
        <p:spPr>
          <a:xfrm>
            <a:off x="37395" y="-290854"/>
            <a:ext cx="136876" cy="79338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1100583" rtl="0" eaLnBrk="1" fontAlgn="auto" latinLnBrk="0" hangingPunct="0">
              <a:lnSpc>
                <a:spcPct val="100000"/>
              </a:lnSpc>
              <a:spcBef>
                <a:spcPct val="0"/>
              </a:spcBef>
              <a:spcAft>
                <a:spcPct val="0"/>
              </a:spcAft>
              <a:buClrTx/>
              <a:buSzTx/>
              <a:buFontTx/>
              <a:buNone/>
              <a:tabLst/>
            </a:pPr>
            <a:endParaRPr kumimoji="0" lang="en-US" sz="5600" b="0" i="0" u="none" strike="noStrike" cap="none" spc="0" normalizeH="0" baseline="0" dirty="0">
              <a:ln>
                <a:noFill/>
              </a:ln>
              <a:solidFill>
                <a:srgbClr val="FFFFFF"/>
              </a:solidFill>
              <a:effectLst/>
              <a:uFillTx/>
              <a:latin typeface="Trade Gothic for Nike Bold Condensed"/>
              <a:ea typeface="+mn-ea"/>
              <a:cs typeface="+mn-cs"/>
              <a:sym typeface="Trade Gothic for Nike Bold Condensed"/>
            </a:endParaRPr>
          </a:p>
        </p:txBody>
      </p:sp>
      <p:sp>
        <p:nvSpPr>
          <p:cNvPr id="35" name="Shape 103">
            <a:extLst>
              <a:ext uri="{FF2B5EF4-FFF2-40B4-BE49-F238E27FC236}">
                <a16:creationId xmlns:a16="http://schemas.microsoft.com/office/drawing/2014/main" id="{BFE7B604-D0A9-4C9F-8DAB-6554183ED026}"/>
              </a:ext>
            </a:extLst>
          </p:cNvPr>
          <p:cNvSpPr/>
          <p:nvPr/>
        </p:nvSpPr>
        <p:spPr>
          <a:xfrm>
            <a:off x="5942597" y="779215"/>
            <a:ext cx="306815" cy="23316"/>
          </a:xfrm>
          <a:custGeom>
            <a:avLst/>
            <a:gdLst/>
            <a:ahLst/>
            <a:cxnLst>
              <a:cxn ang="0">
                <a:pos x="wd2" y="hd2"/>
              </a:cxn>
              <a:cxn ang="5400000">
                <a:pos x="wd2" y="hd2"/>
              </a:cxn>
              <a:cxn ang="10800000">
                <a:pos x="wd2" y="hd2"/>
              </a:cxn>
              <a:cxn ang="16200000">
                <a:pos x="wd2" y="hd2"/>
              </a:cxn>
            </a:cxnLst>
            <a:rect l="0" t="0" r="r" b="b"/>
            <a:pathLst>
              <a:path w="21600" h="21600" extrusionOk="0">
                <a:moveTo>
                  <a:pt x="418" y="0"/>
                </a:moveTo>
                <a:lnTo>
                  <a:pt x="21600" y="0"/>
                </a:lnTo>
                <a:lnTo>
                  <a:pt x="21186" y="21600"/>
                </a:lnTo>
                <a:lnTo>
                  <a:pt x="0" y="21600"/>
                </a:lnTo>
                <a:lnTo>
                  <a:pt x="418" y="0"/>
                </a:lnTo>
                <a:close/>
              </a:path>
            </a:pathLst>
          </a:custGeom>
          <a:solidFill>
            <a:srgbClr val="BF1E2E"/>
          </a:solidFill>
          <a:ln w="12700">
            <a:miter lim="400000"/>
          </a:ln>
        </p:spPr>
        <p:txBody>
          <a:bodyPr lIns="19051" tIns="19051" rIns="19051" bIns="19051" anchor="ctr"/>
          <a:lstStyle/>
          <a:p>
            <a:pPr defTabSz="22858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mn-lt"/>
            </a:endParaRPr>
          </a:p>
        </p:txBody>
      </p:sp>
      <p:sp>
        <p:nvSpPr>
          <p:cNvPr id="72" name="Rectangle 71" hidden="1">
            <a:extLst>
              <a:ext uri="{FF2B5EF4-FFF2-40B4-BE49-F238E27FC236}">
                <a16:creationId xmlns:a16="http://schemas.microsoft.com/office/drawing/2014/main" id="{5A33CBA8-D207-47F2-BEAC-0202E794FD49}"/>
              </a:ext>
            </a:extLst>
          </p:cNvPr>
          <p:cNvSpPr/>
          <p:nvPr/>
        </p:nvSpPr>
        <p:spPr>
          <a:xfrm>
            <a:off x="37395" y="-290854"/>
            <a:ext cx="136876" cy="79338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1100583" rtl="0" eaLnBrk="1" fontAlgn="auto" latinLnBrk="0" hangingPunct="0">
              <a:lnSpc>
                <a:spcPct val="100000"/>
              </a:lnSpc>
              <a:spcBef>
                <a:spcPct val="0"/>
              </a:spcBef>
              <a:spcAft>
                <a:spcPct val="0"/>
              </a:spcAft>
              <a:buClrTx/>
              <a:buSzTx/>
              <a:buFontTx/>
              <a:buNone/>
              <a:tabLst/>
            </a:pPr>
            <a:endParaRPr kumimoji="0" lang="en-US" sz="5600" b="0" i="0" u="none" strike="noStrike" cap="none" spc="0" normalizeH="0" baseline="0" dirty="0">
              <a:ln>
                <a:noFill/>
              </a:ln>
              <a:solidFill>
                <a:srgbClr val="FFFFFF"/>
              </a:solidFill>
              <a:effectLst/>
              <a:uFillTx/>
              <a:latin typeface="Trade Gothic for Nike Bold Condensed"/>
              <a:ea typeface="+mn-ea"/>
              <a:cs typeface="+mn-cs"/>
              <a:sym typeface="Trade Gothic for Nike Bold Condensed"/>
            </a:endParaRPr>
          </a:p>
        </p:txBody>
      </p:sp>
      <p:sp>
        <p:nvSpPr>
          <p:cNvPr id="76" name="Shape 103">
            <a:extLst>
              <a:ext uri="{FF2B5EF4-FFF2-40B4-BE49-F238E27FC236}">
                <a16:creationId xmlns:a16="http://schemas.microsoft.com/office/drawing/2014/main" id="{E7C5928B-A183-4F49-9E27-24B3DF9DD6F1}"/>
              </a:ext>
            </a:extLst>
          </p:cNvPr>
          <p:cNvSpPr/>
          <p:nvPr/>
        </p:nvSpPr>
        <p:spPr>
          <a:xfrm>
            <a:off x="5942597" y="779215"/>
            <a:ext cx="306815" cy="23316"/>
          </a:xfrm>
          <a:custGeom>
            <a:avLst/>
            <a:gdLst/>
            <a:ahLst/>
            <a:cxnLst>
              <a:cxn ang="0">
                <a:pos x="wd2" y="hd2"/>
              </a:cxn>
              <a:cxn ang="5400000">
                <a:pos x="wd2" y="hd2"/>
              </a:cxn>
              <a:cxn ang="10800000">
                <a:pos x="wd2" y="hd2"/>
              </a:cxn>
              <a:cxn ang="16200000">
                <a:pos x="wd2" y="hd2"/>
              </a:cxn>
            </a:cxnLst>
            <a:rect l="0" t="0" r="r" b="b"/>
            <a:pathLst>
              <a:path w="21600" h="21600" extrusionOk="0">
                <a:moveTo>
                  <a:pt x="418" y="0"/>
                </a:moveTo>
                <a:lnTo>
                  <a:pt x="21600" y="0"/>
                </a:lnTo>
                <a:lnTo>
                  <a:pt x="21186" y="21600"/>
                </a:lnTo>
                <a:lnTo>
                  <a:pt x="0" y="21600"/>
                </a:lnTo>
                <a:lnTo>
                  <a:pt x="418" y="0"/>
                </a:lnTo>
                <a:close/>
              </a:path>
            </a:pathLst>
          </a:custGeom>
          <a:solidFill>
            <a:srgbClr val="BF1E2E"/>
          </a:solidFill>
          <a:ln w="12700">
            <a:miter lim="400000"/>
          </a:ln>
        </p:spPr>
        <p:txBody>
          <a:bodyPr lIns="19051" tIns="19051" rIns="19051" bIns="19051" anchor="ctr"/>
          <a:lstStyle/>
          <a:p>
            <a:pPr defTabSz="22858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mn-lt"/>
            </a:endParaRPr>
          </a:p>
        </p:txBody>
      </p:sp>
      <p:sp>
        <p:nvSpPr>
          <p:cNvPr id="43" name="Rectangle 42" hidden="1">
            <a:extLst>
              <a:ext uri="{FF2B5EF4-FFF2-40B4-BE49-F238E27FC236}">
                <a16:creationId xmlns:a16="http://schemas.microsoft.com/office/drawing/2014/main" id="{B2CFA0D2-5C77-4A6C-BA87-21E002BA4143}"/>
              </a:ext>
            </a:extLst>
          </p:cNvPr>
          <p:cNvSpPr/>
          <p:nvPr/>
        </p:nvSpPr>
        <p:spPr>
          <a:xfrm>
            <a:off x="37395" y="-290854"/>
            <a:ext cx="136876" cy="79338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1100583" rtl="0" eaLnBrk="1" fontAlgn="auto" latinLnBrk="0" hangingPunct="0">
              <a:lnSpc>
                <a:spcPct val="100000"/>
              </a:lnSpc>
              <a:spcBef>
                <a:spcPct val="0"/>
              </a:spcBef>
              <a:spcAft>
                <a:spcPct val="0"/>
              </a:spcAft>
              <a:buClrTx/>
              <a:buSzTx/>
              <a:buFontTx/>
              <a:buNone/>
              <a:tabLst/>
            </a:pPr>
            <a:endParaRPr kumimoji="0" lang="en-US" sz="5600" b="0" i="0" u="none" strike="noStrike" cap="none" spc="0" normalizeH="0" baseline="0" dirty="0">
              <a:ln>
                <a:noFill/>
              </a:ln>
              <a:solidFill>
                <a:srgbClr val="FFFFFF"/>
              </a:solidFill>
              <a:effectLst/>
              <a:uFillTx/>
              <a:latin typeface="Trade Gothic for Nike Bold Condensed"/>
              <a:ea typeface="+mn-ea"/>
              <a:cs typeface="+mn-cs"/>
              <a:sym typeface="Trade Gothic for Nike Bold Condensed"/>
            </a:endParaRPr>
          </a:p>
        </p:txBody>
      </p:sp>
      <p:sp>
        <p:nvSpPr>
          <p:cNvPr id="46" name="Shape 103">
            <a:extLst>
              <a:ext uri="{FF2B5EF4-FFF2-40B4-BE49-F238E27FC236}">
                <a16:creationId xmlns:a16="http://schemas.microsoft.com/office/drawing/2014/main" id="{D39B2D75-FF1E-448F-91D3-424EC3969457}"/>
              </a:ext>
            </a:extLst>
          </p:cNvPr>
          <p:cNvSpPr/>
          <p:nvPr/>
        </p:nvSpPr>
        <p:spPr>
          <a:xfrm>
            <a:off x="5942597" y="779215"/>
            <a:ext cx="306815" cy="23316"/>
          </a:xfrm>
          <a:custGeom>
            <a:avLst/>
            <a:gdLst/>
            <a:ahLst/>
            <a:cxnLst>
              <a:cxn ang="0">
                <a:pos x="wd2" y="hd2"/>
              </a:cxn>
              <a:cxn ang="5400000">
                <a:pos x="wd2" y="hd2"/>
              </a:cxn>
              <a:cxn ang="10800000">
                <a:pos x="wd2" y="hd2"/>
              </a:cxn>
              <a:cxn ang="16200000">
                <a:pos x="wd2" y="hd2"/>
              </a:cxn>
            </a:cxnLst>
            <a:rect l="0" t="0" r="r" b="b"/>
            <a:pathLst>
              <a:path w="21600" h="21600" extrusionOk="0">
                <a:moveTo>
                  <a:pt x="418" y="0"/>
                </a:moveTo>
                <a:lnTo>
                  <a:pt x="21600" y="0"/>
                </a:lnTo>
                <a:lnTo>
                  <a:pt x="21186" y="21600"/>
                </a:lnTo>
                <a:lnTo>
                  <a:pt x="0" y="21600"/>
                </a:lnTo>
                <a:lnTo>
                  <a:pt x="418" y="0"/>
                </a:lnTo>
                <a:close/>
              </a:path>
            </a:pathLst>
          </a:custGeom>
          <a:solidFill>
            <a:srgbClr val="7F7F7F"/>
          </a:solidFill>
          <a:ln w="12700">
            <a:miter lim="400000"/>
          </a:ln>
        </p:spPr>
        <p:txBody>
          <a:bodyPr lIns="19051" tIns="19051" rIns="19051" bIns="19051" anchor="ctr"/>
          <a:lstStyle/>
          <a:p>
            <a:pPr defTabSz="22858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mn-lt"/>
            </a:endParaRPr>
          </a:p>
        </p:txBody>
      </p:sp>
      <p:sp>
        <p:nvSpPr>
          <p:cNvPr id="47" name="Rectangle 46" hidden="1">
            <a:extLst>
              <a:ext uri="{FF2B5EF4-FFF2-40B4-BE49-F238E27FC236}">
                <a16:creationId xmlns:a16="http://schemas.microsoft.com/office/drawing/2014/main" id="{0F5C5EE5-48B3-49C7-96C2-A2AC27827C3D}"/>
              </a:ext>
            </a:extLst>
          </p:cNvPr>
          <p:cNvSpPr/>
          <p:nvPr>
            <p:custDataLst>
              <p:tags r:id="rId13"/>
            </p:custDataLst>
          </p:nvPr>
        </p:nvSpPr>
        <p:spPr>
          <a:xfrm>
            <a:off x="37395" y="-290854"/>
            <a:ext cx="136876" cy="79338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1100611" rtl="0" eaLnBrk="1" fontAlgn="auto" latinLnBrk="0" hangingPunct="0">
              <a:lnSpc>
                <a:spcPct val="100000"/>
              </a:lnSpc>
              <a:spcBef>
                <a:spcPct val="0"/>
              </a:spcBef>
              <a:spcAft>
                <a:spcPct val="0"/>
              </a:spcAft>
              <a:buClrTx/>
              <a:buSzTx/>
              <a:buFontTx/>
              <a:buNone/>
              <a:tabLst/>
            </a:pPr>
            <a:endParaRPr kumimoji="0" lang="en-US" sz="2000" b="1" i="0" u="none" strike="noStrike" cap="none" spc="0" normalizeH="0" baseline="0" dirty="0">
              <a:ln>
                <a:noFill/>
              </a:ln>
              <a:solidFill>
                <a:srgbClr val="FFFFFF"/>
              </a:solidFill>
              <a:effectLst/>
              <a:uFillTx/>
              <a:latin typeface="Trade Gothic for Nike 365 BdCn" panose="020B0806040303020004" pitchFamily="34" charset="0"/>
              <a:ea typeface="+mn-ea"/>
              <a:cs typeface="+mn-cs"/>
              <a:sym typeface="Trade Gothic for Nike 365 BdCn" panose="020B0806040303020004" pitchFamily="34" charset="0"/>
            </a:endParaRPr>
          </a:p>
        </p:txBody>
      </p:sp>
      <p:sp>
        <p:nvSpPr>
          <p:cNvPr id="49" name="Oval 48">
            <a:extLst>
              <a:ext uri="{FF2B5EF4-FFF2-40B4-BE49-F238E27FC236}">
                <a16:creationId xmlns:a16="http://schemas.microsoft.com/office/drawing/2014/main" id="{52F5400F-536F-4F68-B687-4F7EA43329C6}"/>
              </a:ext>
            </a:extLst>
          </p:cNvPr>
          <p:cNvSpPr/>
          <p:nvPr/>
        </p:nvSpPr>
        <p:spPr>
          <a:xfrm>
            <a:off x="5638800" y="-17580428"/>
            <a:ext cx="914400" cy="914400"/>
          </a:xfrm>
          <a:prstGeom prst="ellipse">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0" name="Oval 49">
            <a:extLst>
              <a:ext uri="{FF2B5EF4-FFF2-40B4-BE49-F238E27FC236}">
                <a16:creationId xmlns:a16="http://schemas.microsoft.com/office/drawing/2014/main" id="{F97BDD39-E2BA-45A6-B21B-5B84C596BFD8}"/>
              </a:ext>
            </a:extLst>
          </p:cNvPr>
          <p:cNvSpPr/>
          <p:nvPr/>
        </p:nvSpPr>
        <p:spPr>
          <a:xfrm>
            <a:off x="5638800" y="23524029"/>
            <a:ext cx="914400" cy="914400"/>
          </a:xfrm>
          <a:prstGeom prst="ellipse">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3" name="Rectangle 52">
            <a:extLst>
              <a:ext uri="{FF2B5EF4-FFF2-40B4-BE49-F238E27FC236}">
                <a16:creationId xmlns:a16="http://schemas.microsoft.com/office/drawing/2014/main" id="{03FD7A8E-F8E2-4C35-8ECC-8255A5DECADE}"/>
              </a:ext>
            </a:extLst>
          </p:cNvPr>
          <p:cNvSpPr/>
          <p:nvPr userDrawn="1"/>
        </p:nvSpPr>
        <p:spPr>
          <a:xfrm>
            <a:off x="4482386" y="-659254"/>
            <a:ext cx="1475567" cy="61254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6" name="Rectangle 55">
            <a:extLst>
              <a:ext uri="{FF2B5EF4-FFF2-40B4-BE49-F238E27FC236}">
                <a16:creationId xmlns:a16="http://schemas.microsoft.com/office/drawing/2014/main" id="{D3F739D1-7E74-4C92-9386-A9D1EA38512D}"/>
              </a:ext>
            </a:extLst>
          </p:cNvPr>
          <p:cNvSpPr/>
          <p:nvPr userDrawn="1"/>
        </p:nvSpPr>
        <p:spPr>
          <a:xfrm>
            <a:off x="1" y="-659254"/>
            <a:ext cx="1475567" cy="612548"/>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7" name="Rectangle 56">
            <a:extLst>
              <a:ext uri="{FF2B5EF4-FFF2-40B4-BE49-F238E27FC236}">
                <a16:creationId xmlns:a16="http://schemas.microsoft.com/office/drawing/2014/main" id="{4185AFA4-EFF7-4EC2-AA3B-4BFB6FE3E440}"/>
              </a:ext>
            </a:extLst>
          </p:cNvPr>
          <p:cNvSpPr/>
          <p:nvPr userDrawn="1"/>
        </p:nvSpPr>
        <p:spPr>
          <a:xfrm>
            <a:off x="1494129" y="-659254"/>
            <a:ext cx="1475567" cy="612548"/>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9" name="Rectangle 58">
            <a:extLst>
              <a:ext uri="{FF2B5EF4-FFF2-40B4-BE49-F238E27FC236}">
                <a16:creationId xmlns:a16="http://schemas.microsoft.com/office/drawing/2014/main" id="{CC325C56-6D58-4AC7-9CC6-725AE8C6C527}"/>
              </a:ext>
            </a:extLst>
          </p:cNvPr>
          <p:cNvSpPr/>
          <p:nvPr userDrawn="1"/>
        </p:nvSpPr>
        <p:spPr>
          <a:xfrm>
            <a:off x="2988258" y="-659254"/>
            <a:ext cx="1475567" cy="612548"/>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1" name="Rectangle 70">
            <a:extLst>
              <a:ext uri="{FF2B5EF4-FFF2-40B4-BE49-F238E27FC236}">
                <a16:creationId xmlns:a16="http://schemas.microsoft.com/office/drawing/2014/main" id="{5C258EBA-7D69-465D-BC3E-B23716BB13FA}"/>
              </a:ext>
            </a:extLst>
          </p:cNvPr>
          <p:cNvSpPr/>
          <p:nvPr userDrawn="1"/>
        </p:nvSpPr>
        <p:spPr>
          <a:xfrm>
            <a:off x="1512691" y="-1939109"/>
            <a:ext cx="1475567" cy="1225096"/>
          </a:xfrm>
          <a:prstGeom prst="rect">
            <a:avLst/>
          </a:prstGeom>
          <a:solidFill>
            <a:srgbClr val="222E6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7" name="Rectangle 76">
            <a:extLst>
              <a:ext uri="{FF2B5EF4-FFF2-40B4-BE49-F238E27FC236}">
                <a16:creationId xmlns:a16="http://schemas.microsoft.com/office/drawing/2014/main" id="{0AE847B4-6974-49E6-B183-02E364577DC2}"/>
              </a:ext>
            </a:extLst>
          </p:cNvPr>
          <p:cNvSpPr/>
          <p:nvPr userDrawn="1"/>
        </p:nvSpPr>
        <p:spPr>
          <a:xfrm>
            <a:off x="1305" y="-1939109"/>
            <a:ext cx="1475567" cy="1225096"/>
          </a:xfrm>
          <a:prstGeom prst="rect">
            <a:avLst/>
          </a:prstGeom>
          <a:solidFill>
            <a:srgbClr val="D3DC6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8" name="Rectangle 77">
            <a:extLst>
              <a:ext uri="{FF2B5EF4-FFF2-40B4-BE49-F238E27FC236}">
                <a16:creationId xmlns:a16="http://schemas.microsoft.com/office/drawing/2014/main" id="{F8A66B73-33A0-4906-BF5D-E2ED06271808}"/>
              </a:ext>
            </a:extLst>
          </p:cNvPr>
          <p:cNvSpPr/>
          <p:nvPr userDrawn="1"/>
        </p:nvSpPr>
        <p:spPr>
          <a:xfrm>
            <a:off x="1707012" y="-45707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#2 GREY</a:t>
            </a:r>
          </a:p>
        </p:txBody>
      </p:sp>
      <p:sp>
        <p:nvSpPr>
          <p:cNvPr id="79" name="Rectangle 78">
            <a:extLst>
              <a:ext uri="{FF2B5EF4-FFF2-40B4-BE49-F238E27FC236}">
                <a16:creationId xmlns:a16="http://schemas.microsoft.com/office/drawing/2014/main" id="{F701C948-883A-4A32-A9E3-D4A08B20247E}"/>
              </a:ext>
            </a:extLst>
          </p:cNvPr>
          <p:cNvSpPr/>
          <p:nvPr userDrawn="1"/>
        </p:nvSpPr>
        <p:spPr>
          <a:xfrm>
            <a:off x="248397" y="-45707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#1 BLUE</a:t>
            </a:r>
          </a:p>
        </p:txBody>
      </p:sp>
      <p:sp>
        <p:nvSpPr>
          <p:cNvPr id="80" name="Rectangle 79">
            <a:extLst>
              <a:ext uri="{FF2B5EF4-FFF2-40B4-BE49-F238E27FC236}">
                <a16:creationId xmlns:a16="http://schemas.microsoft.com/office/drawing/2014/main" id="{6C1F18AA-A9DE-45A0-BBAA-9624D06ABA0B}"/>
              </a:ext>
            </a:extLst>
          </p:cNvPr>
          <p:cNvSpPr/>
          <p:nvPr userDrawn="1"/>
        </p:nvSpPr>
        <p:spPr>
          <a:xfrm>
            <a:off x="3218896" y="-45707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#3 BLACK</a:t>
            </a:r>
          </a:p>
        </p:txBody>
      </p:sp>
      <p:sp>
        <p:nvSpPr>
          <p:cNvPr id="81" name="Rectangle 80">
            <a:extLst>
              <a:ext uri="{FF2B5EF4-FFF2-40B4-BE49-F238E27FC236}">
                <a16:creationId xmlns:a16="http://schemas.microsoft.com/office/drawing/2014/main" id="{F24B95B1-8131-4DC2-BCEC-BF99CBAF23EB}"/>
              </a:ext>
            </a:extLst>
          </p:cNvPr>
          <p:cNvSpPr/>
          <p:nvPr userDrawn="1"/>
        </p:nvSpPr>
        <p:spPr>
          <a:xfrm>
            <a:off x="4721902" y="-45707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00467A"/>
                </a:solidFill>
                <a:latin typeface="+mn-lt"/>
              </a:rPr>
              <a:t>#4 WHITE</a:t>
            </a:r>
          </a:p>
        </p:txBody>
      </p:sp>
      <p:sp>
        <p:nvSpPr>
          <p:cNvPr id="82" name="Rectangle 81">
            <a:extLst>
              <a:ext uri="{FF2B5EF4-FFF2-40B4-BE49-F238E27FC236}">
                <a16:creationId xmlns:a16="http://schemas.microsoft.com/office/drawing/2014/main" id="{D637B719-4944-4210-9291-6BFE6E2477CA}"/>
              </a:ext>
            </a:extLst>
          </p:cNvPr>
          <p:cNvSpPr/>
          <p:nvPr userDrawn="1"/>
        </p:nvSpPr>
        <p:spPr>
          <a:xfrm>
            <a:off x="248396" y="-1465363"/>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#1 VOLT</a:t>
            </a:r>
          </a:p>
        </p:txBody>
      </p:sp>
      <p:sp>
        <p:nvSpPr>
          <p:cNvPr id="83" name="Rectangle 82">
            <a:extLst>
              <a:ext uri="{FF2B5EF4-FFF2-40B4-BE49-F238E27FC236}">
                <a16:creationId xmlns:a16="http://schemas.microsoft.com/office/drawing/2014/main" id="{7E256A02-97B0-4E12-85E5-419C0ED22E16}"/>
              </a:ext>
            </a:extLst>
          </p:cNvPr>
          <p:cNvSpPr/>
          <p:nvPr userDrawn="1"/>
        </p:nvSpPr>
        <p:spPr>
          <a:xfrm>
            <a:off x="6136362" y="-45707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#NEW BLUE</a:t>
            </a:r>
          </a:p>
        </p:txBody>
      </p:sp>
      <p:sp>
        <p:nvSpPr>
          <p:cNvPr id="58" name="Line">
            <a:extLst>
              <a:ext uri="{FF2B5EF4-FFF2-40B4-BE49-F238E27FC236}">
                <a16:creationId xmlns:a16="http://schemas.microsoft.com/office/drawing/2014/main" id="{2FFE0307-0AC2-4846-B324-2618587EE4DF}"/>
              </a:ext>
            </a:extLst>
          </p:cNvPr>
          <p:cNvSpPr/>
          <p:nvPr userDrawn="1"/>
        </p:nvSpPr>
        <p:spPr>
          <a:xfrm>
            <a:off x="217764" y="6434171"/>
            <a:ext cx="11795760" cy="1"/>
          </a:xfrm>
          <a:prstGeom prst="line">
            <a:avLst/>
          </a:prstGeom>
          <a:ln w="6350">
            <a:solidFill>
              <a:srgbClr val="000000"/>
            </a:solidFill>
            <a:miter lim="400000"/>
          </a:ln>
        </p:spPr>
        <p:txBody>
          <a:bodyPr lIns="71437" tIns="71437" rIns="71437" bIns="71437" anchor="ctr"/>
          <a:lstStyle/>
          <a:p>
            <a:pPr>
              <a:defRPr sz="3000">
                <a:solidFill>
                  <a:srgbClr val="FFFFFF"/>
                </a:solidFill>
                <a:latin typeface="+mn-lt"/>
                <a:ea typeface="+mn-ea"/>
                <a:cs typeface="+mn-cs"/>
                <a:sym typeface="Avenir Medium"/>
              </a:defRPr>
            </a:pPr>
            <a:endParaRPr/>
          </a:p>
        </p:txBody>
      </p:sp>
      <p:sp>
        <p:nvSpPr>
          <p:cNvPr id="63" name="NIKE CONSUMER INSIGHTS">
            <a:extLst>
              <a:ext uri="{FF2B5EF4-FFF2-40B4-BE49-F238E27FC236}">
                <a16:creationId xmlns:a16="http://schemas.microsoft.com/office/drawing/2014/main" id="{5EDDBBEB-534A-4B84-A188-0D93759EC011}"/>
              </a:ext>
            </a:extLst>
          </p:cNvPr>
          <p:cNvSpPr txBox="1"/>
          <p:nvPr userDrawn="1"/>
        </p:nvSpPr>
        <p:spPr>
          <a:xfrm>
            <a:off x="10514294" y="6449540"/>
            <a:ext cx="2751932" cy="251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p>
            <a:pPr algn="l">
              <a:defRPr sz="1200" spc="180"/>
            </a:pPr>
            <a:r>
              <a:rPr sz="700" dirty="0">
                <a:latin typeface="Avenir Book"/>
                <a:ea typeface="Avenir Book"/>
                <a:cs typeface="Avenir Book"/>
                <a:sym typeface="Avenir Book"/>
              </a:rPr>
              <a:t>NIKE</a:t>
            </a:r>
            <a:r>
              <a:rPr sz="700" dirty="0"/>
              <a:t> </a:t>
            </a:r>
            <a:r>
              <a:rPr sz="700" dirty="0">
                <a:latin typeface="Avenir Book"/>
              </a:rPr>
              <a:t>CONSUMER</a:t>
            </a:r>
            <a:r>
              <a:rPr sz="700" dirty="0"/>
              <a:t> INSIGHTS </a:t>
            </a:r>
          </a:p>
        </p:txBody>
      </p:sp>
      <p:pic>
        <p:nvPicPr>
          <p:cNvPr id="64" name="CI logo RacerBlue.pdf" descr="CI logo RacerBlue.pdf">
            <a:extLst>
              <a:ext uri="{FF2B5EF4-FFF2-40B4-BE49-F238E27FC236}">
                <a16:creationId xmlns:a16="http://schemas.microsoft.com/office/drawing/2014/main" id="{2DEC2DA8-B5DD-449F-B730-4A7DE6391E1C}"/>
              </a:ext>
            </a:extLst>
          </p:cNvPr>
          <p:cNvPicPr>
            <a:picLocks noChangeAspect="1"/>
          </p:cNvPicPr>
          <p:nvPr userDrawn="1"/>
        </p:nvPicPr>
        <p:blipFill>
          <a:blip r:embed="rId16"/>
          <a:srcRect r="63819"/>
          <a:stretch>
            <a:fillRect/>
          </a:stretch>
        </p:blipFill>
        <p:spPr>
          <a:xfrm>
            <a:off x="135740" y="54591"/>
            <a:ext cx="1106424" cy="367982"/>
          </a:xfrm>
          <a:prstGeom prst="rect">
            <a:avLst/>
          </a:prstGeom>
          <a:ln w="12700">
            <a:miter lim="400000"/>
          </a:ln>
        </p:spPr>
      </p:pic>
      <p:sp>
        <p:nvSpPr>
          <p:cNvPr id="36" name="Rectangle 35">
            <a:extLst>
              <a:ext uri="{FF2B5EF4-FFF2-40B4-BE49-F238E27FC236}">
                <a16:creationId xmlns:a16="http://schemas.microsoft.com/office/drawing/2014/main" id="{D3887D72-FC11-4E7D-BF93-7EF18D89BB14}"/>
              </a:ext>
            </a:extLst>
          </p:cNvPr>
          <p:cNvSpPr/>
          <p:nvPr userDrawn="1"/>
        </p:nvSpPr>
        <p:spPr>
          <a:xfrm>
            <a:off x="10685672" y="-659254"/>
            <a:ext cx="1475567" cy="612548"/>
          </a:xfrm>
          <a:prstGeom prst="rect">
            <a:avLst/>
          </a:prstGeom>
          <a:solidFill>
            <a:srgbClr val="A9DD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7" name="Rectangle 36">
            <a:extLst>
              <a:ext uri="{FF2B5EF4-FFF2-40B4-BE49-F238E27FC236}">
                <a16:creationId xmlns:a16="http://schemas.microsoft.com/office/drawing/2014/main" id="{99278DB6-4EAB-4F6D-B344-150B21D9CECA}"/>
              </a:ext>
            </a:extLst>
          </p:cNvPr>
          <p:cNvSpPr/>
          <p:nvPr userDrawn="1"/>
        </p:nvSpPr>
        <p:spPr>
          <a:xfrm>
            <a:off x="6203287" y="-659254"/>
            <a:ext cx="1475567" cy="612548"/>
          </a:xfrm>
          <a:prstGeom prst="rect">
            <a:avLst/>
          </a:prstGeom>
          <a:solidFill>
            <a:srgbClr val="00467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8" name="Rectangle 37">
            <a:extLst>
              <a:ext uri="{FF2B5EF4-FFF2-40B4-BE49-F238E27FC236}">
                <a16:creationId xmlns:a16="http://schemas.microsoft.com/office/drawing/2014/main" id="{08B5F40C-E6C0-4A90-9B32-968506973D59}"/>
              </a:ext>
            </a:extLst>
          </p:cNvPr>
          <p:cNvSpPr/>
          <p:nvPr userDrawn="1"/>
        </p:nvSpPr>
        <p:spPr>
          <a:xfrm>
            <a:off x="7697415" y="-659254"/>
            <a:ext cx="1475567" cy="612548"/>
          </a:xfrm>
          <a:prstGeom prst="rect">
            <a:avLst/>
          </a:prstGeom>
          <a:solidFill>
            <a:srgbClr val="1882A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9" name="Rectangle 38">
            <a:extLst>
              <a:ext uri="{FF2B5EF4-FFF2-40B4-BE49-F238E27FC236}">
                <a16:creationId xmlns:a16="http://schemas.microsoft.com/office/drawing/2014/main" id="{E0C3AA47-69EE-4FE6-99BC-9D5909E99A27}"/>
              </a:ext>
            </a:extLst>
          </p:cNvPr>
          <p:cNvSpPr/>
          <p:nvPr userDrawn="1"/>
        </p:nvSpPr>
        <p:spPr>
          <a:xfrm>
            <a:off x="9191544" y="-659254"/>
            <a:ext cx="1475567" cy="612548"/>
          </a:xfrm>
          <a:prstGeom prst="rect">
            <a:avLst/>
          </a:prstGeom>
          <a:solidFill>
            <a:srgbClr val="27AA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0" name="Rectangle 39">
            <a:extLst>
              <a:ext uri="{FF2B5EF4-FFF2-40B4-BE49-F238E27FC236}">
                <a16:creationId xmlns:a16="http://schemas.microsoft.com/office/drawing/2014/main" id="{37CF9368-93C9-4C02-BD35-18CB5D06BE9A}"/>
              </a:ext>
            </a:extLst>
          </p:cNvPr>
          <p:cNvSpPr/>
          <p:nvPr userDrawn="1"/>
        </p:nvSpPr>
        <p:spPr>
          <a:xfrm>
            <a:off x="8043468" y="-45707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#2 BLUE</a:t>
            </a:r>
          </a:p>
        </p:txBody>
      </p:sp>
      <p:sp>
        <p:nvSpPr>
          <p:cNvPr id="41" name="Rectangle 40">
            <a:extLst>
              <a:ext uri="{FF2B5EF4-FFF2-40B4-BE49-F238E27FC236}">
                <a16:creationId xmlns:a16="http://schemas.microsoft.com/office/drawing/2014/main" id="{0D3E6767-928C-478A-9E1B-F38F6FD08522}"/>
              </a:ext>
            </a:extLst>
          </p:cNvPr>
          <p:cNvSpPr/>
          <p:nvPr userDrawn="1"/>
        </p:nvSpPr>
        <p:spPr>
          <a:xfrm>
            <a:off x="6549338" y="-45707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#1 BLUE</a:t>
            </a:r>
          </a:p>
        </p:txBody>
      </p:sp>
      <p:sp>
        <p:nvSpPr>
          <p:cNvPr id="42" name="Rectangle 41">
            <a:extLst>
              <a:ext uri="{FF2B5EF4-FFF2-40B4-BE49-F238E27FC236}">
                <a16:creationId xmlns:a16="http://schemas.microsoft.com/office/drawing/2014/main" id="{3D959393-8B67-431F-AFC1-2F985964FEF3}"/>
              </a:ext>
            </a:extLst>
          </p:cNvPr>
          <p:cNvSpPr/>
          <p:nvPr userDrawn="1"/>
        </p:nvSpPr>
        <p:spPr>
          <a:xfrm>
            <a:off x="9537596" y="-45707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#3 BLUE</a:t>
            </a:r>
          </a:p>
        </p:txBody>
      </p:sp>
      <p:sp>
        <p:nvSpPr>
          <p:cNvPr id="44" name="Rectangle 43">
            <a:extLst>
              <a:ext uri="{FF2B5EF4-FFF2-40B4-BE49-F238E27FC236}">
                <a16:creationId xmlns:a16="http://schemas.microsoft.com/office/drawing/2014/main" id="{AE1708FE-8C19-4CE6-B1E1-DAF2D33EA008}"/>
              </a:ext>
            </a:extLst>
          </p:cNvPr>
          <p:cNvSpPr/>
          <p:nvPr userDrawn="1"/>
        </p:nvSpPr>
        <p:spPr>
          <a:xfrm>
            <a:off x="11031724" y="-45707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00467A"/>
                </a:solidFill>
                <a:latin typeface="+mn-lt"/>
              </a:rPr>
              <a:t>#4 BLUE</a:t>
            </a:r>
          </a:p>
        </p:txBody>
      </p:sp>
      <p:sp>
        <p:nvSpPr>
          <p:cNvPr id="45" name="Rectangle 44">
            <a:extLst>
              <a:ext uri="{FF2B5EF4-FFF2-40B4-BE49-F238E27FC236}">
                <a16:creationId xmlns:a16="http://schemas.microsoft.com/office/drawing/2014/main" id="{4633C799-49C1-4947-BB6A-624B4437742C}"/>
              </a:ext>
            </a:extLst>
          </p:cNvPr>
          <p:cNvSpPr/>
          <p:nvPr userDrawn="1"/>
        </p:nvSpPr>
        <p:spPr>
          <a:xfrm>
            <a:off x="7697415" y="-1271802"/>
            <a:ext cx="1475567" cy="612548"/>
          </a:xfrm>
          <a:prstGeom prst="rect">
            <a:avLst/>
          </a:prstGeom>
          <a:solidFill>
            <a:srgbClr val="00803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8" name="Rectangle 47">
            <a:extLst>
              <a:ext uri="{FF2B5EF4-FFF2-40B4-BE49-F238E27FC236}">
                <a16:creationId xmlns:a16="http://schemas.microsoft.com/office/drawing/2014/main" id="{6E9D85AB-8B79-4371-B5CC-42A9DE9DB8A8}"/>
              </a:ext>
            </a:extLst>
          </p:cNvPr>
          <p:cNvSpPr/>
          <p:nvPr userDrawn="1"/>
        </p:nvSpPr>
        <p:spPr>
          <a:xfrm>
            <a:off x="10685672" y="-1271802"/>
            <a:ext cx="1475567" cy="612548"/>
          </a:xfrm>
          <a:prstGeom prst="rect">
            <a:avLst/>
          </a:prstGeom>
          <a:solidFill>
            <a:srgbClr val="34FF9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1" name="Rectangle 50">
            <a:extLst>
              <a:ext uri="{FF2B5EF4-FFF2-40B4-BE49-F238E27FC236}">
                <a16:creationId xmlns:a16="http://schemas.microsoft.com/office/drawing/2014/main" id="{93C908C9-C97F-4AB2-84A2-90FDFBEA9F85}"/>
              </a:ext>
            </a:extLst>
          </p:cNvPr>
          <p:cNvSpPr/>
          <p:nvPr userDrawn="1"/>
        </p:nvSpPr>
        <p:spPr>
          <a:xfrm>
            <a:off x="9191544" y="-1271802"/>
            <a:ext cx="1475567" cy="612548"/>
          </a:xfrm>
          <a:prstGeom prst="rect">
            <a:avLst/>
          </a:prstGeom>
          <a:solidFill>
            <a:srgbClr val="00DA6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2" name="Rectangle 51">
            <a:extLst>
              <a:ext uri="{FF2B5EF4-FFF2-40B4-BE49-F238E27FC236}">
                <a16:creationId xmlns:a16="http://schemas.microsoft.com/office/drawing/2014/main" id="{C1E0A04B-EFAD-4E52-BD0C-170B56B1B01D}"/>
              </a:ext>
            </a:extLst>
          </p:cNvPr>
          <p:cNvSpPr/>
          <p:nvPr userDrawn="1"/>
        </p:nvSpPr>
        <p:spPr>
          <a:xfrm>
            <a:off x="6203287" y="-1271802"/>
            <a:ext cx="1475567" cy="612548"/>
          </a:xfrm>
          <a:prstGeom prst="rect">
            <a:avLst/>
          </a:prstGeom>
          <a:solidFill>
            <a:srgbClr val="0056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4" name="Rectangle 53">
            <a:extLst>
              <a:ext uri="{FF2B5EF4-FFF2-40B4-BE49-F238E27FC236}">
                <a16:creationId xmlns:a16="http://schemas.microsoft.com/office/drawing/2014/main" id="{F0F411F1-87ED-4C2F-9B2D-6B99F4F85312}"/>
              </a:ext>
            </a:extLst>
          </p:cNvPr>
          <p:cNvSpPr/>
          <p:nvPr userDrawn="1"/>
        </p:nvSpPr>
        <p:spPr>
          <a:xfrm>
            <a:off x="8043468" y="-104742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#2 GREEN</a:t>
            </a:r>
          </a:p>
        </p:txBody>
      </p:sp>
      <p:sp>
        <p:nvSpPr>
          <p:cNvPr id="55" name="Rectangle 54">
            <a:extLst>
              <a:ext uri="{FF2B5EF4-FFF2-40B4-BE49-F238E27FC236}">
                <a16:creationId xmlns:a16="http://schemas.microsoft.com/office/drawing/2014/main" id="{9BD372D7-249B-422B-A489-8567B67AA4DD}"/>
              </a:ext>
            </a:extLst>
          </p:cNvPr>
          <p:cNvSpPr/>
          <p:nvPr userDrawn="1"/>
        </p:nvSpPr>
        <p:spPr>
          <a:xfrm>
            <a:off x="6549338" y="-104742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#1 GREEN</a:t>
            </a:r>
          </a:p>
        </p:txBody>
      </p:sp>
      <p:sp>
        <p:nvSpPr>
          <p:cNvPr id="60" name="Rectangle 59">
            <a:extLst>
              <a:ext uri="{FF2B5EF4-FFF2-40B4-BE49-F238E27FC236}">
                <a16:creationId xmlns:a16="http://schemas.microsoft.com/office/drawing/2014/main" id="{DB61FD05-030F-4CC2-90FC-43E6AC4DB686}"/>
              </a:ext>
            </a:extLst>
          </p:cNvPr>
          <p:cNvSpPr/>
          <p:nvPr userDrawn="1"/>
        </p:nvSpPr>
        <p:spPr>
          <a:xfrm>
            <a:off x="9537596" y="-104742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#3 GREEN</a:t>
            </a:r>
          </a:p>
        </p:txBody>
      </p:sp>
      <p:sp>
        <p:nvSpPr>
          <p:cNvPr id="61" name="Rectangle 60">
            <a:extLst>
              <a:ext uri="{FF2B5EF4-FFF2-40B4-BE49-F238E27FC236}">
                <a16:creationId xmlns:a16="http://schemas.microsoft.com/office/drawing/2014/main" id="{5B1627B1-D4D1-4524-948A-DE1BC39ED9DA}"/>
              </a:ext>
            </a:extLst>
          </p:cNvPr>
          <p:cNvSpPr/>
          <p:nvPr userDrawn="1"/>
        </p:nvSpPr>
        <p:spPr>
          <a:xfrm>
            <a:off x="11031724" y="-104742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005627"/>
                </a:solidFill>
                <a:latin typeface="+mn-lt"/>
              </a:rPr>
              <a:t>#4 GREEN</a:t>
            </a:r>
          </a:p>
        </p:txBody>
      </p:sp>
      <p:sp>
        <p:nvSpPr>
          <p:cNvPr id="62" name="Rectangle 61">
            <a:extLst>
              <a:ext uri="{FF2B5EF4-FFF2-40B4-BE49-F238E27FC236}">
                <a16:creationId xmlns:a16="http://schemas.microsoft.com/office/drawing/2014/main" id="{7C7F179F-8E7F-40A2-B2E0-C8062B7A1942}"/>
              </a:ext>
            </a:extLst>
          </p:cNvPr>
          <p:cNvSpPr/>
          <p:nvPr userDrawn="1"/>
        </p:nvSpPr>
        <p:spPr>
          <a:xfrm>
            <a:off x="1723963" y="-144361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#2 BLUE</a:t>
            </a:r>
          </a:p>
        </p:txBody>
      </p:sp>
      <p:sp>
        <p:nvSpPr>
          <p:cNvPr id="65" name="Rectangle 64">
            <a:extLst>
              <a:ext uri="{FF2B5EF4-FFF2-40B4-BE49-F238E27FC236}">
                <a16:creationId xmlns:a16="http://schemas.microsoft.com/office/drawing/2014/main" id="{F5018E04-D6F5-45B8-9FAE-9FE96C615566}"/>
              </a:ext>
            </a:extLst>
          </p:cNvPr>
          <p:cNvSpPr/>
          <p:nvPr userDrawn="1"/>
        </p:nvSpPr>
        <p:spPr>
          <a:xfrm>
            <a:off x="7697417" y="-2524650"/>
            <a:ext cx="1475567" cy="1225096"/>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6" name="Rectangle 65">
            <a:extLst>
              <a:ext uri="{FF2B5EF4-FFF2-40B4-BE49-F238E27FC236}">
                <a16:creationId xmlns:a16="http://schemas.microsoft.com/office/drawing/2014/main" id="{41B133C2-E115-446C-B01B-81A42A227AF2}"/>
              </a:ext>
            </a:extLst>
          </p:cNvPr>
          <p:cNvSpPr/>
          <p:nvPr userDrawn="1"/>
        </p:nvSpPr>
        <p:spPr>
          <a:xfrm>
            <a:off x="9191545" y="-2524650"/>
            <a:ext cx="1475567" cy="1225096"/>
          </a:xfrm>
          <a:prstGeom prst="rect">
            <a:avLst/>
          </a:prstGeom>
          <a:solidFill>
            <a:schemeClr val="tx2">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7" name="Rectangle 66">
            <a:extLst>
              <a:ext uri="{FF2B5EF4-FFF2-40B4-BE49-F238E27FC236}">
                <a16:creationId xmlns:a16="http://schemas.microsoft.com/office/drawing/2014/main" id="{AB58F319-CA06-4DBC-836F-50F27BE0C2E6}"/>
              </a:ext>
            </a:extLst>
          </p:cNvPr>
          <p:cNvSpPr/>
          <p:nvPr userDrawn="1"/>
        </p:nvSpPr>
        <p:spPr>
          <a:xfrm>
            <a:off x="10685674" y="-2524650"/>
            <a:ext cx="1475567" cy="1225096"/>
          </a:xfrm>
          <a:prstGeom prst="rect">
            <a:avLst/>
          </a:prstGeom>
          <a:solidFill>
            <a:schemeClr val="bg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8" name="Rectangle 67">
            <a:extLst>
              <a:ext uri="{FF2B5EF4-FFF2-40B4-BE49-F238E27FC236}">
                <a16:creationId xmlns:a16="http://schemas.microsoft.com/office/drawing/2014/main" id="{D9C70897-D7FD-45B3-BA3C-26F3CB4466C6}"/>
              </a:ext>
            </a:extLst>
          </p:cNvPr>
          <p:cNvSpPr/>
          <p:nvPr userDrawn="1"/>
        </p:nvSpPr>
        <p:spPr>
          <a:xfrm>
            <a:off x="6203287" y="-2524650"/>
            <a:ext cx="1475567" cy="122509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9" name="Rectangle 68">
            <a:extLst>
              <a:ext uri="{FF2B5EF4-FFF2-40B4-BE49-F238E27FC236}">
                <a16:creationId xmlns:a16="http://schemas.microsoft.com/office/drawing/2014/main" id="{CD458B7E-775B-4712-8F23-53CAB2535C1B}"/>
              </a:ext>
            </a:extLst>
          </p:cNvPr>
          <p:cNvSpPr/>
          <p:nvPr userDrawn="1"/>
        </p:nvSpPr>
        <p:spPr>
          <a:xfrm>
            <a:off x="6549337" y="-172645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#1 GREY</a:t>
            </a:r>
          </a:p>
        </p:txBody>
      </p:sp>
      <p:sp>
        <p:nvSpPr>
          <p:cNvPr id="70" name="Rectangle 69">
            <a:extLst>
              <a:ext uri="{FF2B5EF4-FFF2-40B4-BE49-F238E27FC236}">
                <a16:creationId xmlns:a16="http://schemas.microsoft.com/office/drawing/2014/main" id="{9E111F18-D107-4E2F-8557-579D03B30AE5}"/>
              </a:ext>
            </a:extLst>
          </p:cNvPr>
          <p:cNvSpPr/>
          <p:nvPr userDrawn="1"/>
        </p:nvSpPr>
        <p:spPr>
          <a:xfrm>
            <a:off x="8043466" y="-172645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#2 GREY</a:t>
            </a:r>
          </a:p>
        </p:txBody>
      </p:sp>
      <p:sp>
        <p:nvSpPr>
          <p:cNvPr id="73" name="Rectangle 72">
            <a:extLst>
              <a:ext uri="{FF2B5EF4-FFF2-40B4-BE49-F238E27FC236}">
                <a16:creationId xmlns:a16="http://schemas.microsoft.com/office/drawing/2014/main" id="{6FDFF25D-971C-4524-ABB2-745DA6EEC57A}"/>
              </a:ext>
            </a:extLst>
          </p:cNvPr>
          <p:cNvSpPr/>
          <p:nvPr userDrawn="1"/>
        </p:nvSpPr>
        <p:spPr>
          <a:xfrm>
            <a:off x="9537594" y="-172645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#3 GREY</a:t>
            </a:r>
          </a:p>
        </p:txBody>
      </p:sp>
      <p:sp>
        <p:nvSpPr>
          <p:cNvPr id="74" name="Rectangle 73">
            <a:extLst>
              <a:ext uri="{FF2B5EF4-FFF2-40B4-BE49-F238E27FC236}">
                <a16:creationId xmlns:a16="http://schemas.microsoft.com/office/drawing/2014/main" id="{AA8205BF-D9D0-41FF-8FD7-1FE5B75690C8}"/>
              </a:ext>
            </a:extLst>
          </p:cNvPr>
          <p:cNvSpPr/>
          <p:nvPr userDrawn="1"/>
        </p:nvSpPr>
        <p:spPr>
          <a:xfrm>
            <a:off x="11031721" y="-172645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chemeClr val="bg2"/>
                </a:solidFill>
                <a:latin typeface="+mn-lt"/>
              </a:rPr>
              <a:t>#4 GREY</a:t>
            </a:r>
          </a:p>
        </p:txBody>
      </p:sp>
    </p:spTree>
    <p:extLst>
      <p:ext uri="{BB962C8B-B14F-4D97-AF65-F5344CB8AC3E}">
        <p14:creationId xmlns:p14="http://schemas.microsoft.com/office/powerpoint/2010/main" val="980507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9" r:id="rId9"/>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marL="0" marR="0" indent="0" algn="ctr" defTabSz="412720" rtl="0" eaLnBrk="1" fontAlgn="auto" latinLnBrk="0" hangingPunct="1">
        <a:lnSpc>
          <a:spcPct val="100000"/>
        </a:lnSpc>
        <a:spcBef>
          <a:spcPts val="2600"/>
        </a:spcBef>
        <a:spcAft>
          <a:spcPts val="0"/>
        </a:spcAft>
        <a:buClrTx/>
        <a:buSzPct val="75000"/>
        <a:buFontTx/>
        <a:buNone/>
        <a:tabLst/>
        <a:defRPr kumimoji="0" lang="en-US" sz="2000" b="1" i="0" u="none" strike="noStrike" cap="none" spc="260" normalizeH="0" baseline="0" dirty="0">
          <a:ln>
            <a:noFill/>
          </a:ln>
          <a:solidFill>
            <a:schemeClr val="tx1">
              <a:lumMod val="75000"/>
              <a:lumOff val="25000"/>
            </a:schemeClr>
          </a:solidFill>
          <a:effectLst/>
          <a:uFillTx/>
          <a:latin typeface="+mn-lt"/>
          <a:ea typeface="+mn-ea"/>
          <a:cs typeface="+mn-cs"/>
          <a:sym typeface="Helvetica Light"/>
        </a:defRPr>
      </a:lvl1pPr>
      <a:lvl2pPr marL="0" marR="0" indent="114292" algn="ctr" defTabSz="41272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2pPr>
      <a:lvl3pPr marL="0" marR="0" indent="228584" algn="ctr" defTabSz="41272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3pPr>
      <a:lvl4pPr marL="0" marR="0" indent="342874" algn="ctr" defTabSz="41272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4pPr>
      <a:lvl5pPr marL="0" marR="0" indent="457167" algn="ctr" defTabSz="41272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5pPr>
      <a:lvl6pPr marL="0" marR="0" indent="571458" algn="ctr" defTabSz="41272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6pPr>
      <a:lvl7pPr marL="0" marR="0" indent="685750" algn="ctr" defTabSz="41272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7pPr>
      <a:lvl8pPr marL="0" marR="0" indent="800040" algn="ctr" defTabSz="41272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8pPr>
      <a:lvl9pPr marL="0" marR="0" indent="914332" algn="ctr" defTabSz="41272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9pPr>
    </p:titleStyle>
    <p:body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p:bodyStyle>
    <p:otherStyle>
      <a:lvl1pPr marL="0" marR="0" indent="0" algn="r" defTabSz="304776" eaLnBrk="1" latinLnBrk="0" hangingPunct="1">
        <a:lnSpc>
          <a:spcPct val="100000"/>
        </a:lnSpc>
        <a:spcBef>
          <a:spcPts val="1000"/>
        </a:spcBef>
        <a:spcAft>
          <a:spcPts val="0"/>
        </a:spcAft>
        <a:buClrTx/>
        <a:buSzTx/>
        <a:buFontTx/>
        <a:buNone/>
        <a:tabLst/>
        <a:defRPr sz="600" b="1" i="0" u="none" strike="noStrike" cap="none" spc="48" baseline="0">
          <a:ln>
            <a:noFill/>
          </a:ln>
          <a:solidFill>
            <a:schemeClr val="tx1"/>
          </a:solidFill>
          <a:uFillTx/>
          <a:latin typeface="+mn-lt"/>
          <a:ea typeface="+mn-ea"/>
          <a:cs typeface="+mn-cs"/>
          <a:sym typeface="Helvetica"/>
        </a:defRPr>
      </a:lvl1pPr>
      <a:lvl2pPr marL="0" marR="0" indent="0" algn="r" defTabSz="304776" eaLnBrk="1" latinLnBrk="0" hangingPunct="1">
        <a:lnSpc>
          <a:spcPct val="100000"/>
        </a:lnSpc>
        <a:spcBef>
          <a:spcPts val="1000"/>
        </a:spcBef>
        <a:spcAft>
          <a:spcPts val="0"/>
        </a:spcAft>
        <a:buClrTx/>
        <a:buSzTx/>
        <a:buFontTx/>
        <a:buNone/>
        <a:tabLst/>
        <a:defRPr sz="600" b="1" i="0" u="none" strike="noStrike" cap="none" spc="48" baseline="0">
          <a:ln>
            <a:noFill/>
          </a:ln>
          <a:solidFill>
            <a:schemeClr val="tx1"/>
          </a:solidFill>
          <a:uFillTx/>
          <a:latin typeface="+mn-lt"/>
          <a:ea typeface="+mn-ea"/>
          <a:cs typeface="+mn-cs"/>
          <a:sym typeface="Helvetica"/>
        </a:defRPr>
      </a:lvl2pPr>
      <a:lvl3pPr marL="0" marR="0" indent="0" algn="r" defTabSz="304776" eaLnBrk="1" latinLnBrk="0" hangingPunct="1">
        <a:lnSpc>
          <a:spcPct val="100000"/>
        </a:lnSpc>
        <a:spcBef>
          <a:spcPts val="1000"/>
        </a:spcBef>
        <a:spcAft>
          <a:spcPts val="0"/>
        </a:spcAft>
        <a:buClrTx/>
        <a:buSzTx/>
        <a:buFontTx/>
        <a:buNone/>
        <a:tabLst/>
        <a:defRPr sz="600" b="1" i="0" u="none" strike="noStrike" cap="none" spc="48" baseline="0">
          <a:ln>
            <a:noFill/>
          </a:ln>
          <a:solidFill>
            <a:schemeClr val="tx1"/>
          </a:solidFill>
          <a:uFillTx/>
          <a:latin typeface="+mn-lt"/>
          <a:ea typeface="+mn-ea"/>
          <a:cs typeface="+mn-cs"/>
          <a:sym typeface="Helvetica"/>
        </a:defRPr>
      </a:lvl3pPr>
      <a:lvl4pPr marL="0" marR="0" indent="0" algn="r" defTabSz="304776" eaLnBrk="1" latinLnBrk="0" hangingPunct="1">
        <a:lnSpc>
          <a:spcPct val="100000"/>
        </a:lnSpc>
        <a:spcBef>
          <a:spcPts val="1000"/>
        </a:spcBef>
        <a:spcAft>
          <a:spcPts val="0"/>
        </a:spcAft>
        <a:buClrTx/>
        <a:buSzTx/>
        <a:buFontTx/>
        <a:buNone/>
        <a:tabLst/>
        <a:defRPr sz="600" b="1" i="0" u="none" strike="noStrike" cap="none" spc="48" baseline="0">
          <a:ln>
            <a:noFill/>
          </a:ln>
          <a:solidFill>
            <a:schemeClr val="tx1"/>
          </a:solidFill>
          <a:uFillTx/>
          <a:latin typeface="+mn-lt"/>
          <a:ea typeface="+mn-ea"/>
          <a:cs typeface="+mn-cs"/>
          <a:sym typeface="Helvetica"/>
        </a:defRPr>
      </a:lvl4pPr>
      <a:lvl5pPr marL="0" marR="0" indent="0" algn="r" defTabSz="304776" eaLnBrk="1" latinLnBrk="0" hangingPunct="1">
        <a:lnSpc>
          <a:spcPct val="100000"/>
        </a:lnSpc>
        <a:spcBef>
          <a:spcPts val="1000"/>
        </a:spcBef>
        <a:spcAft>
          <a:spcPts val="0"/>
        </a:spcAft>
        <a:buClrTx/>
        <a:buSzTx/>
        <a:buFontTx/>
        <a:buNone/>
        <a:tabLst/>
        <a:defRPr sz="600" b="1" i="0" u="none" strike="noStrike" cap="none" spc="48" baseline="0">
          <a:ln>
            <a:noFill/>
          </a:ln>
          <a:solidFill>
            <a:schemeClr val="tx1"/>
          </a:solidFill>
          <a:uFillTx/>
          <a:latin typeface="+mn-lt"/>
          <a:ea typeface="+mn-ea"/>
          <a:cs typeface="+mn-cs"/>
          <a:sym typeface="Helvetica"/>
        </a:defRPr>
      </a:lvl5pPr>
      <a:lvl6pPr marL="0" marR="0" indent="0" algn="r" defTabSz="304776" eaLnBrk="1" latinLnBrk="0" hangingPunct="1">
        <a:lnSpc>
          <a:spcPct val="100000"/>
        </a:lnSpc>
        <a:spcBef>
          <a:spcPts val="1000"/>
        </a:spcBef>
        <a:spcAft>
          <a:spcPts val="0"/>
        </a:spcAft>
        <a:buClrTx/>
        <a:buSzTx/>
        <a:buFontTx/>
        <a:buNone/>
        <a:tabLst/>
        <a:defRPr sz="600" b="1" i="0" u="none" strike="noStrike" cap="none" spc="48" baseline="0">
          <a:ln>
            <a:noFill/>
          </a:ln>
          <a:solidFill>
            <a:schemeClr val="tx1"/>
          </a:solidFill>
          <a:uFillTx/>
          <a:latin typeface="+mn-lt"/>
          <a:ea typeface="+mn-ea"/>
          <a:cs typeface="+mn-cs"/>
          <a:sym typeface="Helvetica"/>
        </a:defRPr>
      </a:lvl6pPr>
      <a:lvl7pPr marL="0" marR="0" indent="177788" algn="r" defTabSz="304776" eaLnBrk="1" latinLnBrk="0" hangingPunct="1">
        <a:lnSpc>
          <a:spcPct val="100000"/>
        </a:lnSpc>
        <a:spcBef>
          <a:spcPts val="1000"/>
        </a:spcBef>
        <a:spcAft>
          <a:spcPts val="0"/>
        </a:spcAft>
        <a:buClrTx/>
        <a:buSzTx/>
        <a:buFontTx/>
        <a:buNone/>
        <a:tabLst/>
        <a:defRPr sz="600" b="1" i="0" u="none" strike="noStrike" cap="none" spc="48" baseline="0">
          <a:ln>
            <a:noFill/>
          </a:ln>
          <a:solidFill>
            <a:schemeClr val="tx1"/>
          </a:solidFill>
          <a:uFillTx/>
          <a:latin typeface="+mn-lt"/>
          <a:ea typeface="+mn-ea"/>
          <a:cs typeface="+mn-cs"/>
          <a:sym typeface="Helvetica"/>
        </a:defRPr>
      </a:lvl7pPr>
      <a:lvl8pPr marL="0" marR="0" indent="355574" algn="r" defTabSz="304776" eaLnBrk="1" latinLnBrk="0" hangingPunct="1">
        <a:lnSpc>
          <a:spcPct val="100000"/>
        </a:lnSpc>
        <a:spcBef>
          <a:spcPts val="1000"/>
        </a:spcBef>
        <a:spcAft>
          <a:spcPts val="0"/>
        </a:spcAft>
        <a:buClrTx/>
        <a:buSzTx/>
        <a:buFontTx/>
        <a:buNone/>
        <a:tabLst/>
        <a:defRPr sz="600" b="1" i="0" u="none" strike="noStrike" cap="none" spc="48" baseline="0">
          <a:ln>
            <a:noFill/>
          </a:ln>
          <a:solidFill>
            <a:schemeClr val="tx1"/>
          </a:solidFill>
          <a:uFillTx/>
          <a:latin typeface="+mn-lt"/>
          <a:ea typeface="+mn-ea"/>
          <a:cs typeface="+mn-cs"/>
          <a:sym typeface="Helvetica"/>
        </a:defRPr>
      </a:lvl8pPr>
      <a:lvl9pPr marL="0" marR="0" indent="533360" algn="r" defTabSz="304776" eaLnBrk="1" latinLnBrk="0" hangingPunct="1">
        <a:lnSpc>
          <a:spcPct val="100000"/>
        </a:lnSpc>
        <a:spcBef>
          <a:spcPts val="1000"/>
        </a:spcBef>
        <a:spcAft>
          <a:spcPts val="0"/>
        </a:spcAft>
        <a:buClrTx/>
        <a:buSzTx/>
        <a:buFontTx/>
        <a:buNone/>
        <a:tabLst/>
        <a:defRPr sz="600" b="1" i="0" u="none" strike="noStrike" cap="none" spc="48" baseline="0">
          <a:ln>
            <a:noFill/>
          </a:ln>
          <a:solidFill>
            <a:schemeClr val="tx1"/>
          </a:solidFill>
          <a:uFillTx/>
          <a:latin typeface="+mn-lt"/>
          <a:ea typeface="+mn-ea"/>
          <a:cs typeface="+mn-cs"/>
          <a:sym typeface="Helvetica"/>
        </a:defRPr>
      </a:lvl9pPr>
    </p:otherStyle>
  </p:txStyles>
  <p:extLst>
    <p:ext uri="{27BBF7A9-308A-43DC-89C8-2F10F3537804}">
      <p15:sldGuideLst xmlns:p15="http://schemas.microsoft.com/office/powerpoint/2012/main">
        <p15:guide id="44" pos="5448">
          <p15:clr>
            <a:srgbClr val="F26B43"/>
          </p15:clr>
        </p15:guide>
        <p15:guide id="46" orient="horz" pos="372">
          <p15:clr>
            <a:srgbClr val="F26B43"/>
          </p15:clr>
        </p15:guide>
        <p15:guide id="47" orient="horz" pos="108">
          <p15:clr>
            <a:srgbClr val="F26B43"/>
          </p15:clr>
        </p15:guide>
        <p15:guide id="48" pos="312">
          <p15:clr>
            <a:srgbClr val="F26B43"/>
          </p15:clr>
        </p15:guide>
        <p15:guide id="49" pos="7264">
          <p15:clr>
            <a:srgbClr val="F26B43"/>
          </p15:clr>
        </p15:guide>
        <p15:guide id="53" orient="horz" pos="405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5DEB5EF-C3CA-4C70-8B49-28A1A0E5A147}"/>
              </a:ext>
            </a:extLst>
          </p:cNvPr>
          <p:cNvGraphicFramePr>
            <a:graphicFrameLocks noChangeAspect="1"/>
          </p:cNvGraphicFramePr>
          <p:nvPr>
            <p:custDataLst>
              <p:tags r:id="rId11"/>
            </p:custDataLst>
            <p:extLst>
              <p:ext uri="{D42A27DB-BD31-4B8C-83A1-F6EECF244321}">
                <p14:modId xmlns:p14="http://schemas.microsoft.com/office/powerpoint/2010/main" val="4174234505"/>
              </p:ext>
            </p:ext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spid="_x0000_s10700" name="think-cell Slide" r:id="rId13" imgW="470" imgH="469" progId="TCLayout.ActiveDocument.1">
                  <p:embed/>
                </p:oleObj>
              </mc:Choice>
              <mc:Fallback>
                <p:oleObj name="think-cell Slide" r:id="rId13" imgW="470" imgH="469" progId="TCLayout.ActiveDocument.1">
                  <p:embed/>
                  <p:pic>
                    <p:nvPicPr>
                      <p:cNvPr id="3" name="Object 2" hidden="1">
                        <a:extLst>
                          <a:ext uri="{FF2B5EF4-FFF2-40B4-BE49-F238E27FC236}">
                            <a16:creationId xmlns:a16="http://schemas.microsoft.com/office/drawing/2014/main" id="{65DEB5EF-C3CA-4C70-8B49-28A1A0E5A147}"/>
                          </a:ext>
                        </a:extLst>
                      </p:cNvPr>
                      <p:cNvPicPr/>
                      <p:nvPr/>
                    </p:nvPicPr>
                    <p:blipFill>
                      <a:blip r:embed="rId14"/>
                      <a:stretch>
                        <a:fillRect/>
                      </a:stretch>
                    </p:blipFill>
                    <p:spPr>
                      <a:xfrm>
                        <a:off x="2119" y="2119"/>
                        <a:ext cx="2116" cy="2116"/>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CFA7263-D4B2-4FE5-9003-53411390EA95}"/>
              </a:ext>
            </a:extLst>
          </p:cNvPr>
          <p:cNvSpPr/>
          <p:nvPr/>
        </p:nvSpPr>
        <p:spPr>
          <a:xfrm>
            <a:off x="37395" y="-290854"/>
            <a:ext cx="136876" cy="79338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1100583" rtl="0" eaLnBrk="1" fontAlgn="auto" latinLnBrk="0" hangingPunct="0">
              <a:lnSpc>
                <a:spcPct val="100000"/>
              </a:lnSpc>
              <a:spcBef>
                <a:spcPct val="0"/>
              </a:spcBef>
              <a:spcAft>
                <a:spcPct val="0"/>
              </a:spcAft>
              <a:buClrTx/>
              <a:buSzTx/>
              <a:buFontTx/>
              <a:buNone/>
              <a:tabLst/>
            </a:pPr>
            <a:endParaRPr kumimoji="0" lang="en-US" sz="5600" b="0" i="0" u="none" strike="noStrike" cap="none" spc="0" normalizeH="0" baseline="0" dirty="0">
              <a:ln>
                <a:noFill/>
              </a:ln>
              <a:solidFill>
                <a:srgbClr val="FFFFFF"/>
              </a:solidFill>
              <a:effectLst/>
              <a:uFillTx/>
              <a:latin typeface="Trade Gothic for Nike Bold Condensed"/>
              <a:ea typeface="+mn-ea"/>
              <a:cs typeface="+mn-cs"/>
              <a:sym typeface="Trade Gothic for Nike Bold Condensed"/>
            </a:endParaRPr>
          </a:p>
        </p:txBody>
      </p:sp>
      <p:sp>
        <p:nvSpPr>
          <p:cNvPr id="9" name="Shape 9"/>
          <p:cNvSpPr/>
          <p:nvPr/>
        </p:nvSpPr>
        <p:spPr>
          <a:xfrm>
            <a:off x="660403" y="6425327"/>
            <a:ext cx="10853343" cy="51676"/>
          </a:xfrm>
          <a:custGeom>
            <a:avLst/>
            <a:gdLst/>
            <a:ahLst/>
            <a:cxnLst>
              <a:cxn ang="0">
                <a:pos x="wd2" y="hd2"/>
              </a:cxn>
              <a:cxn ang="5400000">
                <a:pos x="wd2" y="hd2"/>
              </a:cxn>
              <a:cxn ang="10800000">
                <a:pos x="wd2" y="hd2"/>
              </a:cxn>
              <a:cxn ang="16200000">
                <a:pos x="wd2" y="hd2"/>
              </a:cxn>
            </a:cxnLst>
            <a:rect l="0" t="0" r="r" b="b"/>
            <a:pathLst>
              <a:path w="21600" h="21600" extrusionOk="0">
                <a:moveTo>
                  <a:pt x="29" y="0"/>
                </a:moveTo>
                <a:lnTo>
                  <a:pt x="21600" y="0"/>
                </a:lnTo>
                <a:lnTo>
                  <a:pt x="21574" y="21600"/>
                </a:lnTo>
                <a:lnTo>
                  <a:pt x="0" y="21600"/>
                </a:lnTo>
                <a:lnTo>
                  <a:pt x="29" y="0"/>
                </a:lnTo>
                <a:close/>
              </a:path>
            </a:pathLst>
          </a:custGeom>
          <a:gradFill>
            <a:gsLst>
              <a:gs pos="100000">
                <a:schemeClr val="accent2"/>
              </a:gs>
              <a:gs pos="50000">
                <a:srgbClr val="E0FF6A"/>
              </a:gs>
              <a:gs pos="0">
                <a:srgbClr val="7BFFAC"/>
              </a:gs>
            </a:gsLst>
            <a:lin ang="10800000" scaled="0"/>
          </a:gradFill>
          <a:ln w="12700">
            <a:miter lim="400000"/>
          </a:ln>
        </p:spPr>
        <p:txBody>
          <a:bodyPr lIns="19051" tIns="19051" rIns="19051" bIns="19051" anchor="ctr"/>
          <a:lstStyle/>
          <a:p>
            <a:pPr defTabSz="22858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67" dirty="0">
              <a:latin typeface="+mn-lt"/>
            </a:endParaRPr>
          </a:p>
        </p:txBody>
      </p:sp>
      <p:sp>
        <p:nvSpPr>
          <p:cNvPr id="10" name="Shape 10"/>
          <p:cNvSpPr>
            <a:spLocks noGrp="1"/>
          </p:cNvSpPr>
          <p:nvPr>
            <p:ph type="title"/>
          </p:nvPr>
        </p:nvSpPr>
        <p:spPr>
          <a:xfrm>
            <a:off x="660400" y="228600"/>
            <a:ext cx="10871200" cy="558800"/>
          </a:xfrm>
          <a:prstGeom prst="rect">
            <a:avLst/>
          </a:prstGeom>
          <a:ln w="12700">
            <a:miter lim="400000"/>
          </a:ln>
          <a:extLst>
            <a:ext uri="{C572A759-6A51-4108-AA02-DFA0A04FC94B}">
              <ma14:wrappingTextBoxFlag xmlns="" xmlns:ma14="http://schemas.microsoft.com/office/mac/drawingml/2011/main" val="1"/>
            </a:ext>
          </a:extLst>
        </p:spPr>
        <p:txBody>
          <a:bodyPr vert="horz" lIns="50800" tIns="50800" rIns="50800" bIns="50800" anchor="ctr">
            <a:noAutofit/>
          </a:bodyPr>
          <a:lstStyle/>
          <a:p>
            <a:pPr lvl="0"/>
            <a:r>
              <a:rPr lang="en-US" dirty="0"/>
              <a:t>CLICK TO EDIT SLIDE TITLE</a:t>
            </a:r>
          </a:p>
        </p:txBody>
      </p:sp>
      <p:sp>
        <p:nvSpPr>
          <p:cNvPr id="11" name="Shape 11"/>
          <p:cNvSpPr>
            <a:spLocks noGrp="1"/>
          </p:cNvSpPr>
          <p:nvPr>
            <p:ph type="body" idx="1"/>
          </p:nvPr>
        </p:nvSpPr>
        <p:spPr>
          <a:xfrm>
            <a:off x="660400" y="1369936"/>
            <a:ext cx="10871200" cy="460375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6" name="Shape 43">
            <a:extLst>
              <a:ext uri="{FF2B5EF4-FFF2-40B4-BE49-F238E27FC236}">
                <a16:creationId xmlns:a16="http://schemas.microsoft.com/office/drawing/2014/main" id="{6D09F334-1F93-41E1-A9AB-33585A3A50D2}"/>
              </a:ext>
            </a:extLst>
          </p:cNvPr>
          <p:cNvSpPr/>
          <p:nvPr/>
        </p:nvSpPr>
        <p:spPr>
          <a:xfrm>
            <a:off x="117399" y="117399"/>
            <a:ext cx="225632" cy="77076"/>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rgbClr val="AAAAAA"/>
          </a:solidFill>
          <a:ln w="12700">
            <a:miter lim="400000"/>
          </a:ln>
        </p:spPr>
        <p:txBody>
          <a:bodyPr lIns="19051" tIns="19051" rIns="19051" bIns="19051" anchor="ctr"/>
          <a:lstStyle/>
          <a:p>
            <a:pPr defTabSz="22858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mn-lt"/>
            </a:endParaRPr>
          </a:p>
        </p:txBody>
      </p:sp>
      <p:sp>
        <p:nvSpPr>
          <p:cNvPr id="17" name="Shape 103">
            <a:extLst>
              <a:ext uri="{FF2B5EF4-FFF2-40B4-BE49-F238E27FC236}">
                <a16:creationId xmlns:a16="http://schemas.microsoft.com/office/drawing/2014/main" id="{0FA69AAB-AFA3-4947-92FA-CAB4B5665183}"/>
              </a:ext>
            </a:extLst>
          </p:cNvPr>
          <p:cNvSpPr/>
          <p:nvPr/>
        </p:nvSpPr>
        <p:spPr>
          <a:xfrm>
            <a:off x="5942597" y="779215"/>
            <a:ext cx="306815" cy="23316"/>
          </a:xfrm>
          <a:custGeom>
            <a:avLst/>
            <a:gdLst/>
            <a:ahLst/>
            <a:cxnLst>
              <a:cxn ang="0">
                <a:pos x="wd2" y="hd2"/>
              </a:cxn>
              <a:cxn ang="5400000">
                <a:pos x="wd2" y="hd2"/>
              </a:cxn>
              <a:cxn ang="10800000">
                <a:pos x="wd2" y="hd2"/>
              </a:cxn>
              <a:cxn ang="16200000">
                <a:pos x="wd2" y="hd2"/>
              </a:cxn>
            </a:cxnLst>
            <a:rect l="0" t="0" r="r" b="b"/>
            <a:pathLst>
              <a:path w="21600" h="21600" extrusionOk="0">
                <a:moveTo>
                  <a:pt x="418" y="0"/>
                </a:moveTo>
                <a:lnTo>
                  <a:pt x="21600" y="0"/>
                </a:lnTo>
                <a:lnTo>
                  <a:pt x="21186" y="21600"/>
                </a:lnTo>
                <a:lnTo>
                  <a:pt x="0" y="21600"/>
                </a:lnTo>
                <a:lnTo>
                  <a:pt x="418" y="0"/>
                </a:lnTo>
                <a:close/>
              </a:path>
            </a:pathLst>
          </a:custGeom>
          <a:solidFill>
            <a:srgbClr val="BF1E2E"/>
          </a:solidFill>
          <a:ln w="12700">
            <a:miter lim="400000"/>
          </a:ln>
        </p:spPr>
        <p:txBody>
          <a:bodyPr lIns="19051" tIns="19051" rIns="19051" bIns="19051" anchor="ctr"/>
          <a:lstStyle/>
          <a:p>
            <a:pPr defTabSz="22858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mn-lt"/>
            </a:endParaRPr>
          </a:p>
        </p:txBody>
      </p:sp>
      <p:sp>
        <p:nvSpPr>
          <p:cNvPr id="30" name="Rectangle 29" hidden="1">
            <a:extLst>
              <a:ext uri="{FF2B5EF4-FFF2-40B4-BE49-F238E27FC236}">
                <a16:creationId xmlns:a16="http://schemas.microsoft.com/office/drawing/2014/main" id="{6E47C09D-54B1-4293-AA5B-6267D06C4EBC}"/>
              </a:ext>
            </a:extLst>
          </p:cNvPr>
          <p:cNvSpPr/>
          <p:nvPr/>
        </p:nvSpPr>
        <p:spPr>
          <a:xfrm>
            <a:off x="37395" y="-290854"/>
            <a:ext cx="136876" cy="79338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1100583" rtl="0" eaLnBrk="1" fontAlgn="auto" latinLnBrk="0" hangingPunct="0">
              <a:lnSpc>
                <a:spcPct val="100000"/>
              </a:lnSpc>
              <a:spcBef>
                <a:spcPct val="0"/>
              </a:spcBef>
              <a:spcAft>
                <a:spcPct val="0"/>
              </a:spcAft>
              <a:buClrTx/>
              <a:buSzTx/>
              <a:buFontTx/>
              <a:buNone/>
              <a:tabLst/>
            </a:pPr>
            <a:endParaRPr kumimoji="0" lang="en-US" sz="5600" b="0" i="0" u="none" strike="noStrike" cap="none" spc="0" normalizeH="0" baseline="0" dirty="0">
              <a:ln>
                <a:noFill/>
              </a:ln>
              <a:solidFill>
                <a:srgbClr val="FFFFFF"/>
              </a:solidFill>
              <a:effectLst/>
              <a:uFillTx/>
              <a:latin typeface="Trade Gothic for Nike Bold Condensed"/>
              <a:ea typeface="+mn-ea"/>
              <a:cs typeface="+mn-cs"/>
              <a:sym typeface="Trade Gothic for Nike Bold Condensed"/>
            </a:endParaRPr>
          </a:p>
        </p:txBody>
      </p:sp>
      <p:sp>
        <p:nvSpPr>
          <p:cNvPr id="34" name="Shape 43">
            <a:extLst>
              <a:ext uri="{FF2B5EF4-FFF2-40B4-BE49-F238E27FC236}">
                <a16:creationId xmlns:a16="http://schemas.microsoft.com/office/drawing/2014/main" id="{92681AF9-3C25-4A5A-9206-7AA0809A267E}"/>
              </a:ext>
            </a:extLst>
          </p:cNvPr>
          <p:cNvSpPr/>
          <p:nvPr/>
        </p:nvSpPr>
        <p:spPr>
          <a:xfrm>
            <a:off x="117399" y="117399"/>
            <a:ext cx="225632" cy="77076"/>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rgbClr val="AAAAAA"/>
          </a:solidFill>
          <a:ln w="12700">
            <a:miter lim="400000"/>
          </a:ln>
        </p:spPr>
        <p:txBody>
          <a:bodyPr lIns="19051" tIns="19051" rIns="19051" bIns="19051" anchor="ctr"/>
          <a:lstStyle/>
          <a:p>
            <a:pPr defTabSz="22858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mn-lt"/>
            </a:endParaRPr>
          </a:p>
        </p:txBody>
      </p:sp>
      <p:sp>
        <p:nvSpPr>
          <p:cNvPr id="35" name="Shape 103">
            <a:extLst>
              <a:ext uri="{FF2B5EF4-FFF2-40B4-BE49-F238E27FC236}">
                <a16:creationId xmlns:a16="http://schemas.microsoft.com/office/drawing/2014/main" id="{BFE7B604-D0A9-4C9F-8DAB-6554183ED026}"/>
              </a:ext>
            </a:extLst>
          </p:cNvPr>
          <p:cNvSpPr/>
          <p:nvPr/>
        </p:nvSpPr>
        <p:spPr>
          <a:xfrm>
            <a:off x="5942597" y="779215"/>
            <a:ext cx="306815" cy="23316"/>
          </a:xfrm>
          <a:custGeom>
            <a:avLst/>
            <a:gdLst/>
            <a:ahLst/>
            <a:cxnLst>
              <a:cxn ang="0">
                <a:pos x="wd2" y="hd2"/>
              </a:cxn>
              <a:cxn ang="5400000">
                <a:pos x="wd2" y="hd2"/>
              </a:cxn>
              <a:cxn ang="10800000">
                <a:pos x="wd2" y="hd2"/>
              </a:cxn>
              <a:cxn ang="16200000">
                <a:pos x="wd2" y="hd2"/>
              </a:cxn>
            </a:cxnLst>
            <a:rect l="0" t="0" r="r" b="b"/>
            <a:pathLst>
              <a:path w="21600" h="21600" extrusionOk="0">
                <a:moveTo>
                  <a:pt x="418" y="0"/>
                </a:moveTo>
                <a:lnTo>
                  <a:pt x="21600" y="0"/>
                </a:lnTo>
                <a:lnTo>
                  <a:pt x="21186" y="21600"/>
                </a:lnTo>
                <a:lnTo>
                  <a:pt x="0" y="21600"/>
                </a:lnTo>
                <a:lnTo>
                  <a:pt x="418" y="0"/>
                </a:lnTo>
                <a:close/>
              </a:path>
            </a:pathLst>
          </a:custGeom>
          <a:solidFill>
            <a:srgbClr val="BF1E2E"/>
          </a:solidFill>
          <a:ln w="12700">
            <a:miter lim="400000"/>
          </a:ln>
        </p:spPr>
        <p:txBody>
          <a:bodyPr lIns="19051" tIns="19051" rIns="19051" bIns="19051" anchor="ctr"/>
          <a:lstStyle/>
          <a:p>
            <a:pPr defTabSz="22858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mn-lt"/>
            </a:endParaRPr>
          </a:p>
        </p:txBody>
      </p:sp>
      <p:sp>
        <p:nvSpPr>
          <p:cNvPr id="72" name="Rectangle 71" hidden="1">
            <a:extLst>
              <a:ext uri="{FF2B5EF4-FFF2-40B4-BE49-F238E27FC236}">
                <a16:creationId xmlns:a16="http://schemas.microsoft.com/office/drawing/2014/main" id="{5A33CBA8-D207-47F2-BEAC-0202E794FD49}"/>
              </a:ext>
            </a:extLst>
          </p:cNvPr>
          <p:cNvSpPr/>
          <p:nvPr/>
        </p:nvSpPr>
        <p:spPr>
          <a:xfrm>
            <a:off x="37395" y="-290854"/>
            <a:ext cx="136876" cy="79338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1100583" rtl="0" eaLnBrk="1" fontAlgn="auto" latinLnBrk="0" hangingPunct="0">
              <a:lnSpc>
                <a:spcPct val="100000"/>
              </a:lnSpc>
              <a:spcBef>
                <a:spcPct val="0"/>
              </a:spcBef>
              <a:spcAft>
                <a:spcPct val="0"/>
              </a:spcAft>
              <a:buClrTx/>
              <a:buSzTx/>
              <a:buFontTx/>
              <a:buNone/>
              <a:tabLst/>
            </a:pPr>
            <a:endParaRPr kumimoji="0" lang="en-US" sz="5600" b="0" i="0" u="none" strike="noStrike" cap="none" spc="0" normalizeH="0" baseline="0" dirty="0">
              <a:ln>
                <a:noFill/>
              </a:ln>
              <a:solidFill>
                <a:srgbClr val="FFFFFF"/>
              </a:solidFill>
              <a:effectLst/>
              <a:uFillTx/>
              <a:latin typeface="Trade Gothic for Nike Bold Condensed"/>
              <a:ea typeface="+mn-ea"/>
              <a:cs typeface="+mn-cs"/>
              <a:sym typeface="Trade Gothic for Nike Bold Condensed"/>
            </a:endParaRPr>
          </a:p>
        </p:txBody>
      </p:sp>
      <p:sp>
        <p:nvSpPr>
          <p:cNvPr id="75" name="Shape 43">
            <a:extLst>
              <a:ext uri="{FF2B5EF4-FFF2-40B4-BE49-F238E27FC236}">
                <a16:creationId xmlns:a16="http://schemas.microsoft.com/office/drawing/2014/main" id="{93965ACA-7D0B-48F5-9444-47DCA11FF2E6}"/>
              </a:ext>
            </a:extLst>
          </p:cNvPr>
          <p:cNvSpPr/>
          <p:nvPr/>
        </p:nvSpPr>
        <p:spPr>
          <a:xfrm>
            <a:off x="117399" y="117399"/>
            <a:ext cx="225632" cy="77076"/>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rgbClr val="AAAAAA"/>
          </a:solidFill>
          <a:ln w="12700">
            <a:miter lim="400000"/>
          </a:ln>
        </p:spPr>
        <p:txBody>
          <a:bodyPr lIns="19051" tIns="19051" rIns="19051" bIns="19051" anchor="ctr"/>
          <a:lstStyle/>
          <a:p>
            <a:pPr defTabSz="22858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mn-lt"/>
            </a:endParaRPr>
          </a:p>
        </p:txBody>
      </p:sp>
      <p:sp>
        <p:nvSpPr>
          <p:cNvPr id="76" name="Shape 103">
            <a:extLst>
              <a:ext uri="{FF2B5EF4-FFF2-40B4-BE49-F238E27FC236}">
                <a16:creationId xmlns:a16="http://schemas.microsoft.com/office/drawing/2014/main" id="{E7C5928B-A183-4F49-9E27-24B3DF9DD6F1}"/>
              </a:ext>
            </a:extLst>
          </p:cNvPr>
          <p:cNvSpPr/>
          <p:nvPr/>
        </p:nvSpPr>
        <p:spPr>
          <a:xfrm>
            <a:off x="5942597" y="779215"/>
            <a:ext cx="306815" cy="23316"/>
          </a:xfrm>
          <a:custGeom>
            <a:avLst/>
            <a:gdLst/>
            <a:ahLst/>
            <a:cxnLst>
              <a:cxn ang="0">
                <a:pos x="wd2" y="hd2"/>
              </a:cxn>
              <a:cxn ang="5400000">
                <a:pos x="wd2" y="hd2"/>
              </a:cxn>
              <a:cxn ang="10800000">
                <a:pos x="wd2" y="hd2"/>
              </a:cxn>
              <a:cxn ang="16200000">
                <a:pos x="wd2" y="hd2"/>
              </a:cxn>
            </a:cxnLst>
            <a:rect l="0" t="0" r="r" b="b"/>
            <a:pathLst>
              <a:path w="21600" h="21600" extrusionOk="0">
                <a:moveTo>
                  <a:pt x="418" y="0"/>
                </a:moveTo>
                <a:lnTo>
                  <a:pt x="21600" y="0"/>
                </a:lnTo>
                <a:lnTo>
                  <a:pt x="21186" y="21600"/>
                </a:lnTo>
                <a:lnTo>
                  <a:pt x="0" y="21600"/>
                </a:lnTo>
                <a:lnTo>
                  <a:pt x="418" y="0"/>
                </a:lnTo>
                <a:close/>
              </a:path>
            </a:pathLst>
          </a:custGeom>
          <a:solidFill>
            <a:srgbClr val="BF1E2E"/>
          </a:solidFill>
          <a:ln w="12700">
            <a:miter lim="400000"/>
          </a:ln>
        </p:spPr>
        <p:txBody>
          <a:bodyPr lIns="19051" tIns="19051" rIns="19051" bIns="19051" anchor="ctr"/>
          <a:lstStyle/>
          <a:p>
            <a:pPr defTabSz="22858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mn-lt"/>
            </a:endParaRPr>
          </a:p>
        </p:txBody>
      </p:sp>
      <p:sp>
        <p:nvSpPr>
          <p:cNvPr id="43" name="Rectangle 42" hidden="1">
            <a:extLst>
              <a:ext uri="{FF2B5EF4-FFF2-40B4-BE49-F238E27FC236}">
                <a16:creationId xmlns:a16="http://schemas.microsoft.com/office/drawing/2014/main" id="{B2CFA0D2-5C77-4A6C-BA87-21E002BA4143}"/>
              </a:ext>
            </a:extLst>
          </p:cNvPr>
          <p:cNvSpPr/>
          <p:nvPr/>
        </p:nvSpPr>
        <p:spPr>
          <a:xfrm>
            <a:off x="37395" y="-290854"/>
            <a:ext cx="136876" cy="79338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1100583" rtl="0" eaLnBrk="1" fontAlgn="auto" latinLnBrk="0" hangingPunct="0">
              <a:lnSpc>
                <a:spcPct val="100000"/>
              </a:lnSpc>
              <a:spcBef>
                <a:spcPct val="0"/>
              </a:spcBef>
              <a:spcAft>
                <a:spcPct val="0"/>
              </a:spcAft>
              <a:buClrTx/>
              <a:buSzTx/>
              <a:buFontTx/>
              <a:buNone/>
              <a:tabLst/>
            </a:pPr>
            <a:endParaRPr kumimoji="0" lang="en-US" sz="5600" b="0" i="0" u="none" strike="noStrike" cap="none" spc="0" normalizeH="0" baseline="0" dirty="0">
              <a:ln>
                <a:noFill/>
              </a:ln>
              <a:solidFill>
                <a:srgbClr val="FFFFFF"/>
              </a:solidFill>
              <a:effectLst/>
              <a:uFillTx/>
              <a:latin typeface="Trade Gothic for Nike Bold Condensed"/>
              <a:ea typeface="+mn-ea"/>
              <a:cs typeface="+mn-cs"/>
              <a:sym typeface="Trade Gothic for Nike Bold Condensed"/>
            </a:endParaRPr>
          </a:p>
        </p:txBody>
      </p:sp>
      <p:sp>
        <p:nvSpPr>
          <p:cNvPr id="45" name="Shape 43">
            <a:extLst>
              <a:ext uri="{FF2B5EF4-FFF2-40B4-BE49-F238E27FC236}">
                <a16:creationId xmlns:a16="http://schemas.microsoft.com/office/drawing/2014/main" id="{122A109E-68BD-4D2B-A6D8-4D9B03BE7D0D}"/>
              </a:ext>
            </a:extLst>
          </p:cNvPr>
          <p:cNvSpPr/>
          <p:nvPr/>
        </p:nvSpPr>
        <p:spPr>
          <a:xfrm>
            <a:off x="117399" y="117399"/>
            <a:ext cx="225632" cy="77076"/>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rgbClr val="AAAAAA"/>
          </a:solidFill>
          <a:ln w="12700">
            <a:miter lim="400000"/>
          </a:ln>
        </p:spPr>
        <p:txBody>
          <a:bodyPr lIns="19051" tIns="19051" rIns="19051" bIns="19051" anchor="ctr"/>
          <a:lstStyle/>
          <a:p>
            <a:pPr defTabSz="22858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mn-lt"/>
            </a:endParaRPr>
          </a:p>
        </p:txBody>
      </p:sp>
      <p:sp>
        <p:nvSpPr>
          <p:cNvPr id="46" name="Shape 103">
            <a:extLst>
              <a:ext uri="{FF2B5EF4-FFF2-40B4-BE49-F238E27FC236}">
                <a16:creationId xmlns:a16="http://schemas.microsoft.com/office/drawing/2014/main" id="{D39B2D75-FF1E-448F-91D3-424EC3969457}"/>
              </a:ext>
            </a:extLst>
          </p:cNvPr>
          <p:cNvSpPr/>
          <p:nvPr/>
        </p:nvSpPr>
        <p:spPr>
          <a:xfrm>
            <a:off x="5942597" y="779215"/>
            <a:ext cx="306815" cy="23316"/>
          </a:xfrm>
          <a:custGeom>
            <a:avLst/>
            <a:gdLst/>
            <a:ahLst/>
            <a:cxnLst>
              <a:cxn ang="0">
                <a:pos x="wd2" y="hd2"/>
              </a:cxn>
              <a:cxn ang="5400000">
                <a:pos x="wd2" y="hd2"/>
              </a:cxn>
              <a:cxn ang="10800000">
                <a:pos x="wd2" y="hd2"/>
              </a:cxn>
              <a:cxn ang="16200000">
                <a:pos x="wd2" y="hd2"/>
              </a:cxn>
            </a:cxnLst>
            <a:rect l="0" t="0" r="r" b="b"/>
            <a:pathLst>
              <a:path w="21600" h="21600" extrusionOk="0">
                <a:moveTo>
                  <a:pt x="418" y="0"/>
                </a:moveTo>
                <a:lnTo>
                  <a:pt x="21600" y="0"/>
                </a:lnTo>
                <a:lnTo>
                  <a:pt x="21186" y="21600"/>
                </a:lnTo>
                <a:lnTo>
                  <a:pt x="0" y="21600"/>
                </a:lnTo>
                <a:lnTo>
                  <a:pt x="418" y="0"/>
                </a:lnTo>
                <a:close/>
              </a:path>
            </a:pathLst>
          </a:custGeom>
          <a:solidFill>
            <a:srgbClr val="7F7F7F"/>
          </a:solidFill>
          <a:ln w="12700">
            <a:miter lim="400000"/>
          </a:ln>
        </p:spPr>
        <p:txBody>
          <a:bodyPr lIns="19051" tIns="19051" rIns="19051" bIns="19051" anchor="ctr"/>
          <a:lstStyle/>
          <a:p>
            <a:pPr defTabSz="22858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mn-lt"/>
            </a:endParaRPr>
          </a:p>
        </p:txBody>
      </p:sp>
      <p:sp>
        <p:nvSpPr>
          <p:cNvPr id="47" name="Rectangle 46" hidden="1">
            <a:extLst>
              <a:ext uri="{FF2B5EF4-FFF2-40B4-BE49-F238E27FC236}">
                <a16:creationId xmlns:a16="http://schemas.microsoft.com/office/drawing/2014/main" id="{0F5C5EE5-48B3-49C7-96C2-A2AC27827C3D}"/>
              </a:ext>
            </a:extLst>
          </p:cNvPr>
          <p:cNvSpPr/>
          <p:nvPr>
            <p:custDataLst>
              <p:tags r:id="rId12"/>
            </p:custDataLst>
          </p:nvPr>
        </p:nvSpPr>
        <p:spPr>
          <a:xfrm>
            <a:off x="37395" y="-290854"/>
            <a:ext cx="136876" cy="79338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1100611" rtl="0" eaLnBrk="1" fontAlgn="auto" latinLnBrk="0" hangingPunct="0">
              <a:lnSpc>
                <a:spcPct val="100000"/>
              </a:lnSpc>
              <a:spcBef>
                <a:spcPct val="0"/>
              </a:spcBef>
              <a:spcAft>
                <a:spcPct val="0"/>
              </a:spcAft>
              <a:buClrTx/>
              <a:buSzTx/>
              <a:buFontTx/>
              <a:buNone/>
              <a:tabLst/>
            </a:pPr>
            <a:endParaRPr kumimoji="0" lang="en-US" sz="2000" b="1" i="0" u="none" strike="noStrike" cap="none" spc="0" normalizeH="0" baseline="0" dirty="0">
              <a:ln>
                <a:noFill/>
              </a:ln>
              <a:solidFill>
                <a:srgbClr val="FFFFFF"/>
              </a:solidFill>
              <a:effectLst/>
              <a:uFillTx/>
              <a:latin typeface="Trade Gothic for Nike 365 BdCn" panose="020B0806040303020004" pitchFamily="34" charset="0"/>
              <a:ea typeface="+mn-ea"/>
              <a:cs typeface="+mn-cs"/>
              <a:sym typeface="Trade Gothic for Nike 365 BdCn" panose="020B0806040303020004" pitchFamily="34" charset="0"/>
            </a:endParaRPr>
          </a:p>
        </p:txBody>
      </p:sp>
      <p:sp>
        <p:nvSpPr>
          <p:cNvPr id="48" name="Shape 5">
            <a:extLst>
              <a:ext uri="{FF2B5EF4-FFF2-40B4-BE49-F238E27FC236}">
                <a16:creationId xmlns:a16="http://schemas.microsoft.com/office/drawing/2014/main" id="{16A71DC1-347B-4282-8DD4-50649A408FE1}"/>
              </a:ext>
            </a:extLst>
          </p:cNvPr>
          <p:cNvSpPr/>
          <p:nvPr/>
        </p:nvSpPr>
        <p:spPr>
          <a:xfrm>
            <a:off x="11073162" y="6583763"/>
            <a:ext cx="448540" cy="149785"/>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p>
            <a:pPr algn="r">
              <a:lnSpc>
                <a:spcPct val="80000"/>
              </a:lnSpc>
              <a:defRPr sz="1400" cap="all" spc="420">
                <a:solidFill>
                  <a:srgbClr val="AAAAAA"/>
                </a:solidFill>
                <a:latin typeface="Trade Gothic LT Std Bold No. 2"/>
                <a:ea typeface="Trade Gothic LT Std Bold No. 2"/>
                <a:cs typeface="Trade Gothic LT Std Bold No. 2"/>
                <a:sym typeface="Trade Gothic LT Std Bold No. 2"/>
              </a:defRPr>
            </a:pPr>
            <a:fld id="{86CB4B4D-7CA3-9044-876B-883B54F8677D}" type="slidenum">
              <a:rPr sz="800" b="1" spc="0" baseline="0">
                <a:latin typeface="+mn-lt"/>
                <a:ea typeface="Trade Gothic for Nike Bold Condensed" charset="0"/>
                <a:cs typeface="Trade Gothic for Nike Bold Condensed" charset="0"/>
              </a:rPr>
              <a:t>‹#›</a:t>
            </a:fld>
            <a:r>
              <a:rPr sz="800" b="1" spc="0" baseline="0" dirty="0">
                <a:latin typeface="+mn-lt"/>
                <a:ea typeface="Trade Gothic for Nike Bold Condensed" charset="0"/>
                <a:cs typeface="Trade Gothic for Nike Bold Condensed" charset="0"/>
              </a:rPr>
              <a:t>￼</a:t>
            </a:r>
          </a:p>
        </p:txBody>
      </p:sp>
      <p:sp>
        <p:nvSpPr>
          <p:cNvPr id="49" name="Oval 48">
            <a:extLst>
              <a:ext uri="{FF2B5EF4-FFF2-40B4-BE49-F238E27FC236}">
                <a16:creationId xmlns:a16="http://schemas.microsoft.com/office/drawing/2014/main" id="{52F5400F-536F-4F68-B687-4F7EA43329C6}"/>
              </a:ext>
            </a:extLst>
          </p:cNvPr>
          <p:cNvSpPr/>
          <p:nvPr/>
        </p:nvSpPr>
        <p:spPr>
          <a:xfrm>
            <a:off x="5638800" y="-17580428"/>
            <a:ext cx="914400" cy="914400"/>
          </a:xfrm>
          <a:prstGeom prst="ellipse">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0" name="Oval 49">
            <a:extLst>
              <a:ext uri="{FF2B5EF4-FFF2-40B4-BE49-F238E27FC236}">
                <a16:creationId xmlns:a16="http://schemas.microsoft.com/office/drawing/2014/main" id="{F97BDD39-E2BA-45A6-B21B-5B84C596BFD8}"/>
              </a:ext>
            </a:extLst>
          </p:cNvPr>
          <p:cNvSpPr/>
          <p:nvPr/>
        </p:nvSpPr>
        <p:spPr>
          <a:xfrm>
            <a:off x="5638800" y="23524029"/>
            <a:ext cx="914400" cy="914400"/>
          </a:xfrm>
          <a:prstGeom prst="ellipse">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3" name="Rectangle 52">
            <a:extLst>
              <a:ext uri="{FF2B5EF4-FFF2-40B4-BE49-F238E27FC236}">
                <a16:creationId xmlns:a16="http://schemas.microsoft.com/office/drawing/2014/main" id="{03FD7A8E-F8E2-4C35-8ECC-8255A5DECADE}"/>
              </a:ext>
            </a:extLst>
          </p:cNvPr>
          <p:cNvSpPr/>
          <p:nvPr userDrawn="1"/>
        </p:nvSpPr>
        <p:spPr>
          <a:xfrm>
            <a:off x="4482386" y="-659254"/>
            <a:ext cx="1475567" cy="612548"/>
          </a:xfrm>
          <a:prstGeom prst="rect">
            <a:avLst/>
          </a:prstGeom>
          <a:solidFill>
            <a:schemeClr val="accent2">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4" name="Shape 43">
            <a:extLst>
              <a:ext uri="{FF2B5EF4-FFF2-40B4-BE49-F238E27FC236}">
                <a16:creationId xmlns:a16="http://schemas.microsoft.com/office/drawing/2014/main" id="{29CC12E9-C2B5-4CD8-A884-844B5F119892}"/>
              </a:ext>
            </a:extLst>
          </p:cNvPr>
          <p:cNvSpPr/>
          <p:nvPr userDrawn="1"/>
        </p:nvSpPr>
        <p:spPr>
          <a:xfrm>
            <a:off x="117399" y="117399"/>
            <a:ext cx="225632" cy="77076"/>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rgbClr val="AAAAAA"/>
          </a:solidFill>
          <a:ln w="12700">
            <a:miter lim="400000"/>
          </a:ln>
        </p:spPr>
        <p:txBody>
          <a:bodyPr lIns="19051" tIns="19051" rIns="19051" bIns="19051" anchor="ctr"/>
          <a:lstStyle/>
          <a:p>
            <a:pPr defTabSz="22858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mn-lt"/>
            </a:endParaRPr>
          </a:p>
        </p:txBody>
      </p:sp>
      <p:sp>
        <p:nvSpPr>
          <p:cNvPr id="55" name="Shape 43">
            <a:extLst>
              <a:ext uri="{FF2B5EF4-FFF2-40B4-BE49-F238E27FC236}">
                <a16:creationId xmlns:a16="http://schemas.microsoft.com/office/drawing/2014/main" id="{6F38E35D-4872-44F9-A5D4-E84373863E01}"/>
              </a:ext>
            </a:extLst>
          </p:cNvPr>
          <p:cNvSpPr/>
          <p:nvPr userDrawn="1"/>
        </p:nvSpPr>
        <p:spPr>
          <a:xfrm>
            <a:off x="117399" y="117399"/>
            <a:ext cx="225632" cy="77076"/>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rgbClr val="AAAAAA"/>
          </a:solidFill>
          <a:ln w="12700">
            <a:miter lim="400000"/>
          </a:ln>
        </p:spPr>
        <p:txBody>
          <a:bodyPr lIns="19051" tIns="19051" rIns="19051" bIns="19051" anchor="ctr"/>
          <a:lstStyle/>
          <a:p>
            <a:pPr defTabSz="22858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mn-lt"/>
            </a:endParaRPr>
          </a:p>
        </p:txBody>
      </p:sp>
      <p:sp>
        <p:nvSpPr>
          <p:cNvPr id="56" name="Rectangle 55">
            <a:extLst>
              <a:ext uri="{FF2B5EF4-FFF2-40B4-BE49-F238E27FC236}">
                <a16:creationId xmlns:a16="http://schemas.microsoft.com/office/drawing/2014/main" id="{D3F739D1-7E74-4C92-9386-A9D1EA38512D}"/>
              </a:ext>
            </a:extLst>
          </p:cNvPr>
          <p:cNvSpPr/>
          <p:nvPr userDrawn="1"/>
        </p:nvSpPr>
        <p:spPr>
          <a:xfrm>
            <a:off x="1" y="-659254"/>
            <a:ext cx="1475567" cy="612548"/>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7" name="Rectangle 56">
            <a:extLst>
              <a:ext uri="{FF2B5EF4-FFF2-40B4-BE49-F238E27FC236}">
                <a16:creationId xmlns:a16="http://schemas.microsoft.com/office/drawing/2014/main" id="{4185AFA4-EFF7-4EC2-AA3B-4BFB6FE3E440}"/>
              </a:ext>
            </a:extLst>
          </p:cNvPr>
          <p:cNvSpPr/>
          <p:nvPr userDrawn="1"/>
        </p:nvSpPr>
        <p:spPr>
          <a:xfrm>
            <a:off x="1494129" y="-659254"/>
            <a:ext cx="1475567" cy="612548"/>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9" name="Rectangle 58">
            <a:extLst>
              <a:ext uri="{FF2B5EF4-FFF2-40B4-BE49-F238E27FC236}">
                <a16:creationId xmlns:a16="http://schemas.microsoft.com/office/drawing/2014/main" id="{CC325C56-6D58-4AC7-9CC6-725AE8C6C527}"/>
              </a:ext>
            </a:extLst>
          </p:cNvPr>
          <p:cNvSpPr/>
          <p:nvPr userDrawn="1"/>
        </p:nvSpPr>
        <p:spPr>
          <a:xfrm>
            <a:off x="2988258" y="-659254"/>
            <a:ext cx="1475567" cy="612548"/>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1" name="Rectangle 70">
            <a:extLst>
              <a:ext uri="{FF2B5EF4-FFF2-40B4-BE49-F238E27FC236}">
                <a16:creationId xmlns:a16="http://schemas.microsoft.com/office/drawing/2014/main" id="{5C258EBA-7D69-465D-BC3E-B23716BB13FA}"/>
              </a:ext>
            </a:extLst>
          </p:cNvPr>
          <p:cNvSpPr/>
          <p:nvPr userDrawn="1"/>
        </p:nvSpPr>
        <p:spPr>
          <a:xfrm>
            <a:off x="7728177" y="-1271803"/>
            <a:ext cx="1475567" cy="1225096"/>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3" name="Rectangle 72">
            <a:extLst>
              <a:ext uri="{FF2B5EF4-FFF2-40B4-BE49-F238E27FC236}">
                <a16:creationId xmlns:a16="http://schemas.microsoft.com/office/drawing/2014/main" id="{B33F1841-A07F-4029-9B15-99115BE771EB}"/>
              </a:ext>
            </a:extLst>
          </p:cNvPr>
          <p:cNvSpPr/>
          <p:nvPr userDrawn="1"/>
        </p:nvSpPr>
        <p:spPr>
          <a:xfrm>
            <a:off x="9222305" y="-1271803"/>
            <a:ext cx="1475567" cy="1225096"/>
          </a:xfrm>
          <a:prstGeom prst="rect">
            <a:avLst/>
          </a:prstGeom>
          <a:solidFill>
            <a:schemeClr val="tx2">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4" name="Rectangle 73">
            <a:extLst>
              <a:ext uri="{FF2B5EF4-FFF2-40B4-BE49-F238E27FC236}">
                <a16:creationId xmlns:a16="http://schemas.microsoft.com/office/drawing/2014/main" id="{DAD002A1-DE4E-4F4F-BB1B-8929EA041EA5}"/>
              </a:ext>
            </a:extLst>
          </p:cNvPr>
          <p:cNvSpPr/>
          <p:nvPr userDrawn="1"/>
        </p:nvSpPr>
        <p:spPr>
          <a:xfrm>
            <a:off x="10716434" y="-1271803"/>
            <a:ext cx="1475567" cy="1225096"/>
          </a:xfrm>
          <a:prstGeom prst="rect">
            <a:avLst/>
          </a:prstGeom>
          <a:solidFill>
            <a:schemeClr val="bg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7" name="Rectangle 76">
            <a:extLst>
              <a:ext uri="{FF2B5EF4-FFF2-40B4-BE49-F238E27FC236}">
                <a16:creationId xmlns:a16="http://schemas.microsoft.com/office/drawing/2014/main" id="{0AE847B4-6974-49E6-B183-02E364577DC2}"/>
              </a:ext>
            </a:extLst>
          </p:cNvPr>
          <p:cNvSpPr/>
          <p:nvPr userDrawn="1"/>
        </p:nvSpPr>
        <p:spPr>
          <a:xfrm>
            <a:off x="6234047" y="-1271803"/>
            <a:ext cx="1475567" cy="122509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8" name="Rectangle 77">
            <a:extLst>
              <a:ext uri="{FF2B5EF4-FFF2-40B4-BE49-F238E27FC236}">
                <a16:creationId xmlns:a16="http://schemas.microsoft.com/office/drawing/2014/main" id="{F8A66B73-33A0-4906-BF5D-E2ED06271808}"/>
              </a:ext>
            </a:extLst>
          </p:cNvPr>
          <p:cNvSpPr/>
          <p:nvPr userDrawn="1"/>
        </p:nvSpPr>
        <p:spPr>
          <a:xfrm>
            <a:off x="1840182" y="-45707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#2 BLUE</a:t>
            </a:r>
          </a:p>
        </p:txBody>
      </p:sp>
      <p:sp>
        <p:nvSpPr>
          <p:cNvPr id="79" name="Rectangle 78">
            <a:extLst>
              <a:ext uri="{FF2B5EF4-FFF2-40B4-BE49-F238E27FC236}">
                <a16:creationId xmlns:a16="http://schemas.microsoft.com/office/drawing/2014/main" id="{F701C948-883A-4A32-A9E3-D4A08B20247E}"/>
              </a:ext>
            </a:extLst>
          </p:cNvPr>
          <p:cNvSpPr/>
          <p:nvPr userDrawn="1"/>
        </p:nvSpPr>
        <p:spPr>
          <a:xfrm>
            <a:off x="346052" y="-45707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#1 BLUE</a:t>
            </a:r>
          </a:p>
        </p:txBody>
      </p:sp>
      <p:sp>
        <p:nvSpPr>
          <p:cNvPr id="80" name="Rectangle 79">
            <a:extLst>
              <a:ext uri="{FF2B5EF4-FFF2-40B4-BE49-F238E27FC236}">
                <a16:creationId xmlns:a16="http://schemas.microsoft.com/office/drawing/2014/main" id="{6C1F18AA-A9DE-45A0-BBAA-9624D06ABA0B}"/>
              </a:ext>
            </a:extLst>
          </p:cNvPr>
          <p:cNvSpPr/>
          <p:nvPr userDrawn="1"/>
        </p:nvSpPr>
        <p:spPr>
          <a:xfrm>
            <a:off x="3334310" y="-45707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#3 BLUE</a:t>
            </a:r>
          </a:p>
        </p:txBody>
      </p:sp>
      <p:sp>
        <p:nvSpPr>
          <p:cNvPr id="81" name="Rectangle 80">
            <a:extLst>
              <a:ext uri="{FF2B5EF4-FFF2-40B4-BE49-F238E27FC236}">
                <a16:creationId xmlns:a16="http://schemas.microsoft.com/office/drawing/2014/main" id="{F24B95B1-8131-4DC2-BCEC-BF99CBAF23EB}"/>
              </a:ext>
            </a:extLst>
          </p:cNvPr>
          <p:cNvSpPr/>
          <p:nvPr userDrawn="1"/>
        </p:nvSpPr>
        <p:spPr>
          <a:xfrm>
            <a:off x="4828438" y="-45707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00467A"/>
                </a:solidFill>
                <a:latin typeface="+mn-lt"/>
              </a:rPr>
              <a:t>#4 BLUE</a:t>
            </a:r>
          </a:p>
        </p:txBody>
      </p:sp>
      <p:sp>
        <p:nvSpPr>
          <p:cNvPr id="82" name="Rectangle 81">
            <a:extLst>
              <a:ext uri="{FF2B5EF4-FFF2-40B4-BE49-F238E27FC236}">
                <a16:creationId xmlns:a16="http://schemas.microsoft.com/office/drawing/2014/main" id="{D637B719-4944-4210-9291-6BFE6E2477CA}"/>
              </a:ext>
            </a:extLst>
          </p:cNvPr>
          <p:cNvSpPr/>
          <p:nvPr userDrawn="1"/>
        </p:nvSpPr>
        <p:spPr>
          <a:xfrm>
            <a:off x="6570819" y="-45707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#1 GREY</a:t>
            </a:r>
          </a:p>
        </p:txBody>
      </p:sp>
      <p:sp>
        <p:nvSpPr>
          <p:cNvPr id="83" name="Rectangle 82">
            <a:extLst>
              <a:ext uri="{FF2B5EF4-FFF2-40B4-BE49-F238E27FC236}">
                <a16:creationId xmlns:a16="http://schemas.microsoft.com/office/drawing/2014/main" id="{7E256A02-97B0-4E12-85E5-419C0ED22E16}"/>
              </a:ext>
            </a:extLst>
          </p:cNvPr>
          <p:cNvSpPr/>
          <p:nvPr userDrawn="1"/>
        </p:nvSpPr>
        <p:spPr>
          <a:xfrm>
            <a:off x="8064948" y="-45707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#2 GREY</a:t>
            </a:r>
          </a:p>
        </p:txBody>
      </p:sp>
      <p:sp>
        <p:nvSpPr>
          <p:cNvPr id="84" name="Rectangle 83">
            <a:extLst>
              <a:ext uri="{FF2B5EF4-FFF2-40B4-BE49-F238E27FC236}">
                <a16:creationId xmlns:a16="http://schemas.microsoft.com/office/drawing/2014/main" id="{1217299E-F5EA-45FE-AD88-D41A5B25A879}"/>
              </a:ext>
            </a:extLst>
          </p:cNvPr>
          <p:cNvSpPr/>
          <p:nvPr userDrawn="1"/>
        </p:nvSpPr>
        <p:spPr>
          <a:xfrm>
            <a:off x="9559076" y="-45707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#3 GREY</a:t>
            </a:r>
          </a:p>
        </p:txBody>
      </p:sp>
      <p:sp>
        <p:nvSpPr>
          <p:cNvPr id="85" name="Rectangle 84">
            <a:extLst>
              <a:ext uri="{FF2B5EF4-FFF2-40B4-BE49-F238E27FC236}">
                <a16:creationId xmlns:a16="http://schemas.microsoft.com/office/drawing/2014/main" id="{51F6F7D5-C5CE-4027-9122-DA5A609E90E2}"/>
              </a:ext>
            </a:extLst>
          </p:cNvPr>
          <p:cNvSpPr/>
          <p:nvPr userDrawn="1"/>
        </p:nvSpPr>
        <p:spPr>
          <a:xfrm>
            <a:off x="11053203" y="-45707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chemeClr val="bg2"/>
                </a:solidFill>
                <a:latin typeface="+mn-lt"/>
              </a:rPr>
              <a:t>#4 GREY</a:t>
            </a:r>
          </a:p>
        </p:txBody>
      </p:sp>
      <p:sp>
        <p:nvSpPr>
          <p:cNvPr id="86" name="Shape 43">
            <a:extLst>
              <a:ext uri="{FF2B5EF4-FFF2-40B4-BE49-F238E27FC236}">
                <a16:creationId xmlns:a16="http://schemas.microsoft.com/office/drawing/2014/main" id="{B2E43F51-6E78-4234-AF40-B1C5E7BD9FD4}"/>
              </a:ext>
            </a:extLst>
          </p:cNvPr>
          <p:cNvSpPr/>
          <p:nvPr userDrawn="1"/>
        </p:nvSpPr>
        <p:spPr>
          <a:xfrm>
            <a:off x="117399" y="117399"/>
            <a:ext cx="225632" cy="77076"/>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rgbClr val="AAAAAA"/>
          </a:solidFill>
          <a:ln w="12700">
            <a:miter lim="400000"/>
          </a:ln>
        </p:spPr>
        <p:txBody>
          <a:bodyPr lIns="19051" tIns="19051" rIns="19051" bIns="19051" anchor="ctr"/>
          <a:lstStyle/>
          <a:p>
            <a:pPr defTabSz="22858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mn-lt"/>
            </a:endParaRPr>
          </a:p>
        </p:txBody>
      </p:sp>
      <p:sp>
        <p:nvSpPr>
          <p:cNvPr id="87" name="Shape 43">
            <a:extLst>
              <a:ext uri="{FF2B5EF4-FFF2-40B4-BE49-F238E27FC236}">
                <a16:creationId xmlns:a16="http://schemas.microsoft.com/office/drawing/2014/main" id="{D2BE84D6-4A0C-4A39-8373-32BF6175DA50}"/>
              </a:ext>
            </a:extLst>
          </p:cNvPr>
          <p:cNvSpPr/>
          <p:nvPr userDrawn="1"/>
        </p:nvSpPr>
        <p:spPr>
          <a:xfrm>
            <a:off x="117399" y="117399"/>
            <a:ext cx="225632" cy="77076"/>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rgbClr val="AAAAAA"/>
          </a:solidFill>
          <a:ln w="12700">
            <a:miter lim="400000"/>
          </a:ln>
        </p:spPr>
        <p:txBody>
          <a:bodyPr lIns="19051" tIns="19051" rIns="19051" bIns="19051" anchor="ctr"/>
          <a:lstStyle/>
          <a:p>
            <a:pPr defTabSz="22858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67" dirty="0">
              <a:latin typeface="+mn-lt"/>
            </a:endParaRPr>
          </a:p>
        </p:txBody>
      </p:sp>
      <p:sp>
        <p:nvSpPr>
          <p:cNvPr id="88" name="Rectangle 87">
            <a:extLst>
              <a:ext uri="{FF2B5EF4-FFF2-40B4-BE49-F238E27FC236}">
                <a16:creationId xmlns:a16="http://schemas.microsoft.com/office/drawing/2014/main" id="{3360C7F9-1CB9-465C-8936-416FA8DA9D25}"/>
              </a:ext>
            </a:extLst>
          </p:cNvPr>
          <p:cNvSpPr/>
          <p:nvPr userDrawn="1"/>
        </p:nvSpPr>
        <p:spPr>
          <a:xfrm>
            <a:off x="1494129" y="-1271802"/>
            <a:ext cx="1475567" cy="612548"/>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9" name="Rectangle 88">
            <a:extLst>
              <a:ext uri="{FF2B5EF4-FFF2-40B4-BE49-F238E27FC236}">
                <a16:creationId xmlns:a16="http://schemas.microsoft.com/office/drawing/2014/main" id="{C5D525B0-C5A4-4A80-8F39-45E669F3614F}"/>
              </a:ext>
            </a:extLst>
          </p:cNvPr>
          <p:cNvSpPr/>
          <p:nvPr userDrawn="1"/>
        </p:nvSpPr>
        <p:spPr>
          <a:xfrm>
            <a:off x="4482386" y="-1271802"/>
            <a:ext cx="1475567" cy="612548"/>
          </a:xfrm>
          <a:prstGeom prst="rect">
            <a:avLst/>
          </a:prstGeom>
          <a:solidFill>
            <a:schemeClr val="accent3">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0" name="Rectangle 89">
            <a:extLst>
              <a:ext uri="{FF2B5EF4-FFF2-40B4-BE49-F238E27FC236}">
                <a16:creationId xmlns:a16="http://schemas.microsoft.com/office/drawing/2014/main" id="{78295B85-ACDD-4B19-ADEE-AC4AA5E636C2}"/>
              </a:ext>
            </a:extLst>
          </p:cNvPr>
          <p:cNvSpPr/>
          <p:nvPr userDrawn="1"/>
        </p:nvSpPr>
        <p:spPr>
          <a:xfrm>
            <a:off x="2988258" y="-1271802"/>
            <a:ext cx="1475567" cy="612548"/>
          </a:xfrm>
          <a:prstGeom prst="rect">
            <a:avLst/>
          </a:prstGeom>
          <a:solidFill>
            <a:srgbClr val="00DA6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1" name="Rectangle 90">
            <a:extLst>
              <a:ext uri="{FF2B5EF4-FFF2-40B4-BE49-F238E27FC236}">
                <a16:creationId xmlns:a16="http://schemas.microsoft.com/office/drawing/2014/main" id="{2CF1453F-C14E-4470-8127-82E2256A1641}"/>
              </a:ext>
            </a:extLst>
          </p:cNvPr>
          <p:cNvSpPr/>
          <p:nvPr userDrawn="1"/>
        </p:nvSpPr>
        <p:spPr>
          <a:xfrm>
            <a:off x="1" y="-1271802"/>
            <a:ext cx="1475567" cy="612548"/>
          </a:xfrm>
          <a:prstGeom prst="rect">
            <a:avLst/>
          </a:prstGeom>
          <a:solidFill>
            <a:schemeClr val="accent3">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2" name="Rectangle 91">
            <a:extLst>
              <a:ext uri="{FF2B5EF4-FFF2-40B4-BE49-F238E27FC236}">
                <a16:creationId xmlns:a16="http://schemas.microsoft.com/office/drawing/2014/main" id="{E53E3323-F08C-4D45-8E19-B2EFABF5E47E}"/>
              </a:ext>
            </a:extLst>
          </p:cNvPr>
          <p:cNvSpPr/>
          <p:nvPr userDrawn="1"/>
        </p:nvSpPr>
        <p:spPr>
          <a:xfrm>
            <a:off x="1840182" y="-104742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#2 GREEN</a:t>
            </a:r>
          </a:p>
        </p:txBody>
      </p:sp>
      <p:sp>
        <p:nvSpPr>
          <p:cNvPr id="93" name="Rectangle 92">
            <a:extLst>
              <a:ext uri="{FF2B5EF4-FFF2-40B4-BE49-F238E27FC236}">
                <a16:creationId xmlns:a16="http://schemas.microsoft.com/office/drawing/2014/main" id="{819C50AC-F321-4B2B-940F-1D3FA78C4497}"/>
              </a:ext>
            </a:extLst>
          </p:cNvPr>
          <p:cNvSpPr/>
          <p:nvPr userDrawn="1"/>
        </p:nvSpPr>
        <p:spPr>
          <a:xfrm>
            <a:off x="346052" y="-104742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#1 GREEN</a:t>
            </a:r>
          </a:p>
        </p:txBody>
      </p:sp>
      <p:sp>
        <p:nvSpPr>
          <p:cNvPr id="94" name="Rectangle 93">
            <a:extLst>
              <a:ext uri="{FF2B5EF4-FFF2-40B4-BE49-F238E27FC236}">
                <a16:creationId xmlns:a16="http://schemas.microsoft.com/office/drawing/2014/main" id="{6EDFAB51-3504-4FF2-998B-485CB4EE96EA}"/>
              </a:ext>
            </a:extLst>
          </p:cNvPr>
          <p:cNvSpPr/>
          <p:nvPr userDrawn="1"/>
        </p:nvSpPr>
        <p:spPr>
          <a:xfrm>
            <a:off x="3334310" y="-104742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#3 GREEN</a:t>
            </a:r>
          </a:p>
        </p:txBody>
      </p:sp>
      <p:sp>
        <p:nvSpPr>
          <p:cNvPr id="95" name="Rectangle 94">
            <a:extLst>
              <a:ext uri="{FF2B5EF4-FFF2-40B4-BE49-F238E27FC236}">
                <a16:creationId xmlns:a16="http://schemas.microsoft.com/office/drawing/2014/main" id="{2D2F03CF-B53B-4A5F-8E78-85D7672A32D5}"/>
              </a:ext>
            </a:extLst>
          </p:cNvPr>
          <p:cNvSpPr/>
          <p:nvPr userDrawn="1"/>
        </p:nvSpPr>
        <p:spPr>
          <a:xfrm>
            <a:off x="4828438" y="-104742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005627"/>
                </a:solidFill>
                <a:latin typeface="+mn-lt"/>
              </a:rPr>
              <a:t>#4 GREEN</a:t>
            </a:r>
          </a:p>
        </p:txBody>
      </p:sp>
      <p:pic>
        <p:nvPicPr>
          <p:cNvPr id="62" name="Picture 2">
            <a:extLst>
              <a:ext uri="{FF2B5EF4-FFF2-40B4-BE49-F238E27FC236}">
                <a16:creationId xmlns:a16="http://schemas.microsoft.com/office/drawing/2014/main" id="{2269743E-0A2B-40E2-B1CD-F0B55434A0AC}"/>
              </a:ext>
            </a:extLst>
          </p:cNvPr>
          <p:cNvPicPr>
            <a:picLocks noChangeAspect="1"/>
          </p:cNvPicPr>
          <p:nvPr userDrawn="1"/>
        </p:nvPicPr>
        <p:blipFill>
          <a:blip r:embed="rId15"/>
          <a:stretch>
            <a:fillRect/>
          </a:stretch>
        </p:blipFill>
        <p:spPr>
          <a:xfrm>
            <a:off x="69769" y="6289594"/>
            <a:ext cx="571817" cy="357797"/>
          </a:xfrm>
          <a:prstGeom prst="rect">
            <a:avLst/>
          </a:prstGeom>
        </p:spPr>
      </p:pic>
    </p:spTree>
    <p:extLst>
      <p:ext uri="{BB962C8B-B14F-4D97-AF65-F5344CB8AC3E}">
        <p14:creationId xmlns:p14="http://schemas.microsoft.com/office/powerpoint/2010/main" val="367631532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marL="0" marR="0" indent="0" algn="ctr" defTabSz="412720" rtl="0" eaLnBrk="1" fontAlgn="auto" latinLnBrk="0" hangingPunct="1">
        <a:lnSpc>
          <a:spcPct val="100000"/>
        </a:lnSpc>
        <a:spcBef>
          <a:spcPts val="2600"/>
        </a:spcBef>
        <a:spcAft>
          <a:spcPts val="0"/>
        </a:spcAft>
        <a:buClrTx/>
        <a:buSzPct val="75000"/>
        <a:buFontTx/>
        <a:buNone/>
        <a:tabLst/>
        <a:defRPr kumimoji="0" lang="en-US" sz="2000" b="1" i="0" u="none" strike="noStrike" cap="none" spc="260" normalizeH="0" baseline="0" dirty="0">
          <a:ln>
            <a:noFill/>
          </a:ln>
          <a:solidFill>
            <a:schemeClr val="tx1">
              <a:lumMod val="75000"/>
              <a:lumOff val="25000"/>
            </a:schemeClr>
          </a:solidFill>
          <a:effectLst/>
          <a:uFillTx/>
          <a:latin typeface="+mn-lt"/>
          <a:ea typeface="+mn-ea"/>
          <a:cs typeface="+mn-cs"/>
          <a:sym typeface="Helvetica Light"/>
        </a:defRPr>
      </a:lvl1pPr>
      <a:lvl2pPr marL="0" marR="0" indent="114292" algn="ctr" defTabSz="41272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2pPr>
      <a:lvl3pPr marL="0" marR="0" indent="228584" algn="ctr" defTabSz="41272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3pPr>
      <a:lvl4pPr marL="0" marR="0" indent="342874" algn="ctr" defTabSz="41272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4pPr>
      <a:lvl5pPr marL="0" marR="0" indent="457167" algn="ctr" defTabSz="41272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5pPr>
      <a:lvl6pPr marL="0" marR="0" indent="571458" algn="ctr" defTabSz="41272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6pPr>
      <a:lvl7pPr marL="0" marR="0" indent="685750" algn="ctr" defTabSz="41272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7pPr>
      <a:lvl8pPr marL="0" marR="0" indent="800040" algn="ctr" defTabSz="41272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8pPr>
      <a:lvl9pPr marL="0" marR="0" indent="914332" algn="ctr" defTabSz="41272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9pPr>
    </p:titleStyle>
    <p:body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p:bodyStyle>
    <p:otherStyle>
      <a:lvl1pPr marL="0" marR="0" indent="0" algn="r" defTabSz="304776" eaLnBrk="1" latinLnBrk="0" hangingPunct="1">
        <a:lnSpc>
          <a:spcPct val="100000"/>
        </a:lnSpc>
        <a:spcBef>
          <a:spcPts val="1000"/>
        </a:spcBef>
        <a:spcAft>
          <a:spcPts val="0"/>
        </a:spcAft>
        <a:buClrTx/>
        <a:buSzTx/>
        <a:buFontTx/>
        <a:buNone/>
        <a:tabLst/>
        <a:defRPr sz="600" b="1" i="0" u="none" strike="noStrike" cap="none" spc="48" baseline="0">
          <a:ln>
            <a:noFill/>
          </a:ln>
          <a:solidFill>
            <a:schemeClr val="tx1"/>
          </a:solidFill>
          <a:uFillTx/>
          <a:latin typeface="+mn-lt"/>
          <a:ea typeface="+mn-ea"/>
          <a:cs typeface="+mn-cs"/>
          <a:sym typeface="Helvetica"/>
        </a:defRPr>
      </a:lvl1pPr>
      <a:lvl2pPr marL="0" marR="0" indent="0" algn="r" defTabSz="304776" eaLnBrk="1" latinLnBrk="0" hangingPunct="1">
        <a:lnSpc>
          <a:spcPct val="100000"/>
        </a:lnSpc>
        <a:spcBef>
          <a:spcPts val="1000"/>
        </a:spcBef>
        <a:spcAft>
          <a:spcPts val="0"/>
        </a:spcAft>
        <a:buClrTx/>
        <a:buSzTx/>
        <a:buFontTx/>
        <a:buNone/>
        <a:tabLst/>
        <a:defRPr sz="600" b="1" i="0" u="none" strike="noStrike" cap="none" spc="48" baseline="0">
          <a:ln>
            <a:noFill/>
          </a:ln>
          <a:solidFill>
            <a:schemeClr val="tx1"/>
          </a:solidFill>
          <a:uFillTx/>
          <a:latin typeface="+mn-lt"/>
          <a:ea typeface="+mn-ea"/>
          <a:cs typeface="+mn-cs"/>
          <a:sym typeface="Helvetica"/>
        </a:defRPr>
      </a:lvl2pPr>
      <a:lvl3pPr marL="0" marR="0" indent="0" algn="r" defTabSz="304776" eaLnBrk="1" latinLnBrk="0" hangingPunct="1">
        <a:lnSpc>
          <a:spcPct val="100000"/>
        </a:lnSpc>
        <a:spcBef>
          <a:spcPts val="1000"/>
        </a:spcBef>
        <a:spcAft>
          <a:spcPts val="0"/>
        </a:spcAft>
        <a:buClrTx/>
        <a:buSzTx/>
        <a:buFontTx/>
        <a:buNone/>
        <a:tabLst/>
        <a:defRPr sz="600" b="1" i="0" u="none" strike="noStrike" cap="none" spc="48" baseline="0">
          <a:ln>
            <a:noFill/>
          </a:ln>
          <a:solidFill>
            <a:schemeClr val="tx1"/>
          </a:solidFill>
          <a:uFillTx/>
          <a:latin typeface="+mn-lt"/>
          <a:ea typeface="+mn-ea"/>
          <a:cs typeface="+mn-cs"/>
          <a:sym typeface="Helvetica"/>
        </a:defRPr>
      </a:lvl3pPr>
      <a:lvl4pPr marL="0" marR="0" indent="0" algn="r" defTabSz="304776" eaLnBrk="1" latinLnBrk="0" hangingPunct="1">
        <a:lnSpc>
          <a:spcPct val="100000"/>
        </a:lnSpc>
        <a:spcBef>
          <a:spcPts val="1000"/>
        </a:spcBef>
        <a:spcAft>
          <a:spcPts val="0"/>
        </a:spcAft>
        <a:buClrTx/>
        <a:buSzTx/>
        <a:buFontTx/>
        <a:buNone/>
        <a:tabLst/>
        <a:defRPr sz="600" b="1" i="0" u="none" strike="noStrike" cap="none" spc="48" baseline="0">
          <a:ln>
            <a:noFill/>
          </a:ln>
          <a:solidFill>
            <a:schemeClr val="tx1"/>
          </a:solidFill>
          <a:uFillTx/>
          <a:latin typeface="+mn-lt"/>
          <a:ea typeface="+mn-ea"/>
          <a:cs typeface="+mn-cs"/>
          <a:sym typeface="Helvetica"/>
        </a:defRPr>
      </a:lvl4pPr>
      <a:lvl5pPr marL="0" marR="0" indent="0" algn="r" defTabSz="304776" eaLnBrk="1" latinLnBrk="0" hangingPunct="1">
        <a:lnSpc>
          <a:spcPct val="100000"/>
        </a:lnSpc>
        <a:spcBef>
          <a:spcPts val="1000"/>
        </a:spcBef>
        <a:spcAft>
          <a:spcPts val="0"/>
        </a:spcAft>
        <a:buClrTx/>
        <a:buSzTx/>
        <a:buFontTx/>
        <a:buNone/>
        <a:tabLst/>
        <a:defRPr sz="600" b="1" i="0" u="none" strike="noStrike" cap="none" spc="48" baseline="0">
          <a:ln>
            <a:noFill/>
          </a:ln>
          <a:solidFill>
            <a:schemeClr val="tx1"/>
          </a:solidFill>
          <a:uFillTx/>
          <a:latin typeface="+mn-lt"/>
          <a:ea typeface="+mn-ea"/>
          <a:cs typeface="+mn-cs"/>
          <a:sym typeface="Helvetica"/>
        </a:defRPr>
      </a:lvl5pPr>
      <a:lvl6pPr marL="0" marR="0" indent="0" algn="r" defTabSz="304776" eaLnBrk="1" latinLnBrk="0" hangingPunct="1">
        <a:lnSpc>
          <a:spcPct val="100000"/>
        </a:lnSpc>
        <a:spcBef>
          <a:spcPts val="1000"/>
        </a:spcBef>
        <a:spcAft>
          <a:spcPts val="0"/>
        </a:spcAft>
        <a:buClrTx/>
        <a:buSzTx/>
        <a:buFontTx/>
        <a:buNone/>
        <a:tabLst/>
        <a:defRPr sz="600" b="1" i="0" u="none" strike="noStrike" cap="none" spc="48" baseline="0">
          <a:ln>
            <a:noFill/>
          </a:ln>
          <a:solidFill>
            <a:schemeClr val="tx1"/>
          </a:solidFill>
          <a:uFillTx/>
          <a:latin typeface="+mn-lt"/>
          <a:ea typeface="+mn-ea"/>
          <a:cs typeface="+mn-cs"/>
          <a:sym typeface="Helvetica"/>
        </a:defRPr>
      </a:lvl6pPr>
      <a:lvl7pPr marL="0" marR="0" indent="177788" algn="r" defTabSz="304776" eaLnBrk="1" latinLnBrk="0" hangingPunct="1">
        <a:lnSpc>
          <a:spcPct val="100000"/>
        </a:lnSpc>
        <a:spcBef>
          <a:spcPts val="1000"/>
        </a:spcBef>
        <a:spcAft>
          <a:spcPts val="0"/>
        </a:spcAft>
        <a:buClrTx/>
        <a:buSzTx/>
        <a:buFontTx/>
        <a:buNone/>
        <a:tabLst/>
        <a:defRPr sz="600" b="1" i="0" u="none" strike="noStrike" cap="none" spc="48" baseline="0">
          <a:ln>
            <a:noFill/>
          </a:ln>
          <a:solidFill>
            <a:schemeClr val="tx1"/>
          </a:solidFill>
          <a:uFillTx/>
          <a:latin typeface="+mn-lt"/>
          <a:ea typeface="+mn-ea"/>
          <a:cs typeface="+mn-cs"/>
          <a:sym typeface="Helvetica"/>
        </a:defRPr>
      </a:lvl7pPr>
      <a:lvl8pPr marL="0" marR="0" indent="355574" algn="r" defTabSz="304776" eaLnBrk="1" latinLnBrk="0" hangingPunct="1">
        <a:lnSpc>
          <a:spcPct val="100000"/>
        </a:lnSpc>
        <a:spcBef>
          <a:spcPts val="1000"/>
        </a:spcBef>
        <a:spcAft>
          <a:spcPts val="0"/>
        </a:spcAft>
        <a:buClrTx/>
        <a:buSzTx/>
        <a:buFontTx/>
        <a:buNone/>
        <a:tabLst/>
        <a:defRPr sz="600" b="1" i="0" u="none" strike="noStrike" cap="none" spc="48" baseline="0">
          <a:ln>
            <a:noFill/>
          </a:ln>
          <a:solidFill>
            <a:schemeClr val="tx1"/>
          </a:solidFill>
          <a:uFillTx/>
          <a:latin typeface="+mn-lt"/>
          <a:ea typeface="+mn-ea"/>
          <a:cs typeface="+mn-cs"/>
          <a:sym typeface="Helvetica"/>
        </a:defRPr>
      </a:lvl8pPr>
      <a:lvl9pPr marL="0" marR="0" indent="533360" algn="r" defTabSz="304776" eaLnBrk="1" latinLnBrk="0" hangingPunct="1">
        <a:lnSpc>
          <a:spcPct val="100000"/>
        </a:lnSpc>
        <a:spcBef>
          <a:spcPts val="1000"/>
        </a:spcBef>
        <a:spcAft>
          <a:spcPts val="0"/>
        </a:spcAft>
        <a:buClrTx/>
        <a:buSzTx/>
        <a:buFontTx/>
        <a:buNone/>
        <a:tabLst/>
        <a:defRPr sz="600" b="1" i="0" u="none" strike="noStrike" cap="none" spc="48" baseline="0">
          <a:ln>
            <a:noFill/>
          </a:ln>
          <a:solidFill>
            <a:schemeClr val="tx1"/>
          </a:solidFill>
          <a:uFillTx/>
          <a:latin typeface="+mn-lt"/>
          <a:ea typeface="+mn-ea"/>
          <a:cs typeface="+mn-cs"/>
          <a:sym typeface="Helvetica"/>
        </a:defRPr>
      </a:lvl9pPr>
    </p:otherStyle>
  </p:txStyles>
  <p:extLst>
    <p:ext uri="{27BBF7A9-308A-43DC-89C8-2F10F3537804}">
      <p15:sldGuideLst xmlns:p15="http://schemas.microsoft.com/office/powerpoint/2012/main">
        <p15:guide id="44" pos="5448">
          <p15:clr>
            <a:srgbClr val="F26B43"/>
          </p15:clr>
        </p15:guide>
        <p15:guide id="46" orient="horz" pos="372">
          <p15:clr>
            <a:srgbClr val="F26B43"/>
          </p15:clr>
        </p15:guide>
        <p15:guide id="47" orient="horz" pos="108">
          <p15:clr>
            <a:srgbClr val="F26B43"/>
          </p15:clr>
        </p15:guide>
        <p15:guide id="48" pos="312">
          <p15:clr>
            <a:srgbClr val="F26B43"/>
          </p15:clr>
        </p15:guide>
        <p15:guide id="49" pos="7264">
          <p15:clr>
            <a:srgbClr val="F26B43"/>
          </p15:clr>
        </p15:guide>
        <p15:guide id="53"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5DEB5EF-C3CA-4C70-8B49-28A1A0E5A147}"/>
              </a:ext>
            </a:extLst>
          </p:cNvPr>
          <p:cNvGraphicFramePr>
            <a:graphicFrameLocks noChangeAspect="1"/>
          </p:cNvGraphicFramePr>
          <p:nvPr>
            <p:custDataLst>
              <p:tags r:id="rId11"/>
            </p:custDataLst>
            <p:extLst>
              <p:ext uri="{D42A27DB-BD31-4B8C-83A1-F6EECF244321}">
                <p14:modId xmlns:p14="http://schemas.microsoft.com/office/powerpoint/2010/main" val="790479725"/>
              </p:ext>
            </p:ext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spid="_x0000_s270447" name="think-cell Slide" r:id="rId13" imgW="470" imgH="469" progId="TCLayout.ActiveDocument.1">
                  <p:embed/>
                </p:oleObj>
              </mc:Choice>
              <mc:Fallback>
                <p:oleObj name="think-cell Slide" r:id="rId13" imgW="470" imgH="469" progId="TCLayout.ActiveDocument.1">
                  <p:embed/>
                  <p:pic>
                    <p:nvPicPr>
                      <p:cNvPr id="3" name="Object 2" hidden="1">
                        <a:extLst>
                          <a:ext uri="{FF2B5EF4-FFF2-40B4-BE49-F238E27FC236}">
                            <a16:creationId xmlns:a16="http://schemas.microsoft.com/office/drawing/2014/main" id="{65DEB5EF-C3CA-4C70-8B49-28A1A0E5A147}"/>
                          </a:ext>
                        </a:extLst>
                      </p:cNvPr>
                      <p:cNvPicPr/>
                      <p:nvPr/>
                    </p:nvPicPr>
                    <p:blipFill>
                      <a:blip r:embed="rId14"/>
                      <a:stretch>
                        <a:fillRect/>
                      </a:stretch>
                    </p:blipFill>
                    <p:spPr>
                      <a:xfrm>
                        <a:off x="2119" y="2119"/>
                        <a:ext cx="2116" cy="2116"/>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CFA7263-D4B2-4FE5-9003-53411390EA95}"/>
              </a:ext>
            </a:extLst>
          </p:cNvPr>
          <p:cNvSpPr/>
          <p:nvPr/>
        </p:nvSpPr>
        <p:spPr>
          <a:xfrm>
            <a:off x="37395" y="-290854"/>
            <a:ext cx="136876" cy="79338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1100583" rtl="0" eaLnBrk="1" fontAlgn="auto" latinLnBrk="0" hangingPunct="0">
              <a:lnSpc>
                <a:spcPct val="100000"/>
              </a:lnSpc>
              <a:spcBef>
                <a:spcPct val="0"/>
              </a:spcBef>
              <a:spcAft>
                <a:spcPct val="0"/>
              </a:spcAft>
              <a:buClrTx/>
              <a:buSzTx/>
              <a:buFontTx/>
              <a:buNone/>
              <a:tabLst/>
            </a:pPr>
            <a:endParaRPr kumimoji="0" lang="en-US" sz="5600" b="0" i="0" u="none" strike="noStrike" cap="none" spc="0" normalizeH="0" baseline="0" dirty="0">
              <a:ln>
                <a:noFill/>
              </a:ln>
              <a:solidFill>
                <a:srgbClr val="FFFFFF"/>
              </a:solidFill>
              <a:effectLst/>
              <a:uFillTx/>
              <a:latin typeface="Trade Gothic for Nike Bold Condensed"/>
              <a:ea typeface="+mn-ea"/>
              <a:cs typeface="+mn-cs"/>
              <a:sym typeface="Trade Gothic for Nike Bold Condensed"/>
            </a:endParaRPr>
          </a:p>
        </p:txBody>
      </p:sp>
      <p:sp>
        <p:nvSpPr>
          <p:cNvPr id="10" name="Shape 10"/>
          <p:cNvSpPr>
            <a:spLocks noGrp="1"/>
          </p:cNvSpPr>
          <p:nvPr>
            <p:ph type="title"/>
          </p:nvPr>
        </p:nvSpPr>
        <p:spPr>
          <a:xfrm>
            <a:off x="660400" y="228600"/>
            <a:ext cx="10871200" cy="558800"/>
          </a:xfrm>
          <a:prstGeom prst="rect">
            <a:avLst/>
          </a:prstGeom>
          <a:ln w="12700">
            <a:miter lim="400000"/>
          </a:ln>
          <a:extLst>
            <a:ext uri="{C572A759-6A51-4108-AA02-DFA0A04FC94B}">
              <ma14:wrappingTextBoxFlag xmlns="" xmlns:ma14="http://schemas.microsoft.com/office/mac/drawingml/2011/main" val="1"/>
            </a:ext>
          </a:extLst>
        </p:spPr>
        <p:txBody>
          <a:bodyPr vert="horz" lIns="50800" tIns="50800" rIns="50800" bIns="50800" anchor="ctr">
            <a:noAutofit/>
          </a:bodyPr>
          <a:lstStyle/>
          <a:p>
            <a:pPr lvl="0"/>
            <a:r>
              <a:rPr lang="en-US" dirty="0"/>
              <a:t>CLICK TO EDIT SLIDE TITLE</a:t>
            </a:r>
          </a:p>
        </p:txBody>
      </p:sp>
      <p:sp>
        <p:nvSpPr>
          <p:cNvPr id="11" name="Shape 11"/>
          <p:cNvSpPr>
            <a:spLocks noGrp="1"/>
          </p:cNvSpPr>
          <p:nvPr>
            <p:ph type="body" idx="1"/>
          </p:nvPr>
        </p:nvSpPr>
        <p:spPr>
          <a:xfrm>
            <a:off x="660400" y="1369936"/>
            <a:ext cx="10871200" cy="460375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7" name="Shape 103">
            <a:extLst>
              <a:ext uri="{FF2B5EF4-FFF2-40B4-BE49-F238E27FC236}">
                <a16:creationId xmlns:a16="http://schemas.microsoft.com/office/drawing/2014/main" id="{0FA69AAB-AFA3-4947-92FA-CAB4B5665183}"/>
              </a:ext>
            </a:extLst>
          </p:cNvPr>
          <p:cNvSpPr/>
          <p:nvPr/>
        </p:nvSpPr>
        <p:spPr>
          <a:xfrm>
            <a:off x="5942597" y="779215"/>
            <a:ext cx="306815" cy="23316"/>
          </a:xfrm>
          <a:custGeom>
            <a:avLst/>
            <a:gdLst/>
            <a:ahLst/>
            <a:cxnLst>
              <a:cxn ang="0">
                <a:pos x="wd2" y="hd2"/>
              </a:cxn>
              <a:cxn ang="5400000">
                <a:pos x="wd2" y="hd2"/>
              </a:cxn>
              <a:cxn ang="10800000">
                <a:pos x="wd2" y="hd2"/>
              </a:cxn>
              <a:cxn ang="16200000">
                <a:pos x="wd2" y="hd2"/>
              </a:cxn>
            </a:cxnLst>
            <a:rect l="0" t="0" r="r" b="b"/>
            <a:pathLst>
              <a:path w="21600" h="21600" extrusionOk="0">
                <a:moveTo>
                  <a:pt x="418" y="0"/>
                </a:moveTo>
                <a:lnTo>
                  <a:pt x="21600" y="0"/>
                </a:lnTo>
                <a:lnTo>
                  <a:pt x="21186" y="21600"/>
                </a:lnTo>
                <a:lnTo>
                  <a:pt x="0" y="21600"/>
                </a:lnTo>
                <a:lnTo>
                  <a:pt x="418" y="0"/>
                </a:lnTo>
                <a:close/>
              </a:path>
            </a:pathLst>
          </a:custGeom>
          <a:solidFill>
            <a:srgbClr val="BF1E2E"/>
          </a:solidFill>
          <a:ln w="12700">
            <a:miter lim="400000"/>
          </a:ln>
        </p:spPr>
        <p:txBody>
          <a:bodyPr lIns="19051" tIns="19051" rIns="19051" bIns="19051" anchor="ctr"/>
          <a:lstStyle/>
          <a:p>
            <a:pPr defTabSz="22858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mn-lt"/>
            </a:endParaRPr>
          </a:p>
        </p:txBody>
      </p:sp>
      <p:sp>
        <p:nvSpPr>
          <p:cNvPr id="30" name="Rectangle 29" hidden="1">
            <a:extLst>
              <a:ext uri="{FF2B5EF4-FFF2-40B4-BE49-F238E27FC236}">
                <a16:creationId xmlns:a16="http://schemas.microsoft.com/office/drawing/2014/main" id="{6E47C09D-54B1-4293-AA5B-6267D06C4EBC}"/>
              </a:ext>
            </a:extLst>
          </p:cNvPr>
          <p:cNvSpPr/>
          <p:nvPr/>
        </p:nvSpPr>
        <p:spPr>
          <a:xfrm>
            <a:off x="37395" y="-290854"/>
            <a:ext cx="136876" cy="79338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1100583" rtl="0" eaLnBrk="1" fontAlgn="auto" latinLnBrk="0" hangingPunct="0">
              <a:lnSpc>
                <a:spcPct val="100000"/>
              </a:lnSpc>
              <a:spcBef>
                <a:spcPct val="0"/>
              </a:spcBef>
              <a:spcAft>
                <a:spcPct val="0"/>
              </a:spcAft>
              <a:buClrTx/>
              <a:buSzTx/>
              <a:buFontTx/>
              <a:buNone/>
              <a:tabLst/>
            </a:pPr>
            <a:endParaRPr kumimoji="0" lang="en-US" sz="5600" b="0" i="0" u="none" strike="noStrike" cap="none" spc="0" normalizeH="0" baseline="0" dirty="0">
              <a:ln>
                <a:noFill/>
              </a:ln>
              <a:solidFill>
                <a:srgbClr val="FFFFFF"/>
              </a:solidFill>
              <a:effectLst/>
              <a:uFillTx/>
              <a:latin typeface="Trade Gothic for Nike Bold Condensed"/>
              <a:ea typeface="+mn-ea"/>
              <a:cs typeface="+mn-cs"/>
              <a:sym typeface="Trade Gothic for Nike Bold Condensed"/>
            </a:endParaRPr>
          </a:p>
        </p:txBody>
      </p:sp>
      <p:sp>
        <p:nvSpPr>
          <p:cNvPr id="35" name="Shape 103">
            <a:extLst>
              <a:ext uri="{FF2B5EF4-FFF2-40B4-BE49-F238E27FC236}">
                <a16:creationId xmlns:a16="http://schemas.microsoft.com/office/drawing/2014/main" id="{BFE7B604-D0A9-4C9F-8DAB-6554183ED026}"/>
              </a:ext>
            </a:extLst>
          </p:cNvPr>
          <p:cNvSpPr/>
          <p:nvPr/>
        </p:nvSpPr>
        <p:spPr>
          <a:xfrm>
            <a:off x="5942597" y="779215"/>
            <a:ext cx="306815" cy="23316"/>
          </a:xfrm>
          <a:custGeom>
            <a:avLst/>
            <a:gdLst/>
            <a:ahLst/>
            <a:cxnLst>
              <a:cxn ang="0">
                <a:pos x="wd2" y="hd2"/>
              </a:cxn>
              <a:cxn ang="5400000">
                <a:pos x="wd2" y="hd2"/>
              </a:cxn>
              <a:cxn ang="10800000">
                <a:pos x="wd2" y="hd2"/>
              </a:cxn>
              <a:cxn ang="16200000">
                <a:pos x="wd2" y="hd2"/>
              </a:cxn>
            </a:cxnLst>
            <a:rect l="0" t="0" r="r" b="b"/>
            <a:pathLst>
              <a:path w="21600" h="21600" extrusionOk="0">
                <a:moveTo>
                  <a:pt x="418" y="0"/>
                </a:moveTo>
                <a:lnTo>
                  <a:pt x="21600" y="0"/>
                </a:lnTo>
                <a:lnTo>
                  <a:pt x="21186" y="21600"/>
                </a:lnTo>
                <a:lnTo>
                  <a:pt x="0" y="21600"/>
                </a:lnTo>
                <a:lnTo>
                  <a:pt x="418" y="0"/>
                </a:lnTo>
                <a:close/>
              </a:path>
            </a:pathLst>
          </a:custGeom>
          <a:solidFill>
            <a:srgbClr val="BF1E2E"/>
          </a:solidFill>
          <a:ln w="12700">
            <a:miter lim="400000"/>
          </a:ln>
        </p:spPr>
        <p:txBody>
          <a:bodyPr lIns="19051" tIns="19051" rIns="19051" bIns="19051" anchor="ctr"/>
          <a:lstStyle/>
          <a:p>
            <a:pPr defTabSz="22858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mn-lt"/>
            </a:endParaRPr>
          </a:p>
        </p:txBody>
      </p:sp>
      <p:sp>
        <p:nvSpPr>
          <p:cNvPr id="72" name="Rectangle 71" hidden="1">
            <a:extLst>
              <a:ext uri="{FF2B5EF4-FFF2-40B4-BE49-F238E27FC236}">
                <a16:creationId xmlns:a16="http://schemas.microsoft.com/office/drawing/2014/main" id="{5A33CBA8-D207-47F2-BEAC-0202E794FD49}"/>
              </a:ext>
            </a:extLst>
          </p:cNvPr>
          <p:cNvSpPr/>
          <p:nvPr/>
        </p:nvSpPr>
        <p:spPr>
          <a:xfrm>
            <a:off x="37395" y="-290854"/>
            <a:ext cx="136876" cy="79338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1100583" rtl="0" eaLnBrk="1" fontAlgn="auto" latinLnBrk="0" hangingPunct="0">
              <a:lnSpc>
                <a:spcPct val="100000"/>
              </a:lnSpc>
              <a:spcBef>
                <a:spcPct val="0"/>
              </a:spcBef>
              <a:spcAft>
                <a:spcPct val="0"/>
              </a:spcAft>
              <a:buClrTx/>
              <a:buSzTx/>
              <a:buFontTx/>
              <a:buNone/>
              <a:tabLst/>
            </a:pPr>
            <a:endParaRPr kumimoji="0" lang="en-US" sz="5600" b="0" i="0" u="none" strike="noStrike" cap="none" spc="0" normalizeH="0" baseline="0" dirty="0">
              <a:ln>
                <a:noFill/>
              </a:ln>
              <a:solidFill>
                <a:srgbClr val="FFFFFF"/>
              </a:solidFill>
              <a:effectLst/>
              <a:uFillTx/>
              <a:latin typeface="Trade Gothic for Nike Bold Condensed"/>
              <a:ea typeface="+mn-ea"/>
              <a:cs typeface="+mn-cs"/>
              <a:sym typeface="Trade Gothic for Nike Bold Condensed"/>
            </a:endParaRPr>
          </a:p>
        </p:txBody>
      </p:sp>
      <p:sp>
        <p:nvSpPr>
          <p:cNvPr id="76" name="Shape 103">
            <a:extLst>
              <a:ext uri="{FF2B5EF4-FFF2-40B4-BE49-F238E27FC236}">
                <a16:creationId xmlns:a16="http://schemas.microsoft.com/office/drawing/2014/main" id="{E7C5928B-A183-4F49-9E27-24B3DF9DD6F1}"/>
              </a:ext>
            </a:extLst>
          </p:cNvPr>
          <p:cNvSpPr/>
          <p:nvPr/>
        </p:nvSpPr>
        <p:spPr>
          <a:xfrm>
            <a:off x="5942597" y="779215"/>
            <a:ext cx="306815" cy="23316"/>
          </a:xfrm>
          <a:custGeom>
            <a:avLst/>
            <a:gdLst/>
            <a:ahLst/>
            <a:cxnLst>
              <a:cxn ang="0">
                <a:pos x="wd2" y="hd2"/>
              </a:cxn>
              <a:cxn ang="5400000">
                <a:pos x="wd2" y="hd2"/>
              </a:cxn>
              <a:cxn ang="10800000">
                <a:pos x="wd2" y="hd2"/>
              </a:cxn>
              <a:cxn ang="16200000">
                <a:pos x="wd2" y="hd2"/>
              </a:cxn>
            </a:cxnLst>
            <a:rect l="0" t="0" r="r" b="b"/>
            <a:pathLst>
              <a:path w="21600" h="21600" extrusionOk="0">
                <a:moveTo>
                  <a:pt x="418" y="0"/>
                </a:moveTo>
                <a:lnTo>
                  <a:pt x="21600" y="0"/>
                </a:lnTo>
                <a:lnTo>
                  <a:pt x="21186" y="21600"/>
                </a:lnTo>
                <a:lnTo>
                  <a:pt x="0" y="21600"/>
                </a:lnTo>
                <a:lnTo>
                  <a:pt x="418" y="0"/>
                </a:lnTo>
                <a:close/>
              </a:path>
            </a:pathLst>
          </a:custGeom>
          <a:solidFill>
            <a:srgbClr val="BF1E2E"/>
          </a:solidFill>
          <a:ln w="12700">
            <a:miter lim="400000"/>
          </a:ln>
        </p:spPr>
        <p:txBody>
          <a:bodyPr lIns="19051" tIns="19051" rIns="19051" bIns="19051" anchor="ctr"/>
          <a:lstStyle/>
          <a:p>
            <a:pPr defTabSz="22858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mn-lt"/>
            </a:endParaRPr>
          </a:p>
        </p:txBody>
      </p:sp>
      <p:sp>
        <p:nvSpPr>
          <p:cNvPr id="43" name="Rectangle 42" hidden="1">
            <a:extLst>
              <a:ext uri="{FF2B5EF4-FFF2-40B4-BE49-F238E27FC236}">
                <a16:creationId xmlns:a16="http://schemas.microsoft.com/office/drawing/2014/main" id="{B2CFA0D2-5C77-4A6C-BA87-21E002BA4143}"/>
              </a:ext>
            </a:extLst>
          </p:cNvPr>
          <p:cNvSpPr/>
          <p:nvPr/>
        </p:nvSpPr>
        <p:spPr>
          <a:xfrm>
            <a:off x="37395" y="-290854"/>
            <a:ext cx="136876" cy="79338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1100583" rtl="0" eaLnBrk="1" fontAlgn="auto" latinLnBrk="0" hangingPunct="0">
              <a:lnSpc>
                <a:spcPct val="100000"/>
              </a:lnSpc>
              <a:spcBef>
                <a:spcPct val="0"/>
              </a:spcBef>
              <a:spcAft>
                <a:spcPct val="0"/>
              </a:spcAft>
              <a:buClrTx/>
              <a:buSzTx/>
              <a:buFontTx/>
              <a:buNone/>
              <a:tabLst/>
            </a:pPr>
            <a:endParaRPr kumimoji="0" lang="en-US" sz="5600" b="0" i="0" u="none" strike="noStrike" cap="none" spc="0" normalizeH="0" baseline="0" dirty="0">
              <a:ln>
                <a:noFill/>
              </a:ln>
              <a:solidFill>
                <a:srgbClr val="FFFFFF"/>
              </a:solidFill>
              <a:effectLst/>
              <a:uFillTx/>
              <a:latin typeface="Trade Gothic for Nike Bold Condensed"/>
              <a:ea typeface="+mn-ea"/>
              <a:cs typeface="+mn-cs"/>
              <a:sym typeface="Trade Gothic for Nike Bold Condensed"/>
            </a:endParaRPr>
          </a:p>
        </p:txBody>
      </p:sp>
      <p:sp>
        <p:nvSpPr>
          <p:cNvPr id="46" name="Shape 103">
            <a:extLst>
              <a:ext uri="{FF2B5EF4-FFF2-40B4-BE49-F238E27FC236}">
                <a16:creationId xmlns:a16="http://schemas.microsoft.com/office/drawing/2014/main" id="{D39B2D75-FF1E-448F-91D3-424EC3969457}"/>
              </a:ext>
            </a:extLst>
          </p:cNvPr>
          <p:cNvSpPr/>
          <p:nvPr/>
        </p:nvSpPr>
        <p:spPr>
          <a:xfrm>
            <a:off x="5942597" y="779215"/>
            <a:ext cx="306815" cy="23316"/>
          </a:xfrm>
          <a:custGeom>
            <a:avLst/>
            <a:gdLst/>
            <a:ahLst/>
            <a:cxnLst>
              <a:cxn ang="0">
                <a:pos x="wd2" y="hd2"/>
              </a:cxn>
              <a:cxn ang="5400000">
                <a:pos x="wd2" y="hd2"/>
              </a:cxn>
              <a:cxn ang="10800000">
                <a:pos x="wd2" y="hd2"/>
              </a:cxn>
              <a:cxn ang="16200000">
                <a:pos x="wd2" y="hd2"/>
              </a:cxn>
            </a:cxnLst>
            <a:rect l="0" t="0" r="r" b="b"/>
            <a:pathLst>
              <a:path w="21600" h="21600" extrusionOk="0">
                <a:moveTo>
                  <a:pt x="418" y="0"/>
                </a:moveTo>
                <a:lnTo>
                  <a:pt x="21600" y="0"/>
                </a:lnTo>
                <a:lnTo>
                  <a:pt x="21186" y="21600"/>
                </a:lnTo>
                <a:lnTo>
                  <a:pt x="0" y="21600"/>
                </a:lnTo>
                <a:lnTo>
                  <a:pt x="418" y="0"/>
                </a:lnTo>
                <a:close/>
              </a:path>
            </a:pathLst>
          </a:custGeom>
          <a:solidFill>
            <a:srgbClr val="7F7F7F"/>
          </a:solidFill>
          <a:ln w="12700">
            <a:miter lim="400000"/>
          </a:ln>
        </p:spPr>
        <p:txBody>
          <a:bodyPr lIns="19051" tIns="19051" rIns="19051" bIns="19051" anchor="ctr"/>
          <a:lstStyle/>
          <a:p>
            <a:pPr defTabSz="22858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mn-lt"/>
            </a:endParaRPr>
          </a:p>
        </p:txBody>
      </p:sp>
      <p:sp>
        <p:nvSpPr>
          <p:cNvPr id="47" name="Rectangle 46" hidden="1">
            <a:extLst>
              <a:ext uri="{FF2B5EF4-FFF2-40B4-BE49-F238E27FC236}">
                <a16:creationId xmlns:a16="http://schemas.microsoft.com/office/drawing/2014/main" id="{0F5C5EE5-48B3-49C7-96C2-A2AC27827C3D}"/>
              </a:ext>
            </a:extLst>
          </p:cNvPr>
          <p:cNvSpPr/>
          <p:nvPr>
            <p:custDataLst>
              <p:tags r:id="rId12"/>
            </p:custDataLst>
          </p:nvPr>
        </p:nvSpPr>
        <p:spPr>
          <a:xfrm>
            <a:off x="37395" y="-290854"/>
            <a:ext cx="136876" cy="79338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1100611" rtl="0" eaLnBrk="1" fontAlgn="auto" latinLnBrk="0" hangingPunct="0">
              <a:lnSpc>
                <a:spcPct val="100000"/>
              </a:lnSpc>
              <a:spcBef>
                <a:spcPct val="0"/>
              </a:spcBef>
              <a:spcAft>
                <a:spcPct val="0"/>
              </a:spcAft>
              <a:buClrTx/>
              <a:buSzTx/>
              <a:buFontTx/>
              <a:buNone/>
              <a:tabLst/>
            </a:pPr>
            <a:endParaRPr kumimoji="0" lang="en-US" sz="2000" b="1" i="0" u="none" strike="noStrike" cap="none" spc="0" normalizeH="0" baseline="0" dirty="0">
              <a:ln>
                <a:noFill/>
              </a:ln>
              <a:solidFill>
                <a:srgbClr val="FFFFFF"/>
              </a:solidFill>
              <a:effectLst/>
              <a:uFillTx/>
              <a:latin typeface="Trade Gothic for Nike 365 BdCn" panose="020B0806040303020004" pitchFamily="34" charset="0"/>
              <a:ea typeface="+mn-ea"/>
              <a:cs typeface="+mn-cs"/>
              <a:sym typeface="Trade Gothic for Nike 365 BdCn" panose="020B0806040303020004" pitchFamily="34" charset="0"/>
            </a:endParaRPr>
          </a:p>
        </p:txBody>
      </p:sp>
      <p:sp>
        <p:nvSpPr>
          <p:cNvPr id="49" name="Oval 48">
            <a:extLst>
              <a:ext uri="{FF2B5EF4-FFF2-40B4-BE49-F238E27FC236}">
                <a16:creationId xmlns:a16="http://schemas.microsoft.com/office/drawing/2014/main" id="{52F5400F-536F-4F68-B687-4F7EA43329C6}"/>
              </a:ext>
            </a:extLst>
          </p:cNvPr>
          <p:cNvSpPr/>
          <p:nvPr/>
        </p:nvSpPr>
        <p:spPr>
          <a:xfrm>
            <a:off x="5638800" y="-17580428"/>
            <a:ext cx="914400" cy="914400"/>
          </a:xfrm>
          <a:prstGeom prst="ellipse">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0" name="Oval 49">
            <a:extLst>
              <a:ext uri="{FF2B5EF4-FFF2-40B4-BE49-F238E27FC236}">
                <a16:creationId xmlns:a16="http://schemas.microsoft.com/office/drawing/2014/main" id="{F97BDD39-E2BA-45A6-B21B-5B84C596BFD8}"/>
              </a:ext>
            </a:extLst>
          </p:cNvPr>
          <p:cNvSpPr/>
          <p:nvPr/>
        </p:nvSpPr>
        <p:spPr>
          <a:xfrm>
            <a:off x="5638800" y="23524029"/>
            <a:ext cx="914400" cy="914400"/>
          </a:xfrm>
          <a:prstGeom prst="ellipse">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3" name="Rectangle 52">
            <a:extLst>
              <a:ext uri="{FF2B5EF4-FFF2-40B4-BE49-F238E27FC236}">
                <a16:creationId xmlns:a16="http://schemas.microsoft.com/office/drawing/2014/main" id="{03FD7A8E-F8E2-4C35-8ECC-8255A5DECADE}"/>
              </a:ext>
            </a:extLst>
          </p:cNvPr>
          <p:cNvSpPr/>
          <p:nvPr userDrawn="1"/>
        </p:nvSpPr>
        <p:spPr>
          <a:xfrm>
            <a:off x="4482386" y="-659254"/>
            <a:ext cx="1475567" cy="61254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6" name="Rectangle 55">
            <a:extLst>
              <a:ext uri="{FF2B5EF4-FFF2-40B4-BE49-F238E27FC236}">
                <a16:creationId xmlns:a16="http://schemas.microsoft.com/office/drawing/2014/main" id="{D3F739D1-7E74-4C92-9386-A9D1EA38512D}"/>
              </a:ext>
            </a:extLst>
          </p:cNvPr>
          <p:cNvSpPr/>
          <p:nvPr userDrawn="1"/>
        </p:nvSpPr>
        <p:spPr>
          <a:xfrm>
            <a:off x="1" y="-659254"/>
            <a:ext cx="1475567" cy="612548"/>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7" name="Rectangle 56">
            <a:extLst>
              <a:ext uri="{FF2B5EF4-FFF2-40B4-BE49-F238E27FC236}">
                <a16:creationId xmlns:a16="http://schemas.microsoft.com/office/drawing/2014/main" id="{4185AFA4-EFF7-4EC2-AA3B-4BFB6FE3E440}"/>
              </a:ext>
            </a:extLst>
          </p:cNvPr>
          <p:cNvSpPr/>
          <p:nvPr userDrawn="1"/>
        </p:nvSpPr>
        <p:spPr>
          <a:xfrm>
            <a:off x="1494129" y="-659254"/>
            <a:ext cx="1475567" cy="612548"/>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9" name="Rectangle 58">
            <a:extLst>
              <a:ext uri="{FF2B5EF4-FFF2-40B4-BE49-F238E27FC236}">
                <a16:creationId xmlns:a16="http://schemas.microsoft.com/office/drawing/2014/main" id="{CC325C56-6D58-4AC7-9CC6-725AE8C6C527}"/>
              </a:ext>
            </a:extLst>
          </p:cNvPr>
          <p:cNvSpPr/>
          <p:nvPr userDrawn="1"/>
        </p:nvSpPr>
        <p:spPr>
          <a:xfrm>
            <a:off x="2988258" y="-659254"/>
            <a:ext cx="1475567" cy="612548"/>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1" name="Rectangle 70">
            <a:extLst>
              <a:ext uri="{FF2B5EF4-FFF2-40B4-BE49-F238E27FC236}">
                <a16:creationId xmlns:a16="http://schemas.microsoft.com/office/drawing/2014/main" id="{5C258EBA-7D69-465D-BC3E-B23716BB13FA}"/>
              </a:ext>
            </a:extLst>
          </p:cNvPr>
          <p:cNvSpPr/>
          <p:nvPr userDrawn="1"/>
        </p:nvSpPr>
        <p:spPr>
          <a:xfrm>
            <a:off x="1512691" y="-1939109"/>
            <a:ext cx="1475567" cy="1225096"/>
          </a:xfrm>
          <a:prstGeom prst="rect">
            <a:avLst/>
          </a:prstGeom>
          <a:solidFill>
            <a:srgbClr val="222E6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7" name="Rectangle 76">
            <a:extLst>
              <a:ext uri="{FF2B5EF4-FFF2-40B4-BE49-F238E27FC236}">
                <a16:creationId xmlns:a16="http://schemas.microsoft.com/office/drawing/2014/main" id="{0AE847B4-6974-49E6-B183-02E364577DC2}"/>
              </a:ext>
            </a:extLst>
          </p:cNvPr>
          <p:cNvSpPr/>
          <p:nvPr userDrawn="1"/>
        </p:nvSpPr>
        <p:spPr>
          <a:xfrm>
            <a:off x="1305" y="-1939109"/>
            <a:ext cx="1475567" cy="1225096"/>
          </a:xfrm>
          <a:prstGeom prst="rect">
            <a:avLst/>
          </a:prstGeom>
          <a:solidFill>
            <a:srgbClr val="D3DC6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8" name="Rectangle 77">
            <a:extLst>
              <a:ext uri="{FF2B5EF4-FFF2-40B4-BE49-F238E27FC236}">
                <a16:creationId xmlns:a16="http://schemas.microsoft.com/office/drawing/2014/main" id="{F8A66B73-33A0-4906-BF5D-E2ED06271808}"/>
              </a:ext>
            </a:extLst>
          </p:cNvPr>
          <p:cNvSpPr/>
          <p:nvPr userDrawn="1"/>
        </p:nvSpPr>
        <p:spPr>
          <a:xfrm>
            <a:off x="1707012" y="-45707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#2 GREY</a:t>
            </a:r>
          </a:p>
        </p:txBody>
      </p:sp>
      <p:sp>
        <p:nvSpPr>
          <p:cNvPr id="79" name="Rectangle 78">
            <a:extLst>
              <a:ext uri="{FF2B5EF4-FFF2-40B4-BE49-F238E27FC236}">
                <a16:creationId xmlns:a16="http://schemas.microsoft.com/office/drawing/2014/main" id="{F701C948-883A-4A32-A9E3-D4A08B20247E}"/>
              </a:ext>
            </a:extLst>
          </p:cNvPr>
          <p:cNvSpPr/>
          <p:nvPr userDrawn="1"/>
        </p:nvSpPr>
        <p:spPr>
          <a:xfrm>
            <a:off x="248397" y="-45707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#1 BLUE</a:t>
            </a:r>
          </a:p>
        </p:txBody>
      </p:sp>
      <p:sp>
        <p:nvSpPr>
          <p:cNvPr id="80" name="Rectangle 79">
            <a:extLst>
              <a:ext uri="{FF2B5EF4-FFF2-40B4-BE49-F238E27FC236}">
                <a16:creationId xmlns:a16="http://schemas.microsoft.com/office/drawing/2014/main" id="{6C1F18AA-A9DE-45A0-BBAA-9624D06ABA0B}"/>
              </a:ext>
            </a:extLst>
          </p:cNvPr>
          <p:cNvSpPr/>
          <p:nvPr userDrawn="1"/>
        </p:nvSpPr>
        <p:spPr>
          <a:xfrm>
            <a:off x="3218896" y="-45707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#3 BLACK</a:t>
            </a:r>
          </a:p>
        </p:txBody>
      </p:sp>
      <p:sp>
        <p:nvSpPr>
          <p:cNvPr id="81" name="Rectangle 80">
            <a:extLst>
              <a:ext uri="{FF2B5EF4-FFF2-40B4-BE49-F238E27FC236}">
                <a16:creationId xmlns:a16="http://schemas.microsoft.com/office/drawing/2014/main" id="{F24B95B1-8131-4DC2-BCEC-BF99CBAF23EB}"/>
              </a:ext>
            </a:extLst>
          </p:cNvPr>
          <p:cNvSpPr/>
          <p:nvPr userDrawn="1"/>
        </p:nvSpPr>
        <p:spPr>
          <a:xfrm>
            <a:off x="4721902" y="-45707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00467A"/>
                </a:solidFill>
                <a:latin typeface="+mn-lt"/>
              </a:rPr>
              <a:t>#4 WHITE</a:t>
            </a:r>
          </a:p>
        </p:txBody>
      </p:sp>
      <p:sp>
        <p:nvSpPr>
          <p:cNvPr id="82" name="Rectangle 81">
            <a:extLst>
              <a:ext uri="{FF2B5EF4-FFF2-40B4-BE49-F238E27FC236}">
                <a16:creationId xmlns:a16="http://schemas.microsoft.com/office/drawing/2014/main" id="{D637B719-4944-4210-9291-6BFE6E2477CA}"/>
              </a:ext>
            </a:extLst>
          </p:cNvPr>
          <p:cNvSpPr/>
          <p:nvPr userDrawn="1"/>
        </p:nvSpPr>
        <p:spPr>
          <a:xfrm>
            <a:off x="248396" y="-1465363"/>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#1 VOLT</a:t>
            </a:r>
          </a:p>
        </p:txBody>
      </p:sp>
      <p:sp>
        <p:nvSpPr>
          <p:cNvPr id="83" name="Rectangle 82">
            <a:extLst>
              <a:ext uri="{FF2B5EF4-FFF2-40B4-BE49-F238E27FC236}">
                <a16:creationId xmlns:a16="http://schemas.microsoft.com/office/drawing/2014/main" id="{7E256A02-97B0-4E12-85E5-419C0ED22E16}"/>
              </a:ext>
            </a:extLst>
          </p:cNvPr>
          <p:cNvSpPr/>
          <p:nvPr userDrawn="1"/>
        </p:nvSpPr>
        <p:spPr>
          <a:xfrm>
            <a:off x="6136362" y="-45707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#NEW BLUE</a:t>
            </a:r>
          </a:p>
        </p:txBody>
      </p:sp>
      <p:sp>
        <p:nvSpPr>
          <p:cNvPr id="58" name="Line">
            <a:extLst>
              <a:ext uri="{FF2B5EF4-FFF2-40B4-BE49-F238E27FC236}">
                <a16:creationId xmlns:a16="http://schemas.microsoft.com/office/drawing/2014/main" id="{2FFE0307-0AC2-4846-B324-2618587EE4DF}"/>
              </a:ext>
            </a:extLst>
          </p:cNvPr>
          <p:cNvSpPr/>
          <p:nvPr userDrawn="1"/>
        </p:nvSpPr>
        <p:spPr>
          <a:xfrm>
            <a:off x="217764" y="6434171"/>
            <a:ext cx="11795760" cy="1"/>
          </a:xfrm>
          <a:prstGeom prst="line">
            <a:avLst/>
          </a:prstGeom>
          <a:ln w="6350">
            <a:solidFill>
              <a:srgbClr val="000000"/>
            </a:solidFill>
            <a:miter lim="400000"/>
          </a:ln>
        </p:spPr>
        <p:txBody>
          <a:bodyPr lIns="71437" tIns="71437" rIns="71437" bIns="71437" anchor="ctr"/>
          <a:lstStyle/>
          <a:p>
            <a:pPr>
              <a:defRPr sz="3000">
                <a:solidFill>
                  <a:srgbClr val="FFFFFF"/>
                </a:solidFill>
                <a:latin typeface="+mn-lt"/>
                <a:ea typeface="+mn-ea"/>
                <a:cs typeface="+mn-cs"/>
                <a:sym typeface="Avenir Medium"/>
              </a:defRPr>
            </a:pPr>
            <a:endParaRPr/>
          </a:p>
        </p:txBody>
      </p:sp>
      <p:sp>
        <p:nvSpPr>
          <p:cNvPr id="63" name="NIKE CONSUMER INSIGHTS">
            <a:extLst>
              <a:ext uri="{FF2B5EF4-FFF2-40B4-BE49-F238E27FC236}">
                <a16:creationId xmlns:a16="http://schemas.microsoft.com/office/drawing/2014/main" id="{5EDDBBEB-534A-4B84-A188-0D93759EC011}"/>
              </a:ext>
            </a:extLst>
          </p:cNvPr>
          <p:cNvSpPr txBox="1"/>
          <p:nvPr userDrawn="1"/>
        </p:nvSpPr>
        <p:spPr>
          <a:xfrm>
            <a:off x="10514294" y="6449540"/>
            <a:ext cx="2751932" cy="251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p>
            <a:pPr algn="l">
              <a:defRPr sz="1200" spc="180"/>
            </a:pPr>
            <a:r>
              <a:rPr sz="700" dirty="0">
                <a:latin typeface="Avenir Book"/>
                <a:ea typeface="Avenir Book"/>
                <a:cs typeface="Avenir Medium" panose="020B0603020203020204" pitchFamily="34" charset="-78"/>
                <a:sym typeface="Avenir Book"/>
              </a:rPr>
              <a:t>NIKE</a:t>
            </a:r>
            <a:r>
              <a:rPr sz="700" dirty="0"/>
              <a:t> </a:t>
            </a:r>
            <a:r>
              <a:rPr sz="700" dirty="0">
                <a:latin typeface="Avenir Book"/>
              </a:rPr>
              <a:t>CONSUMER</a:t>
            </a:r>
            <a:r>
              <a:rPr sz="700" dirty="0"/>
              <a:t> INSIGHTS </a:t>
            </a:r>
          </a:p>
        </p:txBody>
      </p:sp>
      <p:pic>
        <p:nvPicPr>
          <p:cNvPr id="64" name="CI logo RacerBlue.pdf" descr="CI logo RacerBlue.pdf">
            <a:extLst>
              <a:ext uri="{FF2B5EF4-FFF2-40B4-BE49-F238E27FC236}">
                <a16:creationId xmlns:a16="http://schemas.microsoft.com/office/drawing/2014/main" id="{2DEC2DA8-B5DD-449F-B730-4A7DE6391E1C}"/>
              </a:ext>
            </a:extLst>
          </p:cNvPr>
          <p:cNvPicPr>
            <a:picLocks noChangeAspect="1"/>
          </p:cNvPicPr>
          <p:nvPr userDrawn="1"/>
        </p:nvPicPr>
        <p:blipFill>
          <a:blip r:embed="rId15"/>
          <a:srcRect r="63819"/>
          <a:stretch>
            <a:fillRect/>
          </a:stretch>
        </p:blipFill>
        <p:spPr>
          <a:xfrm>
            <a:off x="135740" y="54591"/>
            <a:ext cx="1106424" cy="367982"/>
          </a:xfrm>
          <a:prstGeom prst="rect">
            <a:avLst/>
          </a:prstGeom>
          <a:ln w="12700">
            <a:miter lim="400000"/>
          </a:ln>
        </p:spPr>
      </p:pic>
      <p:sp>
        <p:nvSpPr>
          <p:cNvPr id="36" name="Rectangle 35">
            <a:extLst>
              <a:ext uri="{FF2B5EF4-FFF2-40B4-BE49-F238E27FC236}">
                <a16:creationId xmlns:a16="http://schemas.microsoft.com/office/drawing/2014/main" id="{D3887D72-FC11-4E7D-BF93-7EF18D89BB14}"/>
              </a:ext>
            </a:extLst>
          </p:cNvPr>
          <p:cNvSpPr/>
          <p:nvPr userDrawn="1"/>
        </p:nvSpPr>
        <p:spPr>
          <a:xfrm>
            <a:off x="10685672" y="-659254"/>
            <a:ext cx="1475567" cy="612548"/>
          </a:xfrm>
          <a:prstGeom prst="rect">
            <a:avLst/>
          </a:prstGeom>
          <a:solidFill>
            <a:srgbClr val="A9DD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7" name="Rectangle 36">
            <a:extLst>
              <a:ext uri="{FF2B5EF4-FFF2-40B4-BE49-F238E27FC236}">
                <a16:creationId xmlns:a16="http://schemas.microsoft.com/office/drawing/2014/main" id="{99278DB6-4EAB-4F6D-B344-150B21D9CECA}"/>
              </a:ext>
            </a:extLst>
          </p:cNvPr>
          <p:cNvSpPr/>
          <p:nvPr userDrawn="1"/>
        </p:nvSpPr>
        <p:spPr>
          <a:xfrm>
            <a:off x="6203287" y="-659254"/>
            <a:ext cx="1475567" cy="612548"/>
          </a:xfrm>
          <a:prstGeom prst="rect">
            <a:avLst/>
          </a:prstGeom>
          <a:solidFill>
            <a:srgbClr val="00467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8" name="Rectangle 37">
            <a:extLst>
              <a:ext uri="{FF2B5EF4-FFF2-40B4-BE49-F238E27FC236}">
                <a16:creationId xmlns:a16="http://schemas.microsoft.com/office/drawing/2014/main" id="{08B5F40C-E6C0-4A90-9B32-968506973D59}"/>
              </a:ext>
            </a:extLst>
          </p:cNvPr>
          <p:cNvSpPr/>
          <p:nvPr userDrawn="1"/>
        </p:nvSpPr>
        <p:spPr>
          <a:xfrm>
            <a:off x="7697415" y="-659254"/>
            <a:ext cx="1475567" cy="612548"/>
          </a:xfrm>
          <a:prstGeom prst="rect">
            <a:avLst/>
          </a:prstGeom>
          <a:solidFill>
            <a:srgbClr val="1882A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9" name="Rectangle 38">
            <a:extLst>
              <a:ext uri="{FF2B5EF4-FFF2-40B4-BE49-F238E27FC236}">
                <a16:creationId xmlns:a16="http://schemas.microsoft.com/office/drawing/2014/main" id="{E0C3AA47-69EE-4FE6-99BC-9D5909E99A27}"/>
              </a:ext>
            </a:extLst>
          </p:cNvPr>
          <p:cNvSpPr/>
          <p:nvPr userDrawn="1"/>
        </p:nvSpPr>
        <p:spPr>
          <a:xfrm>
            <a:off x="9191544" y="-659254"/>
            <a:ext cx="1475567" cy="612548"/>
          </a:xfrm>
          <a:prstGeom prst="rect">
            <a:avLst/>
          </a:prstGeom>
          <a:solidFill>
            <a:srgbClr val="27AA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0" name="Rectangle 39">
            <a:extLst>
              <a:ext uri="{FF2B5EF4-FFF2-40B4-BE49-F238E27FC236}">
                <a16:creationId xmlns:a16="http://schemas.microsoft.com/office/drawing/2014/main" id="{37CF9368-93C9-4C02-BD35-18CB5D06BE9A}"/>
              </a:ext>
            </a:extLst>
          </p:cNvPr>
          <p:cNvSpPr/>
          <p:nvPr userDrawn="1"/>
        </p:nvSpPr>
        <p:spPr>
          <a:xfrm>
            <a:off x="8043468" y="-45707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#2 BLUE</a:t>
            </a:r>
          </a:p>
        </p:txBody>
      </p:sp>
      <p:sp>
        <p:nvSpPr>
          <p:cNvPr id="41" name="Rectangle 40">
            <a:extLst>
              <a:ext uri="{FF2B5EF4-FFF2-40B4-BE49-F238E27FC236}">
                <a16:creationId xmlns:a16="http://schemas.microsoft.com/office/drawing/2014/main" id="{0D3E6767-928C-478A-9E1B-F38F6FD08522}"/>
              </a:ext>
            </a:extLst>
          </p:cNvPr>
          <p:cNvSpPr/>
          <p:nvPr userDrawn="1"/>
        </p:nvSpPr>
        <p:spPr>
          <a:xfrm>
            <a:off x="6549338" y="-45707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#1 BLUE</a:t>
            </a:r>
          </a:p>
        </p:txBody>
      </p:sp>
      <p:sp>
        <p:nvSpPr>
          <p:cNvPr id="42" name="Rectangle 41">
            <a:extLst>
              <a:ext uri="{FF2B5EF4-FFF2-40B4-BE49-F238E27FC236}">
                <a16:creationId xmlns:a16="http://schemas.microsoft.com/office/drawing/2014/main" id="{3D959393-8B67-431F-AFC1-2F985964FEF3}"/>
              </a:ext>
            </a:extLst>
          </p:cNvPr>
          <p:cNvSpPr/>
          <p:nvPr userDrawn="1"/>
        </p:nvSpPr>
        <p:spPr>
          <a:xfrm>
            <a:off x="9537596" y="-45707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#3 BLUE</a:t>
            </a:r>
          </a:p>
        </p:txBody>
      </p:sp>
      <p:sp>
        <p:nvSpPr>
          <p:cNvPr id="44" name="Rectangle 43">
            <a:extLst>
              <a:ext uri="{FF2B5EF4-FFF2-40B4-BE49-F238E27FC236}">
                <a16:creationId xmlns:a16="http://schemas.microsoft.com/office/drawing/2014/main" id="{AE1708FE-8C19-4CE6-B1E1-DAF2D33EA008}"/>
              </a:ext>
            </a:extLst>
          </p:cNvPr>
          <p:cNvSpPr/>
          <p:nvPr userDrawn="1"/>
        </p:nvSpPr>
        <p:spPr>
          <a:xfrm>
            <a:off x="11031724" y="-45707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00467A"/>
                </a:solidFill>
                <a:latin typeface="+mn-lt"/>
              </a:rPr>
              <a:t>#4 BLUE</a:t>
            </a:r>
          </a:p>
        </p:txBody>
      </p:sp>
      <p:sp>
        <p:nvSpPr>
          <p:cNvPr id="45" name="Rectangle 44">
            <a:extLst>
              <a:ext uri="{FF2B5EF4-FFF2-40B4-BE49-F238E27FC236}">
                <a16:creationId xmlns:a16="http://schemas.microsoft.com/office/drawing/2014/main" id="{4633C799-49C1-4947-BB6A-624B4437742C}"/>
              </a:ext>
            </a:extLst>
          </p:cNvPr>
          <p:cNvSpPr/>
          <p:nvPr userDrawn="1"/>
        </p:nvSpPr>
        <p:spPr>
          <a:xfrm>
            <a:off x="7697415" y="-1271802"/>
            <a:ext cx="1475567" cy="612548"/>
          </a:xfrm>
          <a:prstGeom prst="rect">
            <a:avLst/>
          </a:prstGeom>
          <a:solidFill>
            <a:srgbClr val="00803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8" name="Rectangle 47">
            <a:extLst>
              <a:ext uri="{FF2B5EF4-FFF2-40B4-BE49-F238E27FC236}">
                <a16:creationId xmlns:a16="http://schemas.microsoft.com/office/drawing/2014/main" id="{6E9D85AB-8B79-4371-B5CC-42A9DE9DB8A8}"/>
              </a:ext>
            </a:extLst>
          </p:cNvPr>
          <p:cNvSpPr/>
          <p:nvPr userDrawn="1"/>
        </p:nvSpPr>
        <p:spPr>
          <a:xfrm>
            <a:off x="10685672" y="-1271802"/>
            <a:ext cx="1475567" cy="612548"/>
          </a:xfrm>
          <a:prstGeom prst="rect">
            <a:avLst/>
          </a:prstGeom>
          <a:solidFill>
            <a:srgbClr val="34FF9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1" name="Rectangle 50">
            <a:extLst>
              <a:ext uri="{FF2B5EF4-FFF2-40B4-BE49-F238E27FC236}">
                <a16:creationId xmlns:a16="http://schemas.microsoft.com/office/drawing/2014/main" id="{93C908C9-C97F-4AB2-84A2-90FDFBEA9F85}"/>
              </a:ext>
            </a:extLst>
          </p:cNvPr>
          <p:cNvSpPr/>
          <p:nvPr userDrawn="1"/>
        </p:nvSpPr>
        <p:spPr>
          <a:xfrm>
            <a:off x="9191544" y="-1271802"/>
            <a:ext cx="1475567" cy="612548"/>
          </a:xfrm>
          <a:prstGeom prst="rect">
            <a:avLst/>
          </a:prstGeom>
          <a:solidFill>
            <a:srgbClr val="00DA6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2" name="Rectangle 51">
            <a:extLst>
              <a:ext uri="{FF2B5EF4-FFF2-40B4-BE49-F238E27FC236}">
                <a16:creationId xmlns:a16="http://schemas.microsoft.com/office/drawing/2014/main" id="{C1E0A04B-EFAD-4E52-BD0C-170B56B1B01D}"/>
              </a:ext>
            </a:extLst>
          </p:cNvPr>
          <p:cNvSpPr/>
          <p:nvPr userDrawn="1"/>
        </p:nvSpPr>
        <p:spPr>
          <a:xfrm>
            <a:off x="6203287" y="-1271802"/>
            <a:ext cx="1475567" cy="612548"/>
          </a:xfrm>
          <a:prstGeom prst="rect">
            <a:avLst/>
          </a:prstGeom>
          <a:solidFill>
            <a:srgbClr val="0056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4" name="Rectangle 53">
            <a:extLst>
              <a:ext uri="{FF2B5EF4-FFF2-40B4-BE49-F238E27FC236}">
                <a16:creationId xmlns:a16="http://schemas.microsoft.com/office/drawing/2014/main" id="{F0F411F1-87ED-4C2F-9B2D-6B99F4F85312}"/>
              </a:ext>
            </a:extLst>
          </p:cNvPr>
          <p:cNvSpPr/>
          <p:nvPr userDrawn="1"/>
        </p:nvSpPr>
        <p:spPr>
          <a:xfrm>
            <a:off x="8043468" y="-104742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#2 GREEN</a:t>
            </a:r>
          </a:p>
        </p:txBody>
      </p:sp>
      <p:sp>
        <p:nvSpPr>
          <p:cNvPr id="55" name="Rectangle 54">
            <a:extLst>
              <a:ext uri="{FF2B5EF4-FFF2-40B4-BE49-F238E27FC236}">
                <a16:creationId xmlns:a16="http://schemas.microsoft.com/office/drawing/2014/main" id="{9BD372D7-249B-422B-A489-8567B67AA4DD}"/>
              </a:ext>
            </a:extLst>
          </p:cNvPr>
          <p:cNvSpPr/>
          <p:nvPr userDrawn="1"/>
        </p:nvSpPr>
        <p:spPr>
          <a:xfrm>
            <a:off x="6549338" y="-104742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#1 GREEN</a:t>
            </a:r>
          </a:p>
        </p:txBody>
      </p:sp>
      <p:sp>
        <p:nvSpPr>
          <p:cNvPr id="60" name="Rectangle 59">
            <a:extLst>
              <a:ext uri="{FF2B5EF4-FFF2-40B4-BE49-F238E27FC236}">
                <a16:creationId xmlns:a16="http://schemas.microsoft.com/office/drawing/2014/main" id="{DB61FD05-030F-4CC2-90FC-43E6AC4DB686}"/>
              </a:ext>
            </a:extLst>
          </p:cNvPr>
          <p:cNvSpPr/>
          <p:nvPr userDrawn="1"/>
        </p:nvSpPr>
        <p:spPr>
          <a:xfrm>
            <a:off x="9537596" y="-104742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#3 GREEN</a:t>
            </a:r>
          </a:p>
        </p:txBody>
      </p:sp>
      <p:sp>
        <p:nvSpPr>
          <p:cNvPr id="61" name="Rectangle 60">
            <a:extLst>
              <a:ext uri="{FF2B5EF4-FFF2-40B4-BE49-F238E27FC236}">
                <a16:creationId xmlns:a16="http://schemas.microsoft.com/office/drawing/2014/main" id="{5B1627B1-D4D1-4524-948A-DE1BC39ED9DA}"/>
              </a:ext>
            </a:extLst>
          </p:cNvPr>
          <p:cNvSpPr/>
          <p:nvPr userDrawn="1"/>
        </p:nvSpPr>
        <p:spPr>
          <a:xfrm>
            <a:off x="11031724" y="-104742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005627"/>
                </a:solidFill>
                <a:latin typeface="+mn-lt"/>
              </a:rPr>
              <a:t>#4 GREEN</a:t>
            </a:r>
          </a:p>
        </p:txBody>
      </p:sp>
      <p:sp>
        <p:nvSpPr>
          <p:cNvPr id="62" name="Rectangle 61">
            <a:extLst>
              <a:ext uri="{FF2B5EF4-FFF2-40B4-BE49-F238E27FC236}">
                <a16:creationId xmlns:a16="http://schemas.microsoft.com/office/drawing/2014/main" id="{7C7F179F-8E7F-40A2-B2E0-C8062B7A1942}"/>
              </a:ext>
            </a:extLst>
          </p:cNvPr>
          <p:cNvSpPr/>
          <p:nvPr userDrawn="1"/>
        </p:nvSpPr>
        <p:spPr>
          <a:xfrm>
            <a:off x="1723963" y="-144361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#2 BLUE</a:t>
            </a:r>
          </a:p>
        </p:txBody>
      </p:sp>
      <p:sp>
        <p:nvSpPr>
          <p:cNvPr id="65" name="Rectangle 64">
            <a:extLst>
              <a:ext uri="{FF2B5EF4-FFF2-40B4-BE49-F238E27FC236}">
                <a16:creationId xmlns:a16="http://schemas.microsoft.com/office/drawing/2014/main" id="{F5018E04-D6F5-45B8-9FAE-9FE96C615566}"/>
              </a:ext>
            </a:extLst>
          </p:cNvPr>
          <p:cNvSpPr/>
          <p:nvPr userDrawn="1"/>
        </p:nvSpPr>
        <p:spPr>
          <a:xfrm>
            <a:off x="7697417" y="-2524650"/>
            <a:ext cx="1475567" cy="1225096"/>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6" name="Rectangle 65">
            <a:extLst>
              <a:ext uri="{FF2B5EF4-FFF2-40B4-BE49-F238E27FC236}">
                <a16:creationId xmlns:a16="http://schemas.microsoft.com/office/drawing/2014/main" id="{41B133C2-E115-446C-B01B-81A42A227AF2}"/>
              </a:ext>
            </a:extLst>
          </p:cNvPr>
          <p:cNvSpPr/>
          <p:nvPr userDrawn="1"/>
        </p:nvSpPr>
        <p:spPr>
          <a:xfrm>
            <a:off x="9191545" y="-2524650"/>
            <a:ext cx="1475567" cy="1225096"/>
          </a:xfrm>
          <a:prstGeom prst="rect">
            <a:avLst/>
          </a:prstGeom>
          <a:solidFill>
            <a:schemeClr val="tx2">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7" name="Rectangle 66">
            <a:extLst>
              <a:ext uri="{FF2B5EF4-FFF2-40B4-BE49-F238E27FC236}">
                <a16:creationId xmlns:a16="http://schemas.microsoft.com/office/drawing/2014/main" id="{AB58F319-CA06-4DBC-836F-50F27BE0C2E6}"/>
              </a:ext>
            </a:extLst>
          </p:cNvPr>
          <p:cNvSpPr/>
          <p:nvPr userDrawn="1"/>
        </p:nvSpPr>
        <p:spPr>
          <a:xfrm>
            <a:off x="10685674" y="-2524650"/>
            <a:ext cx="1475567" cy="1225096"/>
          </a:xfrm>
          <a:prstGeom prst="rect">
            <a:avLst/>
          </a:prstGeom>
          <a:solidFill>
            <a:schemeClr val="bg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8" name="Rectangle 67">
            <a:extLst>
              <a:ext uri="{FF2B5EF4-FFF2-40B4-BE49-F238E27FC236}">
                <a16:creationId xmlns:a16="http://schemas.microsoft.com/office/drawing/2014/main" id="{D9C70897-D7FD-45B3-BA3C-26F3CB4466C6}"/>
              </a:ext>
            </a:extLst>
          </p:cNvPr>
          <p:cNvSpPr/>
          <p:nvPr userDrawn="1"/>
        </p:nvSpPr>
        <p:spPr>
          <a:xfrm>
            <a:off x="6203287" y="-2524650"/>
            <a:ext cx="1475567" cy="122509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marL="0" marR="0" indent="0" algn="ctr" defTabSz="110058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9" name="Rectangle 68">
            <a:extLst>
              <a:ext uri="{FF2B5EF4-FFF2-40B4-BE49-F238E27FC236}">
                <a16:creationId xmlns:a16="http://schemas.microsoft.com/office/drawing/2014/main" id="{CD458B7E-775B-4712-8F23-53CAB2535C1B}"/>
              </a:ext>
            </a:extLst>
          </p:cNvPr>
          <p:cNvSpPr/>
          <p:nvPr userDrawn="1"/>
        </p:nvSpPr>
        <p:spPr>
          <a:xfrm>
            <a:off x="6549337" y="-172645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#1 GREY</a:t>
            </a:r>
          </a:p>
        </p:txBody>
      </p:sp>
      <p:sp>
        <p:nvSpPr>
          <p:cNvPr id="70" name="Rectangle 69">
            <a:extLst>
              <a:ext uri="{FF2B5EF4-FFF2-40B4-BE49-F238E27FC236}">
                <a16:creationId xmlns:a16="http://schemas.microsoft.com/office/drawing/2014/main" id="{9E111F18-D107-4E2F-8557-579D03B30AE5}"/>
              </a:ext>
            </a:extLst>
          </p:cNvPr>
          <p:cNvSpPr/>
          <p:nvPr userDrawn="1"/>
        </p:nvSpPr>
        <p:spPr>
          <a:xfrm>
            <a:off x="8043466" y="-172645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#2 GREY</a:t>
            </a:r>
          </a:p>
        </p:txBody>
      </p:sp>
      <p:sp>
        <p:nvSpPr>
          <p:cNvPr id="73" name="Rectangle 72">
            <a:extLst>
              <a:ext uri="{FF2B5EF4-FFF2-40B4-BE49-F238E27FC236}">
                <a16:creationId xmlns:a16="http://schemas.microsoft.com/office/drawing/2014/main" id="{6FDFF25D-971C-4524-ABB2-745DA6EEC57A}"/>
              </a:ext>
            </a:extLst>
          </p:cNvPr>
          <p:cNvSpPr/>
          <p:nvPr userDrawn="1"/>
        </p:nvSpPr>
        <p:spPr>
          <a:xfrm>
            <a:off x="9537594" y="-172645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rgbClr val="FFFFFF"/>
                </a:solidFill>
                <a:latin typeface="+mn-lt"/>
              </a:rPr>
              <a:t>#3 GREY</a:t>
            </a:r>
          </a:p>
        </p:txBody>
      </p:sp>
      <p:sp>
        <p:nvSpPr>
          <p:cNvPr id="74" name="Rectangle 73">
            <a:extLst>
              <a:ext uri="{FF2B5EF4-FFF2-40B4-BE49-F238E27FC236}">
                <a16:creationId xmlns:a16="http://schemas.microsoft.com/office/drawing/2014/main" id="{AA8205BF-D9D0-41FF-8FD7-1FE5B75690C8}"/>
              </a:ext>
            </a:extLst>
          </p:cNvPr>
          <p:cNvSpPr/>
          <p:nvPr userDrawn="1"/>
        </p:nvSpPr>
        <p:spPr>
          <a:xfrm>
            <a:off x="11031721" y="-1726457"/>
            <a:ext cx="1129517" cy="336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fromWordArt="0" anchor="ctr" anchorCtr="0" forceAA="0" compatLnSpc="1">
            <a:prstTxWarp prst="textNoShape">
              <a:avLst/>
            </a:prstTxWarp>
            <a:noAutofit/>
          </a:bodyPr>
          <a:lstStyle/>
          <a:p>
            <a:pPr defTabSz="1100583"/>
            <a:r>
              <a:rPr lang="en-US" sz="1600" dirty="0">
                <a:solidFill>
                  <a:schemeClr val="bg2"/>
                </a:solidFill>
                <a:latin typeface="+mn-lt"/>
              </a:rPr>
              <a:t>#4 GREY</a:t>
            </a:r>
          </a:p>
        </p:txBody>
      </p:sp>
    </p:spTree>
    <p:extLst>
      <p:ext uri="{BB962C8B-B14F-4D97-AF65-F5344CB8AC3E}">
        <p14:creationId xmlns:p14="http://schemas.microsoft.com/office/powerpoint/2010/main" val="342912138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marL="0" marR="0" indent="0" algn="ctr" defTabSz="412720" rtl="0" eaLnBrk="1" fontAlgn="auto" latinLnBrk="0" hangingPunct="1">
        <a:lnSpc>
          <a:spcPct val="100000"/>
        </a:lnSpc>
        <a:spcBef>
          <a:spcPts val="2600"/>
        </a:spcBef>
        <a:spcAft>
          <a:spcPts val="0"/>
        </a:spcAft>
        <a:buClrTx/>
        <a:buSzPct val="75000"/>
        <a:buFontTx/>
        <a:buNone/>
        <a:tabLst/>
        <a:defRPr kumimoji="0" lang="en-US" sz="2000" b="1" i="0" u="none" strike="noStrike" cap="none" spc="260" normalizeH="0" baseline="0" dirty="0">
          <a:ln>
            <a:noFill/>
          </a:ln>
          <a:solidFill>
            <a:schemeClr val="tx1">
              <a:lumMod val="75000"/>
              <a:lumOff val="25000"/>
            </a:schemeClr>
          </a:solidFill>
          <a:effectLst/>
          <a:uFillTx/>
          <a:latin typeface="+mn-lt"/>
          <a:ea typeface="+mn-ea"/>
          <a:cs typeface="+mn-cs"/>
          <a:sym typeface="Helvetica Light"/>
        </a:defRPr>
      </a:lvl1pPr>
      <a:lvl2pPr marL="0" marR="0" indent="114292" algn="ctr" defTabSz="41272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2pPr>
      <a:lvl3pPr marL="0" marR="0" indent="228584" algn="ctr" defTabSz="41272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3pPr>
      <a:lvl4pPr marL="0" marR="0" indent="342874" algn="ctr" defTabSz="41272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4pPr>
      <a:lvl5pPr marL="0" marR="0" indent="457167" algn="ctr" defTabSz="41272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5pPr>
      <a:lvl6pPr marL="0" marR="0" indent="571458" algn="ctr" defTabSz="41272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6pPr>
      <a:lvl7pPr marL="0" marR="0" indent="685750" algn="ctr" defTabSz="41272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7pPr>
      <a:lvl8pPr marL="0" marR="0" indent="800040" algn="ctr" defTabSz="41272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8pPr>
      <a:lvl9pPr marL="0" marR="0" indent="914332" algn="ctr" defTabSz="41272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9pPr>
    </p:titleStyle>
    <p:body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p:bodyStyle>
    <p:otherStyle>
      <a:lvl1pPr marL="0" marR="0" indent="0" algn="r" defTabSz="304776" eaLnBrk="1" latinLnBrk="0" hangingPunct="1">
        <a:lnSpc>
          <a:spcPct val="100000"/>
        </a:lnSpc>
        <a:spcBef>
          <a:spcPts val="1000"/>
        </a:spcBef>
        <a:spcAft>
          <a:spcPts val="0"/>
        </a:spcAft>
        <a:buClrTx/>
        <a:buSzTx/>
        <a:buFontTx/>
        <a:buNone/>
        <a:tabLst/>
        <a:defRPr sz="600" b="1" i="0" u="none" strike="noStrike" cap="none" spc="48" baseline="0">
          <a:ln>
            <a:noFill/>
          </a:ln>
          <a:solidFill>
            <a:schemeClr val="tx1"/>
          </a:solidFill>
          <a:uFillTx/>
          <a:latin typeface="+mn-lt"/>
          <a:ea typeface="+mn-ea"/>
          <a:cs typeface="+mn-cs"/>
          <a:sym typeface="Helvetica"/>
        </a:defRPr>
      </a:lvl1pPr>
      <a:lvl2pPr marL="0" marR="0" indent="0" algn="r" defTabSz="304776" eaLnBrk="1" latinLnBrk="0" hangingPunct="1">
        <a:lnSpc>
          <a:spcPct val="100000"/>
        </a:lnSpc>
        <a:spcBef>
          <a:spcPts val="1000"/>
        </a:spcBef>
        <a:spcAft>
          <a:spcPts val="0"/>
        </a:spcAft>
        <a:buClrTx/>
        <a:buSzTx/>
        <a:buFontTx/>
        <a:buNone/>
        <a:tabLst/>
        <a:defRPr sz="600" b="1" i="0" u="none" strike="noStrike" cap="none" spc="48" baseline="0">
          <a:ln>
            <a:noFill/>
          </a:ln>
          <a:solidFill>
            <a:schemeClr val="tx1"/>
          </a:solidFill>
          <a:uFillTx/>
          <a:latin typeface="+mn-lt"/>
          <a:ea typeface="+mn-ea"/>
          <a:cs typeface="+mn-cs"/>
          <a:sym typeface="Helvetica"/>
        </a:defRPr>
      </a:lvl2pPr>
      <a:lvl3pPr marL="0" marR="0" indent="0" algn="r" defTabSz="304776" eaLnBrk="1" latinLnBrk="0" hangingPunct="1">
        <a:lnSpc>
          <a:spcPct val="100000"/>
        </a:lnSpc>
        <a:spcBef>
          <a:spcPts val="1000"/>
        </a:spcBef>
        <a:spcAft>
          <a:spcPts val="0"/>
        </a:spcAft>
        <a:buClrTx/>
        <a:buSzTx/>
        <a:buFontTx/>
        <a:buNone/>
        <a:tabLst/>
        <a:defRPr sz="600" b="1" i="0" u="none" strike="noStrike" cap="none" spc="48" baseline="0">
          <a:ln>
            <a:noFill/>
          </a:ln>
          <a:solidFill>
            <a:schemeClr val="tx1"/>
          </a:solidFill>
          <a:uFillTx/>
          <a:latin typeface="+mn-lt"/>
          <a:ea typeface="+mn-ea"/>
          <a:cs typeface="+mn-cs"/>
          <a:sym typeface="Helvetica"/>
        </a:defRPr>
      </a:lvl3pPr>
      <a:lvl4pPr marL="0" marR="0" indent="0" algn="r" defTabSz="304776" eaLnBrk="1" latinLnBrk="0" hangingPunct="1">
        <a:lnSpc>
          <a:spcPct val="100000"/>
        </a:lnSpc>
        <a:spcBef>
          <a:spcPts val="1000"/>
        </a:spcBef>
        <a:spcAft>
          <a:spcPts val="0"/>
        </a:spcAft>
        <a:buClrTx/>
        <a:buSzTx/>
        <a:buFontTx/>
        <a:buNone/>
        <a:tabLst/>
        <a:defRPr sz="600" b="1" i="0" u="none" strike="noStrike" cap="none" spc="48" baseline="0">
          <a:ln>
            <a:noFill/>
          </a:ln>
          <a:solidFill>
            <a:schemeClr val="tx1"/>
          </a:solidFill>
          <a:uFillTx/>
          <a:latin typeface="+mn-lt"/>
          <a:ea typeface="+mn-ea"/>
          <a:cs typeface="+mn-cs"/>
          <a:sym typeface="Helvetica"/>
        </a:defRPr>
      </a:lvl4pPr>
      <a:lvl5pPr marL="0" marR="0" indent="0" algn="r" defTabSz="304776" eaLnBrk="1" latinLnBrk="0" hangingPunct="1">
        <a:lnSpc>
          <a:spcPct val="100000"/>
        </a:lnSpc>
        <a:spcBef>
          <a:spcPts val="1000"/>
        </a:spcBef>
        <a:spcAft>
          <a:spcPts val="0"/>
        </a:spcAft>
        <a:buClrTx/>
        <a:buSzTx/>
        <a:buFontTx/>
        <a:buNone/>
        <a:tabLst/>
        <a:defRPr sz="600" b="1" i="0" u="none" strike="noStrike" cap="none" spc="48" baseline="0">
          <a:ln>
            <a:noFill/>
          </a:ln>
          <a:solidFill>
            <a:schemeClr val="tx1"/>
          </a:solidFill>
          <a:uFillTx/>
          <a:latin typeface="+mn-lt"/>
          <a:ea typeface="+mn-ea"/>
          <a:cs typeface="+mn-cs"/>
          <a:sym typeface="Helvetica"/>
        </a:defRPr>
      </a:lvl5pPr>
      <a:lvl6pPr marL="0" marR="0" indent="0" algn="r" defTabSz="304776" eaLnBrk="1" latinLnBrk="0" hangingPunct="1">
        <a:lnSpc>
          <a:spcPct val="100000"/>
        </a:lnSpc>
        <a:spcBef>
          <a:spcPts val="1000"/>
        </a:spcBef>
        <a:spcAft>
          <a:spcPts val="0"/>
        </a:spcAft>
        <a:buClrTx/>
        <a:buSzTx/>
        <a:buFontTx/>
        <a:buNone/>
        <a:tabLst/>
        <a:defRPr sz="600" b="1" i="0" u="none" strike="noStrike" cap="none" spc="48" baseline="0">
          <a:ln>
            <a:noFill/>
          </a:ln>
          <a:solidFill>
            <a:schemeClr val="tx1"/>
          </a:solidFill>
          <a:uFillTx/>
          <a:latin typeface="+mn-lt"/>
          <a:ea typeface="+mn-ea"/>
          <a:cs typeface="+mn-cs"/>
          <a:sym typeface="Helvetica"/>
        </a:defRPr>
      </a:lvl6pPr>
      <a:lvl7pPr marL="0" marR="0" indent="177788" algn="r" defTabSz="304776" eaLnBrk="1" latinLnBrk="0" hangingPunct="1">
        <a:lnSpc>
          <a:spcPct val="100000"/>
        </a:lnSpc>
        <a:spcBef>
          <a:spcPts val="1000"/>
        </a:spcBef>
        <a:spcAft>
          <a:spcPts val="0"/>
        </a:spcAft>
        <a:buClrTx/>
        <a:buSzTx/>
        <a:buFontTx/>
        <a:buNone/>
        <a:tabLst/>
        <a:defRPr sz="600" b="1" i="0" u="none" strike="noStrike" cap="none" spc="48" baseline="0">
          <a:ln>
            <a:noFill/>
          </a:ln>
          <a:solidFill>
            <a:schemeClr val="tx1"/>
          </a:solidFill>
          <a:uFillTx/>
          <a:latin typeface="+mn-lt"/>
          <a:ea typeface="+mn-ea"/>
          <a:cs typeface="+mn-cs"/>
          <a:sym typeface="Helvetica"/>
        </a:defRPr>
      </a:lvl7pPr>
      <a:lvl8pPr marL="0" marR="0" indent="355574" algn="r" defTabSz="304776" eaLnBrk="1" latinLnBrk="0" hangingPunct="1">
        <a:lnSpc>
          <a:spcPct val="100000"/>
        </a:lnSpc>
        <a:spcBef>
          <a:spcPts val="1000"/>
        </a:spcBef>
        <a:spcAft>
          <a:spcPts val="0"/>
        </a:spcAft>
        <a:buClrTx/>
        <a:buSzTx/>
        <a:buFontTx/>
        <a:buNone/>
        <a:tabLst/>
        <a:defRPr sz="600" b="1" i="0" u="none" strike="noStrike" cap="none" spc="48" baseline="0">
          <a:ln>
            <a:noFill/>
          </a:ln>
          <a:solidFill>
            <a:schemeClr val="tx1"/>
          </a:solidFill>
          <a:uFillTx/>
          <a:latin typeface="+mn-lt"/>
          <a:ea typeface="+mn-ea"/>
          <a:cs typeface="+mn-cs"/>
          <a:sym typeface="Helvetica"/>
        </a:defRPr>
      </a:lvl8pPr>
      <a:lvl9pPr marL="0" marR="0" indent="533360" algn="r" defTabSz="304776" eaLnBrk="1" latinLnBrk="0" hangingPunct="1">
        <a:lnSpc>
          <a:spcPct val="100000"/>
        </a:lnSpc>
        <a:spcBef>
          <a:spcPts val="1000"/>
        </a:spcBef>
        <a:spcAft>
          <a:spcPts val="0"/>
        </a:spcAft>
        <a:buClrTx/>
        <a:buSzTx/>
        <a:buFontTx/>
        <a:buNone/>
        <a:tabLst/>
        <a:defRPr sz="600" b="1" i="0" u="none" strike="noStrike" cap="none" spc="48" baseline="0">
          <a:ln>
            <a:noFill/>
          </a:ln>
          <a:solidFill>
            <a:schemeClr val="tx1"/>
          </a:solidFill>
          <a:uFillTx/>
          <a:latin typeface="+mn-lt"/>
          <a:ea typeface="+mn-ea"/>
          <a:cs typeface="+mn-cs"/>
          <a:sym typeface="Helvetica"/>
        </a:defRPr>
      </a:lvl9pPr>
    </p:otherStyle>
  </p:txStyles>
  <p:extLst>
    <p:ext uri="{27BBF7A9-308A-43DC-89C8-2F10F3537804}">
      <p15:sldGuideLst xmlns:p15="http://schemas.microsoft.com/office/powerpoint/2012/main">
        <p15:guide id="44" pos="5448">
          <p15:clr>
            <a:srgbClr val="F26B43"/>
          </p15:clr>
        </p15:guide>
        <p15:guide id="46" orient="horz" pos="372">
          <p15:clr>
            <a:srgbClr val="F26B43"/>
          </p15:clr>
        </p15:guide>
        <p15:guide id="47" orient="horz" pos="108">
          <p15:clr>
            <a:srgbClr val="F26B43"/>
          </p15:clr>
        </p15:guide>
        <p15:guide id="48" pos="312">
          <p15:clr>
            <a:srgbClr val="F26B43"/>
          </p15:clr>
        </p15:guide>
        <p15:guide id="49" pos="7264">
          <p15:clr>
            <a:srgbClr val="F26B43"/>
          </p15:clr>
        </p15:guide>
        <p15:guide id="53" orient="horz" pos="4056">
          <p15:clr>
            <a:srgbClr val="F26B43"/>
          </p15:clr>
        </p15:guide>
      </p15:sldGuideLst>
    </p:ext>
  </p:extLst>
</p:sldMaster>
</file>

<file path=ppt/slides/_rels/slide1.xml.rels><?xml version="1.0" encoding="UTF-8" standalone="yes"?>
<Relationships xmlns="http://schemas.openxmlformats.org/package/2006/relationships"><Relationship Id="rId13" Type="http://schemas.microsoft.com/office/2007/relationships/hdphoto" Target="../media/hdphoto1.wdp"/><Relationship Id="rId18" Type="http://schemas.openxmlformats.org/officeDocument/2006/relationships/image" Target="../media/image15.png"/><Relationship Id="rId26" Type="http://schemas.openxmlformats.org/officeDocument/2006/relationships/image" Target="../media/image23.png"/><Relationship Id="rId39" Type="http://schemas.openxmlformats.org/officeDocument/2006/relationships/image" Target="../media/image31.png"/><Relationship Id="rId3" Type="http://schemas.openxmlformats.org/officeDocument/2006/relationships/slideLayout" Target="../slideLayouts/slideLayout9.xml"/><Relationship Id="rId21" Type="http://schemas.openxmlformats.org/officeDocument/2006/relationships/image" Target="../media/image18.svg"/><Relationship Id="rId34" Type="http://schemas.microsoft.com/office/2007/relationships/hdphoto" Target="../media/hdphoto5.wdp"/><Relationship Id="rId42" Type="http://schemas.openxmlformats.org/officeDocument/2006/relationships/image" Target="../media/image34.jpeg"/><Relationship Id="rId47" Type="http://schemas.openxmlformats.org/officeDocument/2006/relationships/image" Target="../media/image39.png"/><Relationship Id="rId7" Type="http://schemas.openxmlformats.org/officeDocument/2006/relationships/image" Target="../media/image6.jpg"/><Relationship Id="rId12" Type="http://schemas.openxmlformats.org/officeDocument/2006/relationships/image" Target="../media/image11.png"/><Relationship Id="rId17" Type="http://schemas.openxmlformats.org/officeDocument/2006/relationships/image" Target="../media/image14.svg"/><Relationship Id="rId25" Type="http://schemas.openxmlformats.org/officeDocument/2006/relationships/image" Target="../media/image22.png"/><Relationship Id="rId33" Type="http://schemas.openxmlformats.org/officeDocument/2006/relationships/image" Target="../media/image28.png"/><Relationship Id="rId38" Type="http://schemas.microsoft.com/office/2007/relationships/hdphoto" Target="../media/hdphoto7.wdp"/><Relationship Id="rId46" Type="http://schemas.openxmlformats.org/officeDocument/2006/relationships/image" Target="../media/image38.jpeg"/><Relationship Id="rId2" Type="http://schemas.openxmlformats.org/officeDocument/2006/relationships/tags" Target="../tags/tag52.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41" Type="http://schemas.openxmlformats.org/officeDocument/2006/relationships/image" Target="../media/image33.png"/><Relationship Id="rId1" Type="http://schemas.openxmlformats.org/officeDocument/2006/relationships/vmlDrawing" Target="../drawings/vmlDrawing26.vml"/><Relationship Id="rId6" Type="http://schemas.openxmlformats.org/officeDocument/2006/relationships/image" Target="../media/image5.emf"/><Relationship Id="rId11" Type="http://schemas.openxmlformats.org/officeDocument/2006/relationships/image" Target="../media/image10.png"/><Relationship Id="rId24" Type="http://schemas.openxmlformats.org/officeDocument/2006/relationships/image" Target="../media/image21.png"/><Relationship Id="rId32" Type="http://schemas.microsoft.com/office/2007/relationships/hdphoto" Target="../media/hdphoto4.wdp"/><Relationship Id="rId37" Type="http://schemas.openxmlformats.org/officeDocument/2006/relationships/image" Target="../media/image30.png"/><Relationship Id="rId40" Type="http://schemas.openxmlformats.org/officeDocument/2006/relationships/image" Target="../media/image32.png"/><Relationship Id="rId45" Type="http://schemas.openxmlformats.org/officeDocument/2006/relationships/image" Target="../media/image37.png"/><Relationship Id="rId5" Type="http://schemas.openxmlformats.org/officeDocument/2006/relationships/oleObject" Target="../embeddings/oleObject26.bin"/><Relationship Id="rId15" Type="http://schemas.microsoft.com/office/2007/relationships/hdphoto" Target="../media/hdphoto2.wdp"/><Relationship Id="rId23" Type="http://schemas.openxmlformats.org/officeDocument/2006/relationships/image" Target="../media/image20.png"/><Relationship Id="rId28" Type="http://schemas.openxmlformats.org/officeDocument/2006/relationships/image" Target="../media/image25.png"/><Relationship Id="rId36" Type="http://schemas.microsoft.com/office/2007/relationships/hdphoto" Target="../media/hdphoto6.wdp"/><Relationship Id="rId49" Type="http://schemas.openxmlformats.org/officeDocument/2006/relationships/image" Target="../media/image41.pn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7.png"/><Relationship Id="rId44" Type="http://schemas.openxmlformats.org/officeDocument/2006/relationships/image" Target="../media/image36.jpeg"/><Relationship Id="rId4" Type="http://schemas.openxmlformats.org/officeDocument/2006/relationships/notesSlide" Target="../notesSlides/notesSlide1.xml"/><Relationship Id="rId9" Type="http://schemas.openxmlformats.org/officeDocument/2006/relationships/image" Target="../media/image8.jpg"/><Relationship Id="rId14" Type="http://schemas.openxmlformats.org/officeDocument/2006/relationships/image" Target="../media/image12.png"/><Relationship Id="rId22" Type="http://schemas.openxmlformats.org/officeDocument/2006/relationships/image" Target="../media/image19.png"/><Relationship Id="rId27" Type="http://schemas.openxmlformats.org/officeDocument/2006/relationships/image" Target="../media/image24.png"/><Relationship Id="rId30" Type="http://schemas.microsoft.com/office/2007/relationships/hdphoto" Target="../media/hdphoto3.wdp"/><Relationship Id="rId35" Type="http://schemas.openxmlformats.org/officeDocument/2006/relationships/image" Target="../media/image29.png"/><Relationship Id="rId43" Type="http://schemas.openxmlformats.org/officeDocument/2006/relationships/image" Target="../media/image35.png"/><Relationship Id="rId48" Type="http://schemas.openxmlformats.org/officeDocument/2006/relationships/image" Target="../media/image40.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3" Type="http://schemas.openxmlformats.org/officeDocument/2006/relationships/tags" Target="../tags/tag71.xml"/><Relationship Id="rId18" Type="http://schemas.openxmlformats.org/officeDocument/2006/relationships/tags" Target="../tags/tag76.xml"/><Relationship Id="rId26" Type="http://schemas.openxmlformats.org/officeDocument/2006/relationships/tags" Target="../tags/tag84.xml"/><Relationship Id="rId39" Type="http://schemas.openxmlformats.org/officeDocument/2006/relationships/slideLayout" Target="../slideLayouts/slideLayout9.xml"/><Relationship Id="rId3" Type="http://schemas.openxmlformats.org/officeDocument/2006/relationships/tags" Target="../tags/tag61.xml"/><Relationship Id="rId21" Type="http://schemas.openxmlformats.org/officeDocument/2006/relationships/tags" Target="../tags/tag79.xml"/><Relationship Id="rId34" Type="http://schemas.openxmlformats.org/officeDocument/2006/relationships/tags" Target="../tags/tag92.xml"/><Relationship Id="rId42" Type="http://schemas.openxmlformats.org/officeDocument/2006/relationships/image" Target="../media/image3.emf"/><Relationship Id="rId47" Type="http://schemas.openxmlformats.org/officeDocument/2006/relationships/chart" Target="../charts/chart5.xml"/><Relationship Id="rId50" Type="http://schemas.openxmlformats.org/officeDocument/2006/relationships/chart" Target="../charts/chart8.xml"/><Relationship Id="rId7" Type="http://schemas.openxmlformats.org/officeDocument/2006/relationships/tags" Target="../tags/tag65.xml"/><Relationship Id="rId12" Type="http://schemas.openxmlformats.org/officeDocument/2006/relationships/tags" Target="../tags/tag70.xml"/><Relationship Id="rId17" Type="http://schemas.openxmlformats.org/officeDocument/2006/relationships/tags" Target="../tags/tag75.xml"/><Relationship Id="rId25" Type="http://schemas.openxmlformats.org/officeDocument/2006/relationships/tags" Target="../tags/tag83.xml"/><Relationship Id="rId33" Type="http://schemas.openxmlformats.org/officeDocument/2006/relationships/tags" Target="../tags/tag91.xml"/><Relationship Id="rId38" Type="http://schemas.openxmlformats.org/officeDocument/2006/relationships/tags" Target="../tags/tag96.xml"/><Relationship Id="rId46" Type="http://schemas.openxmlformats.org/officeDocument/2006/relationships/chart" Target="../charts/chart4.xml"/><Relationship Id="rId2" Type="http://schemas.openxmlformats.org/officeDocument/2006/relationships/tags" Target="../tags/tag60.xml"/><Relationship Id="rId16" Type="http://schemas.openxmlformats.org/officeDocument/2006/relationships/tags" Target="../tags/tag74.xml"/><Relationship Id="rId20" Type="http://schemas.openxmlformats.org/officeDocument/2006/relationships/tags" Target="../tags/tag78.xml"/><Relationship Id="rId29" Type="http://schemas.openxmlformats.org/officeDocument/2006/relationships/tags" Target="../tags/tag87.xml"/><Relationship Id="rId41" Type="http://schemas.openxmlformats.org/officeDocument/2006/relationships/oleObject" Target="../embeddings/oleObject34.bin"/><Relationship Id="rId1" Type="http://schemas.openxmlformats.org/officeDocument/2006/relationships/vmlDrawing" Target="../drawings/vmlDrawing34.vml"/><Relationship Id="rId6" Type="http://schemas.openxmlformats.org/officeDocument/2006/relationships/tags" Target="../tags/tag64.xml"/><Relationship Id="rId11" Type="http://schemas.openxmlformats.org/officeDocument/2006/relationships/tags" Target="../tags/tag69.xml"/><Relationship Id="rId24" Type="http://schemas.openxmlformats.org/officeDocument/2006/relationships/tags" Target="../tags/tag82.xml"/><Relationship Id="rId32" Type="http://schemas.openxmlformats.org/officeDocument/2006/relationships/tags" Target="../tags/tag90.xml"/><Relationship Id="rId37" Type="http://schemas.openxmlformats.org/officeDocument/2006/relationships/tags" Target="../tags/tag95.xml"/><Relationship Id="rId40" Type="http://schemas.openxmlformats.org/officeDocument/2006/relationships/notesSlide" Target="../notesSlides/notesSlide2.xml"/><Relationship Id="rId45" Type="http://schemas.openxmlformats.org/officeDocument/2006/relationships/chart" Target="../charts/chart3.xml"/><Relationship Id="rId5" Type="http://schemas.openxmlformats.org/officeDocument/2006/relationships/tags" Target="../tags/tag63.xml"/><Relationship Id="rId15" Type="http://schemas.openxmlformats.org/officeDocument/2006/relationships/tags" Target="../tags/tag73.xml"/><Relationship Id="rId23" Type="http://schemas.openxmlformats.org/officeDocument/2006/relationships/tags" Target="../tags/tag81.xml"/><Relationship Id="rId28" Type="http://schemas.openxmlformats.org/officeDocument/2006/relationships/tags" Target="../tags/tag86.xml"/><Relationship Id="rId36" Type="http://schemas.openxmlformats.org/officeDocument/2006/relationships/tags" Target="../tags/tag94.xml"/><Relationship Id="rId49" Type="http://schemas.openxmlformats.org/officeDocument/2006/relationships/chart" Target="../charts/chart7.xml"/><Relationship Id="rId10" Type="http://schemas.openxmlformats.org/officeDocument/2006/relationships/tags" Target="../tags/tag68.xml"/><Relationship Id="rId19" Type="http://schemas.openxmlformats.org/officeDocument/2006/relationships/tags" Target="../tags/tag77.xml"/><Relationship Id="rId31" Type="http://schemas.openxmlformats.org/officeDocument/2006/relationships/tags" Target="../tags/tag89.xml"/><Relationship Id="rId44" Type="http://schemas.openxmlformats.org/officeDocument/2006/relationships/chart" Target="../charts/chart2.xml"/><Relationship Id="rId52" Type="http://schemas.openxmlformats.org/officeDocument/2006/relationships/image" Target="../media/image53.png"/><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tags" Target="../tags/tag72.xml"/><Relationship Id="rId22" Type="http://schemas.openxmlformats.org/officeDocument/2006/relationships/tags" Target="../tags/tag80.xml"/><Relationship Id="rId27" Type="http://schemas.openxmlformats.org/officeDocument/2006/relationships/tags" Target="../tags/tag85.xml"/><Relationship Id="rId30" Type="http://schemas.openxmlformats.org/officeDocument/2006/relationships/tags" Target="../tags/tag88.xml"/><Relationship Id="rId35" Type="http://schemas.openxmlformats.org/officeDocument/2006/relationships/tags" Target="../tags/tag93.xml"/><Relationship Id="rId43" Type="http://schemas.openxmlformats.org/officeDocument/2006/relationships/chart" Target="../charts/chart1.xml"/><Relationship Id="rId48" Type="http://schemas.openxmlformats.org/officeDocument/2006/relationships/chart" Target="../charts/chart6.xml"/><Relationship Id="rId8" Type="http://schemas.openxmlformats.org/officeDocument/2006/relationships/tags" Target="../tags/tag66.xml"/><Relationship Id="rId51" Type="http://schemas.openxmlformats.org/officeDocument/2006/relationships/image" Target="../media/image52.png"/></Relationships>
</file>

<file path=ppt/slides/_rels/slide11.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57.jpeg"/><Relationship Id="rId18" Type="http://schemas.openxmlformats.org/officeDocument/2006/relationships/image" Target="../media/image62.png"/><Relationship Id="rId26" Type="http://schemas.openxmlformats.org/officeDocument/2006/relationships/image" Target="../media/image68.png"/><Relationship Id="rId3" Type="http://schemas.openxmlformats.org/officeDocument/2006/relationships/slideLayout" Target="../slideLayouts/slideLayout9.xml"/><Relationship Id="rId21" Type="http://schemas.openxmlformats.org/officeDocument/2006/relationships/image" Target="../media/image25.png"/><Relationship Id="rId7" Type="http://schemas.openxmlformats.org/officeDocument/2006/relationships/image" Target="../media/image54.png"/><Relationship Id="rId12" Type="http://schemas.openxmlformats.org/officeDocument/2006/relationships/image" Target="../media/image9.png"/><Relationship Id="rId17" Type="http://schemas.openxmlformats.org/officeDocument/2006/relationships/image" Target="../media/image61.png"/><Relationship Id="rId25" Type="http://schemas.openxmlformats.org/officeDocument/2006/relationships/image" Target="../media/image67.svg"/><Relationship Id="rId2" Type="http://schemas.openxmlformats.org/officeDocument/2006/relationships/tags" Target="../tags/tag97.xml"/><Relationship Id="rId16" Type="http://schemas.openxmlformats.org/officeDocument/2006/relationships/image" Target="../media/image60.png"/><Relationship Id="rId20" Type="http://schemas.microsoft.com/office/2007/relationships/hdphoto" Target="../media/hdphoto10.wdp"/><Relationship Id="rId1" Type="http://schemas.openxmlformats.org/officeDocument/2006/relationships/vmlDrawing" Target="../drawings/vmlDrawing35.vml"/><Relationship Id="rId6" Type="http://schemas.openxmlformats.org/officeDocument/2006/relationships/image" Target="../media/image3.emf"/><Relationship Id="rId11" Type="http://schemas.microsoft.com/office/2007/relationships/hdphoto" Target="../media/hdphoto9.wdp"/><Relationship Id="rId24" Type="http://schemas.openxmlformats.org/officeDocument/2006/relationships/image" Target="../media/image66.png"/><Relationship Id="rId5" Type="http://schemas.openxmlformats.org/officeDocument/2006/relationships/oleObject" Target="../embeddings/oleObject35.bin"/><Relationship Id="rId15" Type="http://schemas.openxmlformats.org/officeDocument/2006/relationships/image" Target="../media/image59.png"/><Relationship Id="rId23" Type="http://schemas.openxmlformats.org/officeDocument/2006/relationships/image" Target="../media/image65.svg"/><Relationship Id="rId28" Type="http://schemas.openxmlformats.org/officeDocument/2006/relationships/image" Target="../media/image70.jpeg"/><Relationship Id="rId10" Type="http://schemas.openxmlformats.org/officeDocument/2006/relationships/image" Target="../media/image56.png"/><Relationship Id="rId19" Type="http://schemas.openxmlformats.org/officeDocument/2006/relationships/image" Target="../media/image63.png"/><Relationship Id="rId4" Type="http://schemas.openxmlformats.org/officeDocument/2006/relationships/notesSlide" Target="../notesSlides/notesSlide3.xml"/><Relationship Id="rId9" Type="http://schemas.openxmlformats.org/officeDocument/2006/relationships/image" Target="../media/image55.png"/><Relationship Id="rId14" Type="http://schemas.openxmlformats.org/officeDocument/2006/relationships/image" Target="../media/image58.png"/><Relationship Id="rId22" Type="http://schemas.openxmlformats.org/officeDocument/2006/relationships/image" Target="../media/image64.png"/><Relationship Id="rId27" Type="http://schemas.openxmlformats.org/officeDocument/2006/relationships/image" Target="../media/image69.sv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73.png"/><Relationship Id="rId18" Type="http://schemas.openxmlformats.org/officeDocument/2006/relationships/image" Target="../media/image78.png"/><Relationship Id="rId3" Type="http://schemas.openxmlformats.org/officeDocument/2006/relationships/slideLayout" Target="../slideLayouts/slideLayout2.xml"/><Relationship Id="rId7" Type="http://schemas.openxmlformats.org/officeDocument/2006/relationships/image" Target="../media/image9.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tags" Target="../tags/tag98.xml"/><Relationship Id="rId16" Type="http://schemas.openxmlformats.org/officeDocument/2006/relationships/image" Target="../media/image76.png"/><Relationship Id="rId1" Type="http://schemas.openxmlformats.org/officeDocument/2006/relationships/vmlDrawing" Target="../drawings/vmlDrawing36.vml"/><Relationship Id="rId6" Type="http://schemas.openxmlformats.org/officeDocument/2006/relationships/image" Target="../media/image5.emf"/><Relationship Id="rId11" Type="http://schemas.openxmlformats.org/officeDocument/2006/relationships/image" Target="../media/image71.png"/><Relationship Id="rId5" Type="http://schemas.openxmlformats.org/officeDocument/2006/relationships/oleObject" Target="../embeddings/oleObject36.bin"/><Relationship Id="rId15" Type="http://schemas.openxmlformats.org/officeDocument/2006/relationships/image" Target="../media/image75.png"/><Relationship Id="rId10" Type="http://schemas.openxmlformats.org/officeDocument/2006/relationships/image" Target="../media/image23.png"/><Relationship Id="rId4" Type="http://schemas.openxmlformats.org/officeDocument/2006/relationships/notesSlide" Target="../notesSlides/notesSlide4.xml"/><Relationship Id="rId9" Type="http://schemas.openxmlformats.org/officeDocument/2006/relationships/image" Target="../media/image10.png"/><Relationship Id="rId14" Type="http://schemas.openxmlformats.org/officeDocument/2006/relationships/image" Target="../media/image74.png"/></Relationships>
</file>

<file path=ppt/slides/_rels/slide1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slideLayout" Target="../slideLayouts/slideLayout2.xml"/><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tags" Target="../tags/tag99.xml"/><Relationship Id="rId16" Type="http://schemas.openxmlformats.org/officeDocument/2006/relationships/image" Target="../media/image9.png"/><Relationship Id="rId1" Type="http://schemas.openxmlformats.org/officeDocument/2006/relationships/vmlDrawing" Target="../drawings/vmlDrawing37.vml"/><Relationship Id="rId6" Type="http://schemas.openxmlformats.org/officeDocument/2006/relationships/image" Target="../media/image5.emf"/><Relationship Id="rId11" Type="http://schemas.openxmlformats.org/officeDocument/2006/relationships/image" Target="../media/image83.png"/><Relationship Id="rId5" Type="http://schemas.openxmlformats.org/officeDocument/2006/relationships/oleObject" Target="../embeddings/oleObject37.bin"/><Relationship Id="rId15" Type="http://schemas.openxmlformats.org/officeDocument/2006/relationships/image" Target="../media/image57.jpeg"/><Relationship Id="rId10" Type="http://schemas.openxmlformats.org/officeDocument/2006/relationships/image" Target="../media/image82.png"/><Relationship Id="rId4" Type="http://schemas.openxmlformats.org/officeDocument/2006/relationships/notesSlide" Target="../notesSlides/notesSlide5.xml"/><Relationship Id="rId9" Type="http://schemas.openxmlformats.org/officeDocument/2006/relationships/image" Target="../media/image81.png"/><Relationship Id="rId14" Type="http://schemas.openxmlformats.org/officeDocument/2006/relationships/image" Target="../media/image86.png"/></Relationships>
</file>

<file path=ppt/slides/_rels/slide1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90.png"/><Relationship Id="rId18" Type="http://schemas.openxmlformats.org/officeDocument/2006/relationships/image" Target="../media/image94.png"/><Relationship Id="rId3" Type="http://schemas.openxmlformats.org/officeDocument/2006/relationships/slideLayout" Target="../slideLayouts/slideLayout2.xml"/><Relationship Id="rId7" Type="http://schemas.openxmlformats.org/officeDocument/2006/relationships/image" Target="../media/image10.png"/><Relationship Id="rId12" Type="http://schemas.openxmlformats.org/officeDocument/2006/relationships/image" Target="../media/image89.png"/><Relationship Id="rId17" Type="http://schemas.openxmlformats.org/officeDocument/2006/relationships/image" Target="../media/image23.png"/><Relationship Id="rId2" Type="http://schemas.openxmlformats.org/officeDocument/2006/relationships/tags" Target="../tags/tag100.xml"/><Relationship Id="rId16" Type="http://schemas.openxmlformats.org/officeDocument/2006/relationships/image" Target="../media/image93.png"/><Relationship Id="rId20" Type="http://schemas.openxmlformats.org/officeDocument/2006/relationships/image" Target="../media/image24.png"/><Relationship Id="rId1" Type="http://schemas.openxmlformats.org/officeDocument/2006/relationships/vmlDrawing" Target="../drawings/vmlDrawing38.vml"/><Relationship Id="rId6" Type="http://schemas.openxmlformats.org/officeDocument/2006/relationships/image" Target="../media/image5.emf"/><Relationship Id="rId11" Type="http://schemas.openxmlformats.org/officeDocument/2006/relationships/image" Target="../media/image88.png"/><Relationship Id="rId5" Type="http://schemas.openxmlformats.org/officeDocument/2006/relationships/oleObject" Target="../embeddings/oleObject38.bin"/><Relationship Id="rId15" Type="http://schemas.openxmlformats.org/officeDocument/2006/relationships/image" Target="../media/image92.png"/><Relationship Id="rId10" Type="http://schemas.openxmlformats.org/officeDocument/2006/relationships/image" Target="../media/image75.png"/><Relationship Id="rId19" Type="http://schemas.microsoft.com/office/2007/relationships/hdphoto" Target="../media/hdphoto11.wdp"/><Relationship Id="rId4" Type="http://schemas.openxmlformats.org/officeDocument/2006/relationships/notesSlide" Target="../notesSlides/notesSlide6.xml"/><Relationship Id="rId9" Type="http://schemas.openxmlformats.org/officeDocument/2006/relationships/image" Target="../media/image87.png"/><Relationship Id="rId14" Type="http://schemas.openxmlformats.org/officeDocument/2006/relationships/image" Target="../media/image9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53.xml"/><Relationship Id="rId1" Type="http://schemas.openxmlformats.org/officeDocument/2006/relationships/vmlDrawing" Target="../drawings/vmlDrawing27.vml"/><Relationship Id="rId5" Type="http://schemas.openxmlformats.org/officeDocument/2006/relationships/image" Target="../media/image5.emf"/><Relationship Id="rId4" Type="http://schemas.openxmlformats.org/officeDocument/2006/relationships/oleObject" Target="../embeddings/oleObject27.bin"/></Relationships>
</file>

<file path=ppt/slides/_rels/slide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54.xml"/><Relationship Id="rId1" Type="http://schemas.openxmlformats.org/officeDocument/2006/relationships/vmlDrawing" Target="../drawings/vmlDrawing28.vml"/><Relationship Id="rId6" Type="http://schemas.openxmlformats.org/officeDocument/2006/relationships/image" Target="../media/image43.png"/><Relationship Id="rId5" Type="http://schemas.openxmlformats.org/officeDocument/2006/relationships/image" Target="../media/image5.emf"/><Relationship Id="rId4" Type="http://schemas.openxmlformats.org/officeDocument/2006/relationships/oleObject" Target="../embeddings/oleObject28.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4.png"/><Relationship Id="rId2" Type="http://schemas.openxmlformats.org/officeDocument/2006/relationships/tags" Target="../tags/tag55.xml"/><Relationship Id="rId1" Type="http://schemas.openxmlformats.org/officeDocument/2006/relationships/vmlDrawing" Target="../drawings/vmlDrawing29.vml"/><Relationship Id="rId6" Type="http://schemas.openxmlformats.org/officeDocument/2006/relationships/image" Target="../media/image43.png"/><Relationship Id="rId5" Type="http://schemas.openxmlformats.org/officeDocument/2006/relationships/image" Target="../media/image5.emf"/><Relationship Id="rId4" Type="http://schemas.openxmlformats.org/officeDocument/2006/relationships/oleObject" Target="../embeddings/oleObject29.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56.xml"/><Relationship Id="rId1" Type="http://schemas.openxmlformats.org/officeDocument/2006/relationships/vmlDrawing" Target="../drawings/vmlDrawing30.vml"/><Relationship Id="rId6" Type="http://schemas.openxmlformats.org/officeDocument/2006/relationships/image" Target="../media/image45.png"/><Relationship Id="rId5" Type="http://schemas.openxmlformats.org/officeDocument/2006/relationships/image" Target="../media/image5.emf"/><Relationship Id="rId4" Type="http://schemas.openxmlformats.org/officeDocument/2006/relationships/oleObject" Target="../embeddings/oleObject30.bin"/></Relationships>
</file>

<file path=ppt/slides/_rels/slide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9.xml"/><Relationship Id="rId7" Type="http://schemas.openxmlformats.org/officeDocument/2006/relationships/image" Target="../media/image47.png"/><Relationship Id="rId2" Type="http://schemas.openxmlformats.org/officeDocument/2006/relationships/tags" Target="../tags/tag57.xml"/><Relationship Id="rId1" Type="http://schemas.openxmlformats.org/officeDocument/2006/relationships/vmlDrawing" Target="../drawings/vmlDrawing31.vml"/><Relationship Id="rId6" Type="http://schemas.openxmlformats.org/officeDocument/2006/relationships/image" Target="../media/image46.png"/><Relationship Id="rId5" Type="http://schemas.openxmlformats.org/officeDocument/2006/relationships/image" Target="../media/image5.emf"/><Relationship Id="rId4" Type="http://schemas.openxmlformats.org/officeDocument/2006/relationships/oleObject" Target="../embeddings/oleObject31.bin"/><Relationship Id="rId9"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58.xml"/><Relationship Id="rId1" Type="http://schemas.openxmlformats.org/officeDocument/2006/relationships/vmlDrawing" Target="../drawings/vmlDrawing32.vml"/><Relationship Id="rId6" Type="http://schemas.openxmlformats.org/officeDocument/2006/relationships/image" Target="../media/image50.png"/><Relationship Id="rId5" Type="http://schemas.openxmlformats.org/officeDocument/2006/relationships/image" Target="../media/image5.emf"/><Relationship Id="rId4" Type="http://schemas.openxmlformats.org/officeDocument/2006/relationships/oleObject" Target="../embeddings/oleObject32.bin"/></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59.xml"/><Relationship Id="rId1" Type="http://schemas.openxmlformats.org/officeDocument/2006/relationships/vmlDrawing" Target="../drawings/vmlDrawing33.vml"/><Relationship Id="rId6" Type="http://schemas.openxmlformats.org/officeDocument/2006/relationships/image" Target="../media/image51.png"/><Relationship Id="rId5" Type="http://schemas.openxmlformats.org/officeDocument/2006/relationships/image" Target="../media/image5.emf"/><Relationship Id="rId4" Type="http://schemas.openxmlformats.org/officeDocument/2006/relationships/oleObject" Target="../embeddings/oleObject3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 name="Object 59" hidden="1">
            <a:extLst>
              <a:ext uri="{FF2B5EF4-FFF2-40B4-BE49-F238E27FC236}">
                <a16:creationId xmlns:a16="http://schemas.microsoft.com/office/drawing/2014/main" id="{B300568F-8B70-4020-9311-98C35CA7654D}"/>
              </a:ext>
            </a:extLst>
          </p:cNvPr>
          <p:cNvGraphicFramePr>
            <a:graphicFrameLocks noChangeAspect="1"/>
          </p:cNvGraphicFramePr>
          <p:nvPr>
            <p:custDataLst>
              <p:tags r:id="rId2"/>
            </p:custDataLst>
            <p:extLst>
              <p:ext uri="{D42A27DB-BD31-4B8C-83A1-F6EECF244321}">
                <p14:modId xmlns:p14="http://schemas.microsoft.com/office/powerpoint/2010/main" val="20172054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8744" name="think-cell Slide" r:id="rId5" imgW="424" imgH="426" progId="TCLayout.ActiveDocument.1">
                  <p:embed/>
                </p:oleObj>
              </mc:Choice>
              <mc:Fallback>
                <p:oleObj name="think-cell Slide" r:id="rId5" imgW="424" imgH="426" progId="TCLayout.ActiveDocument.1">
                  <p:embed/>
                  <p:pic>
                    <p:nvPicPr>
                      <p:cNvPr id="60" name="Object 59" hidden="1">
                        <a:extLst>
                          <a:ext uri="{FF2B5EF4-FFF2-40B4-BE49-F238E27FC236}">
                            <a16:creationId xmlns:a16="http://schemas.microsoft.com/office/drawing/2014/main" id="{B300568F-8B70-4020-9311-98C35CA7654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24" name="Picture 223" descr="A screenshot of a computer&#10;&#10;Description automatically generated with low confidence">
            <a:extLst>
              <a:ext uri="{FF2B5EF4-FFF2-40B4-BE49-F238E27FC236}">
                <a16:creationId xmlns:a16="http://schemas.microsoft.com/office/drawing/2014/main" id="{F6512858-2184-4F96-9367-7FB447BA90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1151" y="4810199"/>
            <a:ext cx="2505075" cy="1133475"/>
          </a:xfrm>
          <a:prstGeom prst="rect">
            <a:avLst/>
          </a:prstGeom>
        </p:spPr>
      </p:pic>
      <p:pic>
        <p:nvPicPr>
          <p:cNvPr id="27" name="Picture 26" descr="Text&#10;&#10;Description automatically generated">
            <a:extLst>
              <a:ext uri="{FF2B5EF4-FFF2-40B4-BE49-F238E27FC236}">
                <a16:creationId xmlns:a16="http://schemas.microsoft.com/office/drawing/2014/main" id="{93602B87-CD05-4892-9112-7CB121E81B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87075" y="2545127"/>
            <a:ext cx="2572109" cy="1257475"/>
          </a:xfrm>
          <a:prstGeom prst="rect">
            <a:avLst/>
          </a:prstGeom>
        </p:spPr>
      </p:pic>
      <p:pic>
        <p:nvPicPr>
          <p:cNvPr id="8" name="Picture 7" descr="Text&#10;&#10;Description automatically generated">
            <a:extLst>
              <a:ext uri="{FF2B5EF4-FFF2-40B4-BE49-F238E27FC236}">
                <a16:creationId xmlns:a16="http://schemas.microsoft.com/office/drawing/2014/main" id="{E302BC70-5BF0-4EE5-B0DF-127BBDBEF2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76257" y="1738092"/>
            <a:ext cx="1924050" cy="571500"/>
          </a:xfrm>
          <a:prstGeom prst="rect">
            <a:avLst/>
          </a:prstGeom>
        </p:spPr>
      </p:pic>
      <p:sp>
        <p:nvSpPr>
          <p:cNvPr id="160" name="Rectangle 159">
            <a:extLst>
              <a:ext uri="{FF2B5EF4-FFF2-40B4-BE49-F238E27FC236}">
                <a16:creationId xmlns:a16="http://schemas.microsoft.com/office/drawing/2014/main" id="{EC254B27-8934-4E9F-A088-F770E7E67D7E}"/>
              </a:ext>
            </a:extLst>
          </p:cNvPr>
          <p:cNvSpPr/>
          <p:nvPr/>
        </p:nvSpPr>
        <p:spPr>
          <a:xfrm>
            <a:off x="2087022" y="3724824"/>
            <a:ext cx="2195645" cy="984446"/>
          </a:xfrm>
          <a:prstGeom prst="rect">
            <a:avLst/>
          </a:prstGeom>
          <a:noFill/>
          <a:ln w="19050" cap="flat">
            <a:solidFill>
              <a:srgbClr val="A9DDF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algn="ctr" defTabSz="1100639" hangingPunct="0"/>
            <a:endParaRPr lang="en-US" sz="1467" kern="0" dirty="0">
              <a:solidFill>
                <a:srgbClr val="FFFFFF"/>
              </a:solidFill>
              <a:latin typeface="Trade Gothic for Nike 365 BdCn"/>
              <a:sym typeface="Helvetica Light"/>
            </a:endParaRPr>
          </a:p>
        </p:txBody>
      </p:sp>
      <p:sp>
        <p:nvSpPr>
          <p:cNvPr id="2" name="Title 1">
            <a:extLst>
              <a:ext uri="{FF2B5EF4-FFF2-40B4-BE49-F238E27FC236}">
                <a16:creationId xmlns:a16="http://schemas.microsoft.com/office/drawing/2014/main" id="{055D1A15-C372-43BF-BB8D-00C46D61C7CB}"/>
              </a:ext>
            </a:extLst>
          </p:cNvPr>
          <p:cNvSpPr>
            <a:spLocks noGrp="1"/>
          </p:cNvSpPr>
          <p:nvPr>
            <p:ph type="title"/>
          </p:nvPr>
        </p:nvSpPr>
        <p:spPr/>
        <p:txBody>
          <a:bodyPr vert="horz"/>
          <a:lstStyle/>
          <a:p>
            <a:r>
              <a:rPr lang="en-US" dirty="0"/>
              <a:t>PRODUCT CLUSTERING METHODOLOGY </a:t>
            </a:r>
          </a:p>
        </p:txBody>
      </p:sp>
      <p:sp>
        <p:nvSpPr>
          <p:cNvPr id="12" name="TextBox 11">
            <a:extLst>
              <a:ext uri="{FF2B5EF4-FFF2-40B4-BE49-F238E27FC236}">
                <a16:creationId xmlns:a16="http://schemas.microsoft.com/office/drawing/2014/main" id="{6AC38ECD-E0A8-4BAC-8938-3673F36233A4}"/>
              </a:ext>
            </a:extLst>
          </p:cNvPr>
          <p:cNvSpPr txBox="1"/>
          <p:nvPr/>
        </p:nvSpPr>
        <p:spPr>
          <a:xfrm>
            <a:off x="1277375" y="878087"/>
            <a:ext cx="2399255" cy="602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1100639" hangingPunct="0">
              <a:lnSpc>
                <a:spcPct val="130000"/>
              </a:lnSpc>
            </a:pPr>
            <a:r>
              <a:rPr lang="en-US" altLang="zh-CN" sz="1400" b="1" kern="0" spc="300" dirty="0">
                <a:solidFill>
                  <a:schemeClr val="tx2"/>
                </a:solidFill>
                <a:latin typeface="Trade Gothic for Nike 365 BdCn"/>
                <a:sym typeface="Helvetica Light"/>
              </a:rPr>
              <a:t>WEB-SCRAPPING</a:t>
            </a:r>
          </a:p>
          <a:p>
            <a:pPr defTabSz="1100639" hangingPunct="0">
              <a:lnSpc>
                <a:spcPct val="130000"/>
              </a:lnSpc>
            </a:pPr>
            <a:r>
              <a:rPr lang="en-US" altLang="zh-CN" sz="1100" b="1" kern="0" spc="300" dirty="0">
                <a:solidFill>
                  <a:schemeClr val="bg1">
                    <a:lumMod val="50000"/>
                  </a:schemeClr>
                </a:solidFill>
                <a:latin typeface="Trade Gothic for Nike 365 BdCn"/>
                <a:sym typeface="Helvetica Light"/>
              </a:rPr>
              <a:t>EXTRACT DATA</a:t>
            </a:r>
          </a:p>
        </p:txBody>
      </p:sp>
      <p:cxnSp>
        <p:nvCxnSpPr>
          <p:cNvPr id="13" name="Straight Connector 12">
            <a:extLst>
              <a:ext uri="{FF2B5EF4-FFF2-40B4-BE49-F238E27FC236}">
                <a16:creationId xmlns:a16="http://schemas.microsoft.com/office/drawing/2014/main" id="{B114A3E1-CD9D-4C03-A80B-AF97F735AD39}"/>
              </a:ext>
            </a:extLst>
          </p:cNvPr>
          <p:cNvCxnSpPr>
            <a:cxnSpLocks/>
          </p:cNvCxnSpPr>
          <p:nvPr/>
        </p:nvCxnSpPr>
        <p:spPr>
          <a:xfrm>
            <a:off x="1291635" y="1194574"/>
            <a:ext cx="2099265" cy="0"/>
          </a:xfrm>
          <a:prstGeom prst="line">
            <a:avLst/>
          </a:prstGeom>
          <a:noFill/>
          <a:ln w="19050" cap="flat">
            <a:solidFill>
              <a:srgbClr val="8C8C8C"/>
            </a:solidFill>
            <a:prstDash val="solid"/>
            <a:miter lim="4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0ED2CB1D-B3D5-43F8-980A-09D05D37FB44}"/>
              </a:ext>
            </a:extLst>
          </p:cNvPr>
          <p:cNvSpPr txBox="1"/>
          <p:nvPr/>
        </p:nvSpPr>
        <p:spPr>
          <a:xfrm>
            <a:off x="4945502" y="878087"/>
            <a:ext cx="3878799" cy="602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1100639" hangingPunct="0">
              <a:lnSpc>
                <a:spcPct val="130000"/>
              </a:lnSpc>
            </a:pPr>
            <a:r>
              <a:rPr lang="en-US" altLang="zh-CN" sz="1400" b="1" kern="0" spc="300" dirty="0">
                <a:solidFill>
                  <a:schemeClr val="tx2"/>
                </a:solidFill>
                <a:latin typeface="Trade Gothic for Nike 365 BdCn"/>
                <a:sym typeface="Helvetica Light"/>
              </a:rPr>
              <a:t>NATURAL LANGUAGE PROCESSING</a:t>
            </a:r>
          </a:p>
          <a:p>
            <a:pPr defTabSz="1100639" hangingPunct="0">
              <a:lnSpc>
                <a:spcPct val="130000"/>
              </a:lnSpc>
            </a:pPr>
            <a:r>
              <a:rPr lang="en-US" altLang="zh-CN" sz="1100" b="1" kern="0" spc="300" dirty="0">
                <a:solidFill>
                  <a:schemeClr val="bg1">
                    <a:lumMod val="50000"/>
                  </a:schemeClr>
                </a:solidFill>
                <a:latin typeface="Trade Gothic for Nike 365 BdCn"/>
                <a:sym typeface="Helvetica Light"/>
              </a:rPr>
              <a:t>FEATURE ENGINEERING</a:t>
            </a:r>
          </a:p>
        </p:txBody>
      </p:sp>
      <p:sp>
        <p:nvSpPr>
          <p:cNvPr id="21" name="TextBox 20">
            <a:extLst>
              <a:ext uri="{FF2B5EF4-FFF2-40B4-BE49-F238E27FC236}">
                <a16:creationId xmlns:a16="http://schemas.microsoft.com/office/drawing/2014/main" id="{39E51CA7-E057-4974-B2CB-EF9908477F81}"/>
              </a:ext>
            </a:extLst>
          </p:cNvPr>
          <p:cNvSpPr txBox="1">
            <a:spLocks/>
          </p:cNvSpPr>
          <p:nvPr/>
        </p:nvSpPr>
        <p:spPr>
          <a:xfrm>
            <a:off x="-186057" y="1719916"/>
            <a:ext cx="1424490"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indent="-171450" algn="r">
              <a:spcBef>
                <a:spcPts val="300"/>
              </a:spcBef>
              <a:spcAft>
                <a:spcPts val="300"/>
              </a:spcAft>
              <a:buClr>
                <a:srgbClr val="000000"/>
              </a:buClr>
              <a:buSzPct val="100000"/>
              <a:buFont typeface="Segoe UI" panose="020B0502040204020203" pitchFamily="34" charset="0"/>
              <a:buChar char="​"/>
              <a:defRPr/>
            </a:pPr>
            <a:r>
              <a:rPr lang="en-US" sz="2400" dirty="0">
                <a:solidFill>
                  <a:srgbClr val="27AAE1"/>
                </a:solidFill>
                <a:latin typeface="Trade Gothic for Nike 365 BdCn" panose="020B0806040303020004" pitchFamily="34" charset="0"/>
                <a:sym typeface="Trade Gothic for Nike 365 BdCn" panose="020B0806040303020004" pitchFamily="34" charset="0"/>
              </a:rPr>
              <a:t>25</a:t>
            </a:r>
            <a:r>
              <a:rPr lang="en-US" sz="1400" b="1" dirty="0">
                <a:solidFill>
                  <a:srgbClr val="00467A"/>
                </a:solidFill>
                <a:latin typeface="Trade Gothic for Nike 365 BdCn" panose="020B0806040303020004" pitchFamily="34" charset="0"/>
                <a:cs typeface="Arial" panose="020B0604020202020204" pitchFamily="34" charset="0"/>
                <a:sym typeface="Trade Gothic for Nike 365 BdCn" panose="020B0806040303020004" pitchFamily="34" charset="0"/>
              </a:rPr>
              <a:t> </a:t>
            </a:r>
            <a:endParaRPr lang="en-US" altLang="zh-CN" sz="1400" b="1" dirty="0">
              <a:solidFill>
                <a:schemeClr val="tx2"/>
              </a:solidFill>
              <a:latin typeface="Trade Gothic for Nike 365 BdCn" panose="020B0806040303020004" pitchFamily="34" charset="0"/>
              <a:cs typeface="Arial" panose="020B0604020202020204" pitchFamily="34" charset="0"/>
              <a:sym typeface="Trade Gothic for Nike 365 BdCn" panose="020B0806040303020004" pitchFamily="34" charset="0"/>
            </a:endParaRPr>
          </a:p>
          <a:p>
            <a:pPr indent="-171450" algn="r">
              <a:spcBef>
                <a:spcPts val="300"/>
              </a:spcBef>
              <a:spcAft>
                <a:spcPts val="300"/>
              </a:spcAft>
              <a:buClr>
                <a:srgbClr val="000000"/>
              </a:buClr>
              <a:buSzPct val="100000"/>
              <a:buFont typeface="Segoe UI" panose="020B0502040204020203" pitchFamily="34" charset="0"/>
              <a:buChar char="​"/>
              <a:defRPr/>
            </a:pPr>
            <a:r>
              <a:rPr lang="en-US" sz="1400" b="1" dirty="0">
                <a:solidFill>
                  <a:schemeClr val="tx2"/>
                </a:solidFill>
                <a:latin typeface="Trade Gothic for Nike 365 BdCn" panose="020B0806040303020004" pitchFamily="34" charset="0"/>
                <a:cs typeface="Arial" panose="020B0604020202020204" pitchFamily="34" charset="0"/>
                <a:sym typeface="Trade Gothic for Nike 365 BdCn" panose="020B0806040303020004" pitchFamily="34" charset="0"/>
              </a:rPr>
              <a:t>FLAGSHIP</a:t>
            </a:r>
          </a:p>
          <a:p>
            <a:pPr indent="-171450" algn="r">
              <a:spcBef>
                <a:spcPts val="300"/>
              </a:spcBef>
              <a:spcAft>
                <a:spcPts val="300"/>
              </a:spcAft>
              <a:buClr>
                <a:srgbClr val="000000"/>
              </a:buClr>
              <a:buSzPct val="100000"/>
              <a:buFont typeface="Segoe UI" panose="020B0502040204020203" pitchFamily="34" charset="0"/>
              <a:buChar char="​"/>
              <a:defRPr/>
            </a:pPr>
            <a:r>
              <a:rPr lang="en-US" sz="1400" b="1" dirty="0">
                <a:solidFill>
                  <a:schemeClr val="tx2"/>
                </a:solidFill>
                <a:latin typeface="Trade Gothic for Nike 365 BdCn" panose="020B0806040303020004" pitchFamily="34" charset="0"/>
                <a:cs typeface="Arial" panose="020B0604020202020204" pitchFamily="34" charset="0"/>
                <a:sym typeface="Trade Gothic for Nike 365 BdCn" panose="020B0806040303020004" pitchFamily="34" charset="0"/>
              </a:rPr>
              <a:t>STORES </a:t>
            </a:r>
          </a:p>
          <a:p>
            <a:pPr algn="r">
              <a:spcBef>
                <a:spcPts val="300"/>
              </a:spcBef>
              <a:spcAft>
                <a:spcPts val="300"/>
              </a:spcAft>
              <a:buClr>
                <a:srgbClr val="000000"/>
              </a:buClr>
              <a:buSzPct val="100000"/>
              <a:defRPr/>
            </a:pPr>
            <a:r>
              <a:rPr lang="en-US" sz="1200" b="1" dirty="0">
                <a:solidFill>
                  <a:schemeClr val="tx2"/>
                </a:solidFill>
                <a:latin typeface="Trade Gothic for Nike 365 BdCn" panose="020B0806040303020004" pitchFamily="34" charset="0"/>
                <a:cs typeface="Arial" panose="020B0604020202020204" pitchFamily="34" charset="0"/>
                <a:sym typeface="Trade Gothic for Nike 365 BdCn" panose="020B0806040303020004" pitchFamily="34" charset="0"/>
              </a:rPr>
              <a:t> </a:t>
            </a:r>
          </a:p>
        </p:txBody>
      </p:sp>
      <p:sp>
        <p:nvSpPr>
          <p:cNvPr id="22" name="TextBox 21">
            <a:extLst>
              <a:ext uri="{FF2B5EF4-FFF2-40B4-BE49-F238E27FC236}">
                <a16:creationId xmlns:a16="http://schemas.microsoft.com/office/drawing/2014/main" id="{CD4A4B87-E5BB-481F-BF70-E0BA47D3B2F9}"/>
              </a:ext>
            </a:extLst>
          </p:cNvPr>
          <p:cNvSpPr txBox="1">
            <a:spLocks/>
          </p:cNvSpPr>
          <p:nvPr/>
        </p:nvSpPr>
        <p:spPr>
          <a:xfrm>
            <a:off x="27162" y="3682192"/>
            <a:ext cx="1211271"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r">
              <a:spcBef>
                <a:spcPts val="300"/>
              </a:spcBef>
              <a:spcAft>
                <a:spcPts val="300"/>
              </a:spcAft>
              <a:buClr>
                <a:srgbClr val="000000"/>
              </a:buClr>
              <a:buSzPct val="100000"/>
              <a:defRPr/>
            </a:pPr>
            <a:r>
              <a:rPr lang="en-US" sz="1400" b="1" dirty="0">
                <a:solidFill>
                  <a:schemeClr val="accent1"/>
                </a:solidFill>
                <a:latin typeface="Trade Gothic for Nike 365 BdCn" panose="020B0806040303020004" pitchFamily="34" charset="0"/>
                <a:cs typeface="Arial" panose="020B0604020202020204" pitchFamily="34" charset="0"/>
                <a:sym typeface="Trade Gothic for Nike 365 BdCn" panose="020B0806040303020004" pitchFamily="34" charset="0"/>
              </a:rPr>
              <a:t> </a:t>
            </a:r>
            <a:r>
              <a:rPr lang="en-US" sz="2400" dirty="0">
                <a:solidFill>
                  <a:srgbClr val="27AAE1"/>
                </a:solidFill>
                <a:latin typeface="Trade Gothic for Nike 365 BdCn" panose="020B0806040303020004" pitchFamily="34" charset="0"/>
                <a:sym typeface="Trade Gothic for Nike 365 BdCn" panose="020B0806040303020004" pitchFamily="34" charset="0"/>
              </a:rPr>
              <a:t>800+</a:t>
            </a:r>
            <a:endParaRPr lang="en-US" sz="1400" b="1" dirty="0">
              <a:solidFill>
                <a:srgbClr val="27AAE1"/>
              </a:solidFill>
              <a:latin typeface="Trade Gothic for Nike 365 BdCn" panose="020B0806040303020004" pitchFamily="34" charset="0"/>
              <a:cs typeface="Arial" panose="020B0604020202020204" pitchFamily="34" charset="0"/>
              <a:sym typeface="Trade Gothic for Nike 365 BdCn" panose="020B0806040303020004" pitchFamily="34" charset="0"/>
            </a:endParaRPr>
          </a:p>
          <a:p>
            <a:pPr algn="r">
              <a:spcBef>
                <a:spcPts val="300"/>
              </a:spcBef>
              <a:spcAft>
                <a:spcPts val="300"/>
              </a:spcAft>
              <a:buClr>
                <a:srgbClr val="000000"/>
              </a:buClr>
              <a:buSzPct val="100000"/>
              <a:defRPr/>
            </a:pPr>
            <a:r>
              <a:rPr lang="en-US" sz="1400" b="1" dirty="0">
                <a:solidFill>
                  <a:schemeClr val="tx2"/>
                </a:solidFill>
                <a:latin typeface="Trade Gothic for Nike 365 BdCn" panose="020B0806040303020004" pitchFamily="34" charset="0"/>
                <a:cs typeface="Arial" panose="020B0604020202020204" pitchFamily="34" charset="0"/>
                <a:sym typeface="Trade Gothic for Nike 365 BdCn" panose="020B0806040303020004" pitchFamily="34" charset="0"/>
              </a:rPr>
              <a:t>TOP STYLES </a:t>
            </a:r>
          </a:p>
        </p:txBody>
      </p:sp>
      <p:sp>
        <p:nvSpPr>
          <p:cNvPr id="23" name="TextBox 22">
            <a:extLst>
              <a:ext uri="{FF2B5EF4-FFF2-40B4-BE49-F238E27FC236}">
                <a16:creationId xmlns:a16="http://schemas.microsoft.com/office/drawing/2014/main" id="{C9711DC5-DA53-449E-8024-AE7BF6FA7F9E}"/>
              </a:ext>
            </a:extLst>
          </p:cNvPr>
          <p:cNvSpPr txBox="1">
            <a:spLocks/>
          </p:cNvSpPr>
          <p:nvPr/>
        </p:nvSpPr>
        <p:spPr>
          <a:xfrm>
            <a:off x="0" y="5118066"/>
            <a:ext cx="1211271" cy="11336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indent="-171450" algn="r">
              <a:spcBef>
                <a:spcPts val="300"/>
              </a:spcBef>
              <a:spcAft>
                <a:spcPts val="300"/>
              </a:spcAft>
              <a:buClr>
                <a:srgbClr val="000000"/>
              </a:buClr>
              <a:buSzPct val="100000"/>
              <a:buFont typeface="Segoe UI" panose="020B0502040204020203" pitchFamily="34" charset="0"/>
              <a:buChar char="​"/>
              <a:defRPr/>
            </a:pPr>
            <a:r>
              <a:rPr lang="en-US" sz="2400" dirty="0">
                <a:solidFill>
                  <a:srgbClr val="27AAE1"/>
                </a:solidFill>
                <a:latin typeface="Trade Gothic for Nike 365 BdCn" panose="020B0806040303020004" pitchFamily="34" charset="0"/>
                <a:sym typeface="Trade Gothic for Nike 365 BdCn" panose="020B0806040303020004" pitchFamily="34" charset="0"/>
              </a:rPr>
              <a:t>911</a:t>
            </a:r>
            <a:r>
              <a:rPr lang="en-US" altLang="zh-CN" sz="2400" dirty="0">
                <a:solidFill>
                  <a:srgbClr val="27AAE1"/>
                </a:solidFill>
                <a:latin typeface="Trade Gothic for Nike 365 BdCn" panose="020B0806040303020004" pitchFamily="34" charset="0"/>
                <a:sym typeface="Trade Gothic for Nike 365 BdCn" panose="020B0806040303020004" pitchFamily="34" charset="0"/>
              </a:rPr>
              <a:t>K</a:t>
            </a:r>
          </a:p>
          <a:p>
            <a:pPr indent="-171450" algn="r">
              <a:spcBef>
                <a:spcPts val="300"/>
              </a:spcBef>
              <a:spcAft>
                <a:spcPts val="300"/>
              </a:spcAft>
              <a:buClr>
                <a:srgbClr val="000000"/>
              </a:buClr>
              <a:buSzPct val="100000"/>
              <a:buFont typeface="Segoe UI" panose="020B0502040204020203" pitchFamily="34" charset="0"/>
              <a:buChar char="​"/>
              <a:defRPr/>
            </a:pPr>
            <a:r>
              <a:rPr lang="en-US" altLang="zh-CN" sz="1400" b="1" dirty="0">
                <a:solidFill>
                  <a:schemeClr val="tx2"/>
                </a:solidFill>
                <a:latin typeface="Trade Gothic for Nike 365 BdCn" panose="020B0806040303020004" pitchFamily="34" charset="0"/>
                <a:cs typeface="Arial" panose="020B0604020202020204" pitchFamily="34" charset="0"/>
                <a:sym typeface="Trade Gothic for Nike 365 BdCn" panose="020B0806040303020004" pitchFamily="34" charset="0"/>
              </a:rPr>
              <a:t>REVIEWS</a:t>
            </a:r>
          </a:p>
          <a:p>
            <a:pPr indent="-171450" algn="r">
              <a:spcBef>
                <a:spcPts val="300"/>
              </a:spcBef>
              <a:spcAft>
                <a:spcPts val="300"/>
              </a:spcAft>
              <a:buClr>
                <a:srgbClr val="000000"/>
              </a:buClr>
              <a:buSzPct val="100000"/>
              <a:buFont typeface="Segoe UI" panose="020B0502040204020203" pitchFamily="34" charset="0"/>
              <a:buChar char="​"/>
              <a:defRPr/>
            </a:pPr>
            <a:endParaRPr lang="en-US" altLang="zh-CN" sz="1400" b="1" dirty="0">
              <a:solidFill>
                <a:schemeClr val="tx2"/>
              </a:solidFill>
              <a:latin typeface="Trade Gothic for Nike 365 BdCn" panose="020B0806040303020004" pitchFamily="34" charset="0"/>
              <a:cs typeface="Arial" panose="020B0604020202020204" pitchFamily="34" charset="0"/>
              <a:sym typeface="Trade Gothic for Nike 365 BdCn" panose="020B0806040303020004" pitchFamily="34" charset="0"/>
            </a:endParaRPr>
          </a:p>
        </p:txBody>
      </p:sp>
      <p:sp>
        <p:nvSpPr>
          <p:cNvPr id="24" name="Rectangle 23">
            <a:extLst>
              <a:ext uri="{FF2B5EF4-FFF2-40B4-BE49-F238E27FC236}">
                <a16:creationId xmlns:a16="http://schemas.microsoft.com/office/drawing/2014/main" id="{5CDA3449-C3AE-445A-8B8F-4F2851F5F3E6}"/>
              </a:ext>
            </a:extLst>
          </p:cNvPr>
          <p:cNvSpPr/>
          <p:nvPr/>
        </p:nvSpPr>
        <p:spPr>
          <a:xfrm>
            <a:off x="1248598" y="1534419"/>
            <a:ext cx="66035" cy="1920240"/>
          </a:xfrm>
          <a:prstGeom prst="rect">
            <a:avLst/>
          </a:prstGeom>
          <a:solidFill>
            <a:srgbClr val="A9DDF3"/>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l" defTabSz="825500"/>
            <a:endParaRPr lang="en-US" sz="1100" dirty="0">
              <a:solidFill>
                <a:schemeClr val="bg1"/>
              </a:solidFill>
              <a:latin typeface="Trade Gothic for Nike 365 BdCn" panose="020B0806040303020004" pitchFamily="34" charset="0"/>
              <a:sym typeface="Trade Gothic for Nike 365 BdCn" panose="020B0806040303020004" pitchFamily="34" charset="0"/>
            </a:endParaRPr>
          </a:p>
        </p:txBody>
      </p:sp>
      <p:sp>
        <p:nvSpPr>
          <p:cNvPr id="26" name="Rectangle 25">
            <a:extLst>
              <a:ext uri="{FF2B5EF4-FFF2-40B4-BE49-F238E27FC236}">
                <a16:creationId xmlns:a16="http://schemas.microsoft.com/office/drawing/2014/main" id="{E41F90A0-4052-42CA-9CC9-5914A58E64BF}"/>
              </a:ext>
            </a:extLst>
          </p:cNvPr>
          <p:cNvSpPr/>
          <p:nvPr/>
        </p:nvSpPr>
        <p:spPr>
          <a:xfrm>
            <a:off x="1248598" y="3711032"/>
            <a:ext cx="66035" cy="1005840"/>
          </a:xfrm>
          <a:prstGeom prst="rect">
            <a:avLst/>
          </a:prstGeom>
          <a:solidFill>
            <a:srgbClr val="A9DDF3"/>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l" defTabSz="825500"/>
            <a:endParaRPr lang="en-US" sz="1100" dirty="0">
              <a:solidFill>
                <a:schemeClr val="bg1"/>
              </a:solidFill>
              <a:latin typeface="Trade Gothic for Nike 365 BdCn" panose="020B0806040303020004" pitchFamily="34" charset="0"/>
              <a:sym typeface="Trade Gothic for Nike 365 BdCn" panose="020B0806040303020004" pitchFamily="34" charset="0"/>
            </a:endParaRPr>
          </a:p>
        </p:txBody>
      </p:sp>
      <p:sp>
        <p:nvSpPr>
          <p:cNvPr id="29" name="Shape 43">
            <a:extLst>
              <a:ext uri="{FF2B5EF4-FFF2-40B4-BE49-F238E27FC236}">
                <a16:creationId xmlns:a16="http://schemas.microsoft.com/office/drawing/2014/main" id="{0DDEA381-34D6-4CFD-81D3-CD66208C006A}"/>
              </a:ext>
            </a:extLst>
          </p:cNvPr>
          <p:cNvSpPr>
            <a:spLocks noChangeAspect="1"/>
          </p:cNvSpPr>
          <p:nvPr/>
        </p:nvSpPr>
        <p:spPr>
          <a:xfrm>
            <a:off x="1515290" y="1654373"/>
            <a:ext cx="367308" cy="125473"/>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chemeClr val="tx1"/>
          </a:solidFill>
          <a:ln w="12700">
            <a:miter lim="400000"/>
          </a:ln>
        </p:spPr>
        <p:txBody>
          <a:bodyPr lIns="19051" tIns="19051" rIns="19051" bIns="19051" anchor="ctr"/>
          <a:lstStyle/>
          <a:p>
            <a:pPr algn="l" defTabSz="228582">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p>
        </p:txBody>
      </p:sp>
      <p:pic>
        <p:nvPicPr>
          <p:cNvPr id="30" name="Picture 29">
            <a:extLst>
              <a:ext uri="{FF2B5EF4-FFF2-40B4-BE49-F238E27FC236}">
                <a16:creationId xmlns:a16="http://schemas.microsoft.com/office/drawing/2014/main" id="{990F11E3-60BA-4D2D-8525-DE12E3DD67C5}"/>
              </a:ext>
            </a:extLst>
          </p:cNvPr>
          <p:cNvPicPr>
            <a:picLocks noChangeAspect="1"/>
          </p:cNvPicPr>
          <p:nvPr/>
        </p:nvPicPr>
        <p:blipFill>
          <a:blip r:embed="rId10"/>
          <a:stretch>
            <a:fillRect/>
          </a:stretch>
        </p:blipFill>
        <p:spPr>
          <a:xfrm>
            <a:off x="1434510" y="2405945"/>
            <a:ext cx="476965" cy="180472"/>
          </a:xfrm>
          <a:prstGeom prst="rect">
            <a:avLst/>
          </a:prstGeom>
        </p:spPr>
      </p:pic>
      <p:pic>
        <p:nvPicPr>
          <p:cNvPr id="32" name="Picture 31">
            <a:extLst>
              <a:ext uri="{FF2B5EF4-FFF2-40B4-BE49-F238E27FC236}">
                <a16:creationId xmlns:a16="http://schemas.microsoft.com/office/drawing/2014/main" id="{72D4FAF7-5872-4608-9511-70798DE2E5A4}"/>
              </a:ext>
            </a:extLst>
          </p:cNvPr>
          <p:cNvPicPr>
            <a:picLocks noChangeAspect="1"/>
          </p:cNvPicPr>
          <p:nvPr/>
        </p:nvPicPr>
        <p:blipFill>
          <a:blip r:embed="rId11"/>
          <a:stretch>
            <a:fillRect/>
          </a:stretch>
        </p:blipFill>
        <p:spPr>
          <a:xfrm>
            <a:off x="1450043" y="2748036"/>
            <a:ext cx="453699" cy="189041"/>
          </a:xfrm>
          <a:prstGeom prst="rect">
            <a:avLst/>
          </a:prstGeom>
        </p:spPr>
      </p:pic>
      <p:pic>
        <p:nvPicPr>
          <p:cNvPr id="35" name="Picture 34">
            <a:extLst>
              <a:ext uri="{FF2B5EF4-FFF2-40B4-BE49-F238E27FC236}">
                <a16:creationId xmlns:a16="http://schemas.microsoft.com/office/drawing/2014/main" id="{0A136BE2-BD37-44A3-82C6-18DD7D940C73}"/>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6406" b="91103" l="6418" r="94982">
                        <a14:foregroundMark x1="43407" y1="40925" x2="43407" y2="40925"/>
                        <a14:foregroundMark x1="57993" y1="10676" x2="57993" y2="10676"/>
                        <a14:foregroundMark x1="59510" y1="6406" x2="59510" y2="6406"/>
                        <a14:foregroundMark x1="25204" y1="55694" x2="25204" y2="55694"/>
                        <a14:foregroundMark x1="18786" y1="76868" x2="18786" y2="76868"/>
                        <a14:foregroundMark x1="42357" y1="79537" x2="42357" y2="79537"/>
                        <a14:foregroundMark x1="21004" y1="71352" x2="21004" y2="71352"/>
                        <a14:foregroundMark x1="20070" y1="77758" x2="20070" y2="77758"/>
                        <a14:foregroundMark x1="19487" y1="88612" x2="19487" y2="88612"/>
                        <a14:foregroundMark x1="13886" y1="91637" x2="13886" y2="91637"/>
                        <a14:foregroundMark x1="6651" y1="82028" x2="6651" y2="82028"/>
                        <a14:foregroundMark x1="71062" y1="71708" x2="71062" y2="71708"/>
                        <a14:foregroundMark x1="84714" y1="78114" x2="84714" y2="78114"/>
                        <a14:foregroundMark x1="91132" y1="83808" x2="91132" y2="83808"/>
                        <a14:foregroundMark x1="94982" y1="89858" x2="94982" y2="89858"/>
                        <a14:foregroundMark x1="37456" y1="71352" x2="37690" y2="86477"/>
                      </a14:backgroundRemoval>
                    </a14:imgEffect>
                  </a14:imgLayer>
                </a14:imgProps>
              </a:ext>
            </a:extLst>
          </a:blip>
          <a:stretch>
            <a:fillRect/>
          </a:stretch>
        </p:blipFill>
        <p:spPr>
          <a:xfrm>
            <a:off x="1450043" y="2009751"/>
            <a:ext cx="360000" cy="213638"/>
          </a:xfrm>
          <a:prstGeom prst="rect">
            <a:avLst/>
          </a:prstGeom>
        </p:spPr>
      </p:pic>
      <p:pic>
        <p:nvPicPr>
          <p:cNvPr id="40" name="Picture 39">
            <a:extLst>
              <a:ext uri="{FF2B5EF4-FFF2-40B4-BE49-F238E27FC236}">
                <a16:creationId xmlns:a16="http://schemas.microsoft.com/office/drawing/2014/main" id="{4D179A80-F2D5-4B6E-936E-CD144F76EA2B}"/>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5587" b="90503" l="6630" r="94199">
                        <a14:foregroundMark x1="7182" y1="22346" x2="7182" y2="22346"/>
                        <a14:foregroundMark x1="27901" y1="6704" x2="27901" y2="6704"/>
                        <a14:foregroundMark x1="43094" y1="6145" x2="43094" y2="6145"/>
                        <a14:foregroundMark x1="44751" y1="8380" x2="44751" y2="8380"/>
                        <a14:foregroundMark x1="29006" y1="8380" x2="29006" y2="8380"/>
                        <a14:foregroundMark x1="28177" y1="7263" x2="28177" y2="7263"/>
                        <a14:foregroundMark x1="28453" y1="6704" x2="28453" y2="6704"/>
                        <a14:foregroundMark x1="90608" y1="70950" x2="90608" y2="70950"/>
                        <a14:foregroundMark x1="94475" y1="77095" x2="94475" y2="77095"/>
                        <a14:foregroundMark x1="87293" y1="90503" x2="87293" y2="90503"/>
                        <a14:foregroundMark x1="45028" y1="69274" x2="45028" y2="69274"/>
                        <a14:foregroundMark x1="57459" y1="73184" x2="57459" y2="73184"/>
                        <a14:foregroundMark x1="35359" y1="68715" x2="35359" y2="68715"/>
                        <a14:foregroundMark x1="16851" y1="69832" x2="16851" y2="69832"/>
                      </a14:backgroundRemoval>
                    </a14:imgEffect>
                  </a14:imgLayer>
                </a14:imgProps>
              </a:ext>
            </a:extLst>
          </a:blip>
          <a:stretch>
            <a:fillRect/>
          </a:stretch>
        </p:blipFill>
        <p:spPr>
          <a:xfrm>
            <a:off x="1501142" y="3137322"/>
            <a:ext cx="360000" cy="161090"/>
          </a:xfrm>
          <a:prstGeom prst="rect">
            <a:avLst/>
          </a:prstGeom>
        </p:spPr>
      </p:pic>
      <p:sp>
        <p:nvSpPr>
          <p:cNvPr id="47" name="Rectangle 46">
            <a:extLst>
              <a:ext uri="{FF2B5EF4-FFF2-40B4-BE49-F238E27FC236}">
                <a16:creationId xmlns:a16="http://schemas.microsoft.com/office/drawing/2014/main" id="{FC2BACDC-19ED-499D-A3B0-AE01FD38023D}"/>
              </a:ext>
            </a:extLst>
          </p:cNvPr>
          <p:cNvSpPr/>
          <p:nvPr/>
        </p:nvSpPr>
        <p:spPr>
          <a:xfrm>
            <a:off x="1348128" y="1534419"/>
            <a:ext cx="674361" cy="1920240"/>
          </a:xfrm>
          <a:prstGeom prst="rect">
            <a:avLst/>
          </a:prstGeom>
          <a:noFill/>
          <a:ln w="19050" cap="flat">
            <a:solidFill>
              <a:srgbClr val="A9DDF3"/>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48" name="TextBox 47">
            <a:extLst>
              <a:ext uri="{FF2B5EF4-FFF2-40B4-BE49-F238E27FC236}">
                <a16:creationId xmlns:a16="http://schemas.microsoft.com/office/drawing/2014/main" id="{2D3A8946-A16C-478B-8290-4E327ACAFBD4}"/>
              </a:ext>
            </a:extLst>
          </p:cNvPr>
          <p:cNvSpPr txBox="1"/>
          <p:nvPr/>
        </p:nvSpPr>
        <p:spPr>
          <a:xfrm>
            <a:off x="1341533" y="3724824"/>
            <a:ext cx="712794" cy="988989"/>
          </a:xfrm>
          <a:prstGeom prst="rect">
            <a:avLst/>
          </a:prstGeom>
          <a:noFill/>
          <a:ln w="19050" cap="flat">
            <a:solidFill>
              <a:srgbClr val="A9DDF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sz="1200" dirty="0">
                <a:latin typeface="Trade Gothic for Nike 365 BdCn" panose="020B0806040303020004" pitchFamily="34" charset="0"/>
                <a:ea typeface="Trade Gothic for Nike 365" charset="0"/>
                <a:cs typeface="Trade Gothic for Nike 365" charset="0"/>
              </a:rPr>
              <a:t>Top 50 SKUs</a:t>
            </a:r>
          </a:p>
          <a:p>
            <a:pPr marL="0" marR="0" indent="0" algn="ctr" defTabSz="825500" rtl="0" fontAlgn="auto" latinLnBrk="0" hangingPunct="0">
              <a:lnSpc>
                <a:spcPct val="80000"/>
              </a:lnSpc>
              <a:spcBef>
                <a:spcPts val="0"/>
              </a:spcBef>
              <a:buClrTx/>
              <a:buSzTx/>
              <a:buFontTx/>
              <a:buNone/>
              <a:tabLst/>
            </a:pPr>
            <a:endParaRPr lang="en-US" sz="1200" dirty="0">
              <a:latin typeface="Trade Gothic for Nike 365 BdCn" panose="020B0806040303020004" pitchFamily="34" charset="0"/>
              <a:ea typeface="Trade Gothic for Nike 365" charset="0"/>
              <a:cs typeface="Trade Gothic for Nike 365" charset="0"/>
            </a:endParaRPr>
          </a:p>
          <a:p>
            <a:pPr marL="0" marR="0" indent="0" algn="ctr" defTabSz="825500" rtl="0" fontAlgn="auto" latinLnBrk="0" hangingPunct="0">
              <a:lnSpc>
                <a:spcPct val="80000"/>
              </a:lnSpc>
              <a:spcBef>
                <a:spcPts val="0"/>
              </a:spcBef>
              <a:buClrTx/>
              <a:buSzTx/>
              <a:buFontTx/>
              <a:buNone/>
              <a:tabLst/>
            </a:pPr>
            <a:r>
              <a:rPr lang="en-US" sz="1200" dirty="0">
                <a:latin typeface="Trade Gothic for Nike 365 BdCn" panose="020B0806040303020004" pitchFamily="34" charset="0"/>
                <a:ea typeface="Trade Gothic for Nike 365" charset="0"/>
                <a:cs typeface="Trade Gothic for Nike 365" charset="0"/>
              </a:rPr>
              <a:t>&amp;</a:t>
            </a:r>
          </a:p>
          <a:p>
            <a:pPr marL="0" marR="0" indent="0" algn="ctr" defTabSz="825500" rtl="0" fontAlgn="auto" latinLnBrk="0" hangingPunct="0">
              <a:lnSpc>
                <a:spcPct val="80000"/>
              </a:lnSpc>
              <a:spcBef>
                <a:spcPts val="0"/>
              </a:spcBef>
              <a:buClrTx/>
              <a:buSzTx/>
              <a:buFontTx/>
              <a:buNone/>
              <a:tabLst/>
            </a:pPr>
            <a:r>
              <a:rPr lang="en-US" sz="1200" dirty="0">
                <a:latin typeface="Trade Gothic for Nike 365 BdCn" panose="020B0806040303020004" pitchFamily="34" charset="0"/>
                <a:ea typeface="Trade Gothic for Nike 365" charset="0"/>
                <a:cs typeface="Trade Gothic for Nike 365" charset="0"/>
              </a:rPr>
              <a:t>Comments &gt;50</a:t>
            </a:r>
          </a:p>
        </p:txBody>
      </p:sp>
      <p:sp>
        <p:nvSpPr>
          <p:cNvPr id="62" name="TextBox 61">
            <a:extLst>
              <a:ext uri="{FF2B5EF4-FFF2-40B4-BE49-F238E27FC236}">
                <a16:creationId xmlns:a16="http://schemas.microsoft.com/office/drawing/2014/main" id="{F7DF78B3-9A22-4645-98F6-5665D7C817C5}"/>
              </a:ext>
            </a:extLst>
          </p:cNvPr>
          <p:cNvSpPr txBox="1"/>
          <p:nvPr/>
        </p:nvSpPr>
        <p:spPr>
          <a:xfrm>
            <a:off x="2785998" y="3724824"/>
            <a:ext cx="712794" cy="9889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sz="1200" dirty="0">
                <a:latin typeface="Trade Gothic for Nike 365 BdCn" panose="020B0806040303020004" pitchFamily="34" charset="0"/>
                <a:ea typeface="Trade Gothic for Nike 365" charset="0"/>
                <a:cs typeface="Trade Gothic for Nike 365" charset="0"/>
              </a:rPr>
              <a:t>Top 30 SKUs</a:t>
            </a:r>
          </a:p>
          <a:p>
            <a:pPr marL="0" marR="0" indent="0" algn="ctr" defTabSz="825500" rtl="0" fontAlgn="auto" latinLnBrk="0" hangingPunct="0">
              <a:lnSpc>
                <a:spcPct val="80000"/>
              </a:lnSpc>
              <a:spcBef>
                <a:spcPts val="0"/>
              </a:spcBef>
              <a:buClrTx/>
              <a:buSzTx/>
              <a:buFontTx/>
              <a:buNone/>
              <a:tabLst/>
            </a:pPr>
            <a:endParaRPr lang="en-US" sz="1200" dirty="0">
              <a:latin typeface="Trade Gothic for Nike 365 BdCn" panose="020B0806040303020004" pitchFamily="34" charset="0"/>
              <a:ea typeface="Trade Gothic for Nike 365" charset="0"/>
              <a:cs typeface="Trade Gothic for Nike 365" charset="0"/>
            </a:endParaRPr>
          </a:p>
          <a:p>
            <a:pPr marL="0" marR="0" indent="0" algn="ctr" defTabSz="825500" rtl="0" fontAlgn="auto" latinLnBrk="0" hangingPunct="0">
              <a:lnSpc>
                <a:spcPct val="80000"/>
              </a:lnSpc>
              <a:spcBef>
                <a:spcPts val="0"/>
              </a:spcBef>
              <a:buClrTx/>
              <a:buSzTx/>
              <a:buFontTx/>
              <a:buNone/>
              <a:tabLst/>
            </a:pPr>
            <a:r>
              <a:rPr lang="en-US" sz="1200" dirty="0">
                <a:latin typeface="Trade Gothic for Nike 365 BdCn" panose="020B0806040303020004" pitchFamily="34" charset="0"/>
                <a:ea typeface="Trade Gothic for Nike 365" charset="0"/>
                <a:cs typeface="Trade Gothic for Nike 365" charset="0"/>
              </a:rPr>
              <a:t>&amp;</a:t>
            </a:r>
          </a:p>
          <a:p>
            <a:pPr marL="0" marR="0" indent="0" algn="ctr" defTabSz="825500" rtl="0" fontAlgn="auto" latinLnBrk="0" hangingPunct="0">
              <a:lnSpc>
                <a:spcPct val="80000"/>
              </a:lnSpc>
              <a:spcBef>
                <a:spcPts val="0"/>
              </a:spcBef>
              <a:buClrTx/>
              <a:buSzTx/>
              <a:buFontTx/>
              <a:buNone/>
              <a:tabLst/>
            </a:pPr>
            <a:r>
              <a:rPr lang="en-US" sz="1200" dirty="0">
                <a:latin typeface="Trade Gothic for Nike 365 BdCn" panose="020B0806040303020004" pitchFamily="34" charset="0"/>
                <a:ea typeface="Trade Gothic for Nike 365" charset="0"/>
                <a:cs typeface="Trade Gothic for Nike 365" charset="0"/>
              </a:rPr>
              <a:t>Comments &gt;50</a:t>
            </a:r>
          </a:p>
        </p:txBody>
      </p:sp>
      <p:sp>
        <p:nvSpPr>
          <p:cNvPr id="63" name="Rectangle 62">
            <a:extLst>
              <a:ext uri="{FF2B5EF4-FFF2-40B4-BE49-F238E27FC236}">
                <a16:creationId xmlns:a16="http://schemas.microsoft.com/office/drawing/2014/main" id="{13F54E39-6025-4607-878F-101EBD260CD0}"/>
              </a:ext>
            </a:extLst>
          </p:cNvPr>
          <p:cNvSpPr/>
          <p:nvPr/>
        </p:nvSpPr>
        <p:spPr>
          <a:xfrm>
            <a:off x="2077498" y="1530884"/>
            <a:ext cx="2198710" cy="1920240"/>
          </a:xfrm>
          <a:prstGeom prst="rect">
            <a:avLst/>
          </a:prstGeom>
          <a:noFill/>
          <a:ln w="19050" cap="flat">
            <a:solidFill>
              <a:srgbClr val="A9DDF3"/>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grpSp>
        <p:nvGrpSpPr>
          <p:cNvPr id="66" name="Group 65">
            <a:extLst>
              <a:ext uri="{FF2B5EF4-FFF2-40B4-BE49-F238E27FC236}">
                <a16:creationId xmlns:a16="http://schemas.microsoft.com/office/drawing/2014/main" id="{463E5E5A-619D-4A67-9388-46267C2B7B27}"/>
              </a:ext>
            </a:extLst>
          </p:cNvPr>
          <p:cNvGrpSpPr/>
          <p:nvPr/>
        </p:nvGrpSpPr>
        <p:grpSpPr>
          <a:xfrm>
            <a:off x="800597" y="941422"/>
            <a:ext cx="445293" cy="445293"/>
            <a:chOff x="920080" y="1157491"/>
            <a:chExt cx="338328" cy="338328"/>
          </a:xfrm>
        </p:grpSpPr>
        <p:sp>
          <p:nvSpPr>
            <p:cNvPr id="18" name="Oval 17">
              <a:extLst>
                <a:ext uri="{FF2B5EF4-FFF2-40B4-BE49-F238E27FC236}">
                  <a16:creationId xmlns:a16="http://schemas.microsoft.com/office/drawing/2014/main" id="{2F4EF6E2-D1B6-4927-B637-90FB103BA8E8}"/>
                </a:ext>
              </a:extLst>
            </p:cNvPr>
            <p:cNvSpPr/>
            <p:nvPr/>
          </p:nvSpPr>
          <p:spPr>
            <a:xfrm>
              <a:off x="920080" y="1157491"/>
              <a:ext cx="338328" cy="338328"/>
            </a:xfrm>
            <a:prstGeom prst="ellipse">
              <a:avLst/>
            </a:prstGeom>
            <a:solidFill>
              <a:srgbClr val="41414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400" dirty="0">
                <a:solidFill>
                  <a:schemeClr val="bg1"/>
                </a:solidFill>
              </a:endParaRPr>
            </a:p>
          </p:txBody>
        </p:sp>
        <p:pic>
          <p:nvPicPr>
            <p:cNvPr id="65" name="Graphic 64" descr="Database outline">
              <a:extLst>
                <a:ext uri="{FF2B5EF4-FFF2-40B4-BE49-F238E27FC236}">
                  <a16:creationId xmlns:a16="http://schemas.microsoft.com/office/drawing/2014/main" id="{2698D04D-DFC1-410C-9EFF-ADD4B957A23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59954" y="1188549"/>
              <a:ext cx="266701" cy="266701"/>
            </a:xfrm>
            <a:prstGeom prst="rect">
              <a:avLst/>
            </a:prstGeom>
          </p:spPr>
        </p:pic>
      </p:grpSp>
      <p:sp>
        <p:nvSpPr>
          <p:cNvPr id="83" name="Rectangle 82">
            <a:extLst>
              <a:ext uri="{FF2B5EF4-FFF2-40B4-BE49-F238E27FC236}">
                <a16:creationId xmlns:a16="http://schemas.microsoft.com/office/drawing/2014/main" id="{7B18E084-675C-42D2-9D7D-DB98AF82AEAF}"/>
              </a:ext>
            </a:extLst>
          </p:cNvPr>
          <p:cNvSpPr/>
          <p:nvPr/>
        </p:nvSpPr>
        <p:spPr>
          <a:xfrm>
            <a:off x="7056608" y="2574927"/>
            <a:ext cx="1005840" cy="202197"/>
          </a:xfrm>
          <a:prstGeom prst="rect">
            <a:avLst/>
          </a:prstGeom>
          <a:solidFill>
            <a:srgbClr val="68C5EA"/>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050" dirty="0">
                <a:solidFill>
                  <a:schemeClr val="bg1"/>
                </a:solidFill>
              </a:rPr>
              <a:t>FEMALE</a:t>
            </a:r>
            <a:endParaRPr lang="en-US" sz="1050" dirty="0">
              <a:solidFill>
                <a:schemeClr val="bg1"/>
              </a:solidFill>
            </a:endParaRPr>
          </a:p>
        </p:txBody>
      </p:sp>
      <p:sp>
        <p:nvSpPr>
          <p:cNvPr id="96" name="Rectangle 95">
            <a:extLst>
              <a:ext uri="{FF2B5EF4-FFF2-40B4-BE49-F238E27FC236}">
                <a16:creationId xmlns:a16="http://schemas.microsoft.com/office/drawing/2014/main" id="{0D163DDF-99D5-41DA-96C7-F21E2DA7B5DA}"/>
              </a:ext>
            </a:extLst>
          </p:cNvPr>
          <p:cNvSpPr/>
          <p:nvPr/>
        </p:nvSpPr>
        <p:spPr>
          <a:xfrm>
            <a:off x="7056608" y="3055771"/>
            <a:ext cx="1005840" cy="202197"/>
          </a:xfrm>
          <a:prstGeom prst="rect">
            <a:avLst/>
          </a:prstGeom>
          <a:solidFill>
            <a:srgbClr val="68C5EA"/>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050" dirty="0">
                <a:solidFill>
                  <a:schemeClr val="bg1"/>
                </a:solidFill>
              </a:rPr>
              <a:t>DESIGN</a:t>
            </a:r>
            <a:endParaRPr lang="en-US" sz="1050" dirty="0">
              <a:solidFill>
                <a:schemeClr val="bg1"/>
              </a:solidFill>
            </a:endParaRPr>
          </a:p>
        </p:txBody>
      </p:sp>
      <p:sp>
        <p:nvSpPr>
          <p:cNvPr id="98" name="Rectangle 97">
            <a:extLst>
              <a:ext uri="{FF2B5EF4-FFF2-40B4-BE49-F238E27FC236}">
                <a16:creationId xmlns:a16="http://schemas.microsoft.com/office/drawing/2014/main" id="{DCAE5254-7DC2-495F-9E64-5F6331861173}"/>
              </a:ext>
            </a:extLst>
          </p:cNvPr>
          <p:cNvSpPr/>
          <p:nvPr/>
        </p:nvSpPr>
        <p:spPr>
          <a:xfrm>
            <a:off x="7056608" y="3475083"/>
            <a:ext cx="1005840" cy="202197"/>
          </a:xfrm>
          <a:prstGeom prst="rect">
            <a:avLst/>
          </a:prstGeom>
          <a:solidFill>
            <a:srgbClr val="68C5EA"/>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1050" dirty="0">
                <a:solidFill>
                  <a:schemeClr val="bg1"/>
                </a:solidFill>
              </a:rPr>
              <a:t>COMFORT</a:t>
            </a:r>
          </a:p>
        </p:txBody>
      </p:sp>
      <p:sp>
        <p:nvSpPr>
          <p:cNvPr id="99" name="Rectangle 98">
            <a:extLst>
              <a:ext uri="{FF2B5EF4-FFF2-40B4-BE49-F238E27FC236}">
                <a16:creationId xmlns:a16="http://schemas.microsoft.com/office/drawing/2014/main" id="{E563A83C-3838-4D6D-A534-C0574097F003}"/>
              </a:ext>
            </a:extLst>
          </p:cNvPr>
          <p:cNvSpPr/>
          <p:nvPr/>
        </p:nvSpPr>
        <p:spPr>
          <a:xfrm>
            <a:off x="7056608" y="2155837"/>
            <a:ext cx="1005840" cy="317991"/>
          </a:xfrm>
          <a:prstGeom prst="rect">
            <a:avLst/>
          </a:prstGeom>
          <a:solidFill>
            <a:srgbClr val="68C5EA"/>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500" hangingPunct="0"/>
            <a:r>
              <a:rPr lang="en-US" sz="1050" dirty="0">
                <a:solidFill>
                  <a:schemeClr val="bg1"/>
                </a:solidFill>
              </a:rPr>
              <a:t>FUNCTIONALITY</a:t>
            </a:r>
          </a:p>
        </p:txBody>
      </p:sp>
      <p:sp>
        <p:nvSpPr>
          <p:cNvPr id="85" name="Rectangle 84">
            <a:extLst>
              <a:ext uri="{FF2B5EF4-FFF2-40B4-BE49-F238E27FC236}">
                <a16:creationId xmlns:a16="http://schemas.microsoft.com/office/drawing/2014/main" id="{70D9B805-6D7C-4981-A3E2-30E03613F1FC}"/>
              </a:ext>
            </a:extLst>
          </p:cNvPr>
          <p:cNvSpPr/>
          <p:nvPr/>
        </p:nvSpPr>
        <p:spPr>
          <a:xfrm>
            <a:off x="5403831" y="2895661"/>
            <a:ext cx="424886" cy="168361"/>
          </a:xfrm>
          <a:prstGeom prst="rect">
            <a:avLst/>
          </a:prstGeom>
          <a:noFill/>
          <a:ln w="12700" cap="flat">
            <a:solidFill>
              <a:srgbClr val="68C5E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cxnSp>
        <p:nvCxnSpPr>
          <p:cNvPr id="91" name="Connector: Elbow 90">
            <a:extLst>
              <a:ext uri="{FF2B5EF4-FFF2-40B4-BE49-F238E27FC236}">
                <a16:creationId xmlns:a16="http://schemas.microsoft.com/office/drawing/2014/main" id="{624DCE6E-9CC3-4D08-8F08-50E6EC55E414}"/>
              </a:ext>
            </a:extLst>
          </p:cNvPr>
          <p:cNvCxnSpPr>
            <a:cxnSpLocks/>
            <a:stCxn id="85" idx="0"/>
            <a:endCxn id="83" idx="1"/>
          </p:cNvCxnSpPr>
          <p:nvPr/>
        </p:nvCxnSpPr>
        <p:spPr>
          <a:xfrm rot="5400000" flipH="1" flipV="1">
            <a:off x="6226624" y="2065677"/>
            <a:ext cx="219635" cy="1440334"/>
          </a:xfrm>
          <a:prstGeom prst="bentConnector2">
            <a:avLst/>
          </a:prstGeom>
          <a:noFill/>
          <a:ln w="6350" cap="flat">
            <a:solidFill>
              <a:srgbClr val="68C5EA"/>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9" name="Rectangle 108">
            <a:extLst>
              <a:ext uri="{FF2B5EF4-FFF2-40B4-BE49-F238E27FC236}">
                <a16:creationId xmlns:a16="http://schemas.microsoft.com/office/drawing/2014/main" id="{726E324A-AB49-43BD-A8D3-301B0A867F56}"/>
              </a:ext>
            </a:extLst>
          </p:cNvPr>
          <p:cNvSpPr/>
          <p:nvPr/>
        </p:nvSpPr>
        <p:spPr>
          <a:xfrm>
            <a:off x="6058798" y="3075789"/>
            <a:ext cx="424886" cy="168361"/>
          </a:xfrm>
          <a:prstGeom prst="rect">
            <a:avLst/>
          </a:prstGeom>
          <a:noFill/>
          <a:ln w="12700" cap="flat">
            <a:solidFill>
              <a:srgbClr val="68C5E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114" name="Rectangle 113">
            <a:extLst>
              <a:ext uri="{FF2B5EF4-FFF2-40B4-BE49-F238E27FC236}">
                <a16:creationId xmlns:a16="http://schemas.microsoft.com/office/drawing/2014/main" id="{B3CFFD93-F0BD-4DDD-BE53-A6B05C74AEB8}"/>
              </a:ext>
            </a:extLst>
          </p:cNvPr>
          <p:cNvSpPr/>
          <p:nvPr/>
        </p:nvSpPr>
        <p:spPr>
          <a:xfrm>
            <a:off x="5454772" y="3208714"/>
            <a:ext cx="516137" cy="168361"/>
          </a:xfrm>
          <a:prstGeom prst="rect">
            <a:avLst/>
          </a:prstGeom>
          <a:noFill/>
          <a:ln w="12700" cap="flat">
            <a:solidFill>
              <a:srgbClr val="68C5E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cxnSp>
        <p:nvCxnSpPr>
          <p:cNvPr id="115" name="Connector: Elbow 114">
            <a:extLst>
              <a:ext uri="{FF2B5EF4-FFF2-40B4-BE49-F238E27FC236}">
                <a16:creationId xmlns:a16="http://schemas.microsoft.com/office/drawing/2014/main" id="{D6974B5D-645F-4620-8B71-0A933E2A4AA3}"/>
              </a:ext>
            </a:extLst>
          </p:cNvPr>
          <p:cNvCxnSpPr>
            <a:cxnSpLocks/>
            <a:stCxn id="114" idx="2"/>
            <a:endCxn id="98" idx="1"/>
          </p:cNvCxnSpPr>
          <p:nvPr/>
        </p:nvCxnSpPr>
        <p:spPr>
          <a:xfrm rot="16200000" flipH="1">
            <a:off x="6285171" y="2804744"/>
            <a:ext cx="199107" cy="1343767"/>
          </a:xfrm>
          <a:prstGeom prst="bentConnector2">
            <a:avLst/>
          </a:prstGeom>
          <a:noFill/>
          <a:ln w="6350" cap="flat">
            <a:solidFill>
              <a:srgbClr val="68C5EA"/>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17" name="Rectangle 116">
            <a:extLst>
              <a:ext uri="{FF2B5EF4-FFF2-40B4-BE49-F238E27FC236}">
                <a16:creationId xmlns:a16="http://schemas.microsoft.com/office/drawing/2014/main" id="{ECB01CF1-BC38-4F34-88F2-2053D49135E2}"/>
              </a:ext>
            </a:extLst>
          </p:cNvPr>
          <p:cNvSpPr/>
          <p:nvPr/>
        </p:nvSpPr>
        <p:spPr>
          <a:xfrm>
            <a:off x="5414656" y="3636702"/>
            <a:ext cx="747818" cy="165900"/>
          </a:xfrm>
          <a:prstGeom prst="rect">
            <a:avLst/>
          </a:prstGeom>
          <a:noFill/>
          <a:ln w="12700" cap="flat">
            <a:solidFill>
              <a:srgbClr val="68C5E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cxnSp>
        <p:nvCxnSpPr>
          <p:cNvPr id="118" name="Connector: Elbow 117">
            <a:extLst>
              <a:ext uri="{FF2B5EF4-FFF2-40B4-BE49-F238E27FC236}">
                <a16:creationId xmlns:a16="http://schemas.microsoft.com/office/drawing/2014/main" id="{935158AA-2662-4787-8AAA-3583486B431F}"/>
              </a:ext>
            </a:extLst>
          </p:cNvPr>
          <p:cNvCxnSpPr>
            <a:cxnSpLocks/>
            <a:stCxn id="117" idx="2"/>
            <a:endCxn id="98" idx="1"/>
          </p:cNvCxnSpPr>
          <p:nvPr/>
        </p:nvCxnSpPr>
        <p:spPr>
          <a:xfrm rot="5400000" flipH="1" flipV="1">
            <a:off x="6309376" y="3055370"/>
            <a:ext cx="226420" cy="1268043"/>
          </a:xfrm>
          <a:prstGeom prst="bentConnector4">
            <a:avLst>
              <a:gd name="adj1" fmla="val -100963"/>
              <a:gd name="adj2" fmla="val 64744"/>
            </a:avLst>
          </a:prstGeom>
          <a:noFill/>
          <a:ln w="6350" cap="flat">
            <a:solidFill>
              <a:srgbClr val="68C5EA"/>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0160" name="Straight Arrow Connector 220159">
            <a:extLst>
              <a:ext uri="{FF2B5EF4-FFF2-40B4-BE49-F238E27FC236}">
                <a16:creationId xmlns:a16="http://schemas.microsoft.com/office/drawing/2014/main" id="{DF040F88-F95E-4DCD-8DF6-52458FA315CD}"/>
              </a:ext>
            </a:extLst>
          </p:cNvPr>
          <p:cNvCxnSpPr>
            <a:cxnSpLocks/>
            <a:endCxn id="96" idx="1"/>
          </p:cNvCxnSpPr>
          <p:nvPr/>
        </p:nvCxnSpPr>
        <p:spPr>
          <a:xfrm>
            <a:off x="6483684" y="3156869"/>
            <a:ext cx="572924" cy="1"/>
          </a:xfrm>
          <a:prstGeom prst="straightConnector1">
            <a:avLst/>
          </a:prstGeom>
          <a:noFill/>
          <a:ln w="6350" cap="flat">
            <a:solidFill>
              <a:srgbClr val="68C5EA"/>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8" name="Rectangle 137">
            <a:extLst>
              <a:ext uri="{FF2B5EF4-FFF2-40B4-BE49-F238E27FC236}">
                <a16:creationId xmlns:a16="http://schemas.microsoft.com/office/drawing/2014/main" id="{E209F8CB-EB17-4D82-8AD9-C07C5ED2A15C}"/>
              </a:ext>
            </a:extLst>
          </p:cNvPr>
          <p:cNvSpPr/>
          <p:nvPr/>
        </p:nvSpPr>
        <p:spPr>
          <a:xfrm>
            <a:off x="6432002" y="2159942"/>
            <a:ext cx="457200" cy="168361"/>
          </a:xfrm>
          <a:prstGeom prst="rect">
            <a:avLst/>
          </a:prstGeom>
          <a:noFill/>
          <a:ln w="12700" cap="flat">
            <a:solidFill>
              <a:srgbClr val="68C5E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145" name="Rectangle 144">
            <a:extLst>
              <a:ext uri="{FF2B5EF4-FFF2-40B4-BE49-F238E27FC236}">
                <a16:creationId xmlns:a16="http://schemas.microsoft.com/office/drawing/2014/main" id="{03BE37D1-EC3E-4BD2-A64E-897C0AA410CE}"/>
              </a:ext>
            </a:extLst>
          </p:cNvPr>
          <p:cNvSpPr/>
          <p:nvPr/>
        </p:nvSpPr>
        <p:spPr>
          <a:xfrm>
            <a:off x="5361420" y="5484613"/>
            <a:ext cx="640080" cy="168361"/>
          </a:xfrm>
          <a:prstGeom prst="rect">
            <a:avLst/>
          </a:prstGeom>
          <a:noFill/>
          <a:ln w="12700" cap="flat">
            <a:solidFill>
              <a:srgbClr val="68C5E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146" name="Rectangle 145">
            <a:extLst>
              <a:ext uri="{FF2B5EF4-FFF2-40B4-BE49-F238E27FC236}">
                <a16:creationId xmlns:a16="http://schemas.microsoft.com/office/drawing/2014/main" id="{A9D7C2DF-22BE-46AD-BAA2-BA876C6E09C7}"/>
              </a:ext>
            </a:extLst>
          </p:cNvPr>
          <p:cNvSpPr/>
          <p:nvPr/>
        </p:nvSpPr>
        <p:spPr>
          <a:xfrm>
            <a:off x="5786871" y="5756814"/>
            <a:ext cx="640080" cy="168361"/>
          </a:xfrm>
          <a:prstGeom prst="rect">
            <a:avLst/>
          </a:prstGeom>
          <a:noFill/>
          <a:ln w="12700" cap="flat">
            <a:solidFill>
              <a:srgbClr val="68C5E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cxnSp>
        <p:nvCxnSpPr>
          <p:cNvPr id="147" name="Connector: Elbow 146">
            <a:extLst>
              <a:ext uri="{FF2B5EF4-FFF2-40B4-BE49-F238E27FC236}">
                <a16:creationId xmlns:a16="http://schemas.microsoft.com/office/drawing/2014/main" id="{1269D7CC-AA13-4B90-BB0B-AA68F89B440D}"/>
              </a:ext>
            </a:extLst>
          </p:cNvPr>
          <p:cNvCxnSpPr>
            <a:cxnSpLocks/>
            <a:stCxn id="145" idx="0"/>
            <a:endCxn id="153" idx="1"/>
          </p:cNvCxnSpPr>
          <p:nvPr/>
        </p:nvCxnSpPr>
        <p:spPr>
          <a:xfrm rot="5400000" flipH="1" flipV="1">
            <a:off x="5826787" y="4254792"/>
            <a:ext cx="1084495" cy="1375148"/>
          </a:xfrm>
          <a:prstGeom prst="bentConnector2">
            <a:avLst/>
          </a:prstGeom>
          <a:noFill/>
          <a:ln w="6350" cap="flat">
            <a:solidFill>
              <a:srgbClr val="68C5EA"/>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3" name="Rectangle 152">
            <a:extLst>
              <a:ext uri="{FF2B5EF4-FFF2-40B4-BE49-F238E27FC236}">
                <a16:creationId xmlns:a16="http://schemas.microsoft.com/office/drawing/2014/main" id="{9AAC5D63-075E-406D-85E9-5F10657E39E9}"/>
              </a:ext>
            </a:extLst>
          </p:cNvPr>
          <p:cNvSpPr/>
          <p:nvPr/>
        </p:nvSpPr>
        <p:spPr>
          <a:xfrm>
            <a:off x="7056608" y="4299019"/>
            <a:ext cx="1005840" cy="202197"/>
          </a:xfrm>
          <a:prstGeom prst="rect">
            <a:avLst/>
          </a:prstGeom>
          <a:solidFill>
            <a:srgbClr val="68C5EA"/>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050" dirty="0">
                <a:solidFill>
                  <a:schemeClr val="bg1"/>
                </a:solidFill>
              </a:rPr>
              <a:t>OCCASION</a:t>
            </a:r>
            <a:endParaRPr lang="en-US" sz="1050" dirty="0">
              <a:solidFill>
                <a:schemeClr val="bg1"/>
              </a:solidFill>
            </a:endParaRPr>
          </a:p>
        </p:txBody>
      </p:sp>
      <p:cxnSp>
        <p:nvCxnSpPr>
          <p:cNvPr id="155" name="Connector: Elbow 154">
            <a:extLst>
              <a:ext uri="{FF2B5EF4-FFF2-40B4-BE49-F238E27FC236}">
                <a16:creationId xmlns:a16="http://schemas.microsoft.com/office/drawing/2014/main" id="{AEA24E19-A93E-4986-B367-CFD20EAD4AFE}"/>
              </a:ext>
            </a:extLst>
          </p:cNvPr>
          <p:cNvCxnSpPr>
            <a:cxnSpLocks/>
            <a:stCxn id="146" idx="0"/>
            <a:endCxn id="158" idx="1"/>
          </p:cNvCxnSpPr>
          <p:nvPr/>
        </p:nvCxnSpPr>
        <p:spPr>
          <a:xfrm rot="5400000" flipH="1" flipV="1">
            <a:off x="6088505" y="4788712"/>
            <a:ext cx="986509" cy="949697"/>
          </a:xfrm>
          <a:prstGeom prst="bentConnector2">
            <a:avLst/>
          </a:prstGeom>
          <a:noFill/>
          <a:ln w="6350" cap="flat">
            <a:solidFill>
              <a:srgbClr val="68C5EA"/>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8" name="Rectangle 157">
            <a:extLst>
              <a:ext uri="{FF2B5EF4-FFF2-40B4-BE49-F238E27FC236}">
                <a16:creationId xmlns:a16="http://schemas.microsoft.com/office/drawing/2014/main" id="{D57909EA-7484-4C78-9E76-84483D774C17}"/>
              </a:ext>
            </a:extLst>
          </p:cNvPr>
          <p:cNvSpPr/>
          <p:nvPr/>
        </p:nvSpPr>
        <p:spPr>
          <a:xfrm>
            <a:off x="7056608" y="4669206"/>
            <a:ext cx="1005840" cy="202197"/>
          </a:xfrm>
          <a:prstGeom prst="rect">
            <a:avLst/>
          </a:prstGeom>
          <a:solidFill>
            <a:srgbClr val="68C5EA"/>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050" dirty="0">
                <a:solidFill>
                  <a:schemeClr val="bg1"/>
                </a:solidFill>
              </a:rPr>
              <a:t>IDENTIFICATION</a:t>
            </a:r>
            <a:endParaRPr lang="en-US" sz="1050" dirty="0">
              <a:solidFill>
                <a:schemeClr val="bg1"/>
              </a:solidFill>
            </a:endParaRPr>
          </a:p>
        </p:txBody>
      </p:sp>
      <p:sp>
        <p:nvSpPr>
          <p:cNvPr id="165" name="Rectangle 164">
            <a:extLst>
              <a:ext uri="{FF2B5EF4-FFF2-40B4-BE49-F238E27FC236}">
                <a16:creationId xmlns:a16="http://schemas.microsoft.com/office/drawing/2014/main" id="{7FB63D82-C1E6-4395-9D43-15DBD7D69DB8}"/>
              </a:ext>
            </a:extLst>
          </p:cNvPr>
          <p:cNvSpPr/>
          <p:nvPr/>
        </p:nvSpPr>
        <p:spPr>
          <a:xfrm>
            <a:off x="4994952" y="2143023"/>
            <a:ext cx="472759" cy="169158"/>
          </a:xfrm>
          <a:prstGeom prst="rect">
            <a:avLst/>
          </a:prstGeom>
          <a:noFill/>
          <a:ln w="12700" cap="flat">
            <a:solidFill>
              <a:srgbClr val="68C5E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cxnSp>
        <p:nvCxnSpPr>
          <p:cNvPr id="166" name="Connector: Elbow 165">
            <a:extLst>
              <a:ext uri="{FF2B5EF4-FFF2-40B4-BE49-F238E27FC236}">
                <a16:creationId xmlns:a16="http://schemas.microsoft.com/office/drawing/2014/main" id="{26B729E1-DD5B-46DA-B9D1-1143EA32C56D}"/>
              </a:ext>
            </a:extLst>
          </p:cNvPr>
          <p:cNvCxnSpPr>
            <a:cxnSpLocks/>
            <a:stCxn id="165" idx="0"/>
            <a:endCxn id="168" idx="1"/>
          </p:cNvCxnSpPr>
          <p:nvPr/>
        </p:nvCxnSpPr>
        <p:spPr>
          <a:xfrm rot="5400000" flipH="1" flipV="1">
            <a:off x="6059497" y="1145912"/>
            <a:ext cx="168946" cy="1825276"/>
          </a:xfrm>
          <a:prstGeom prst="bentConnector2">
            <a:avLst/>
          </a:prstGeom>
          <a:noFill/>
          <a:ln w="6350" cap="flat">
            <a:solidFill>
              <a:srgbClr val="68C5EA"/>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68" name="Rectangle 167">
            <a:extLst>
              <a:ext uri="{FF2B5EF4-FFF2-40B4-BE49-F238E27FC236}">
                <a16:creationId xmlns:a16="http://schemas.microsoft.com/office/drawing/2014/main" id="{063F273A-06C8-438C-84EF-91E307DBF46E}"/>
              </a:ext>
            </a:extLst>
          </p:cNvPr>
          <p:cNvSpPr/>
          <p:nvPr/>
        </p:nvSpPr>
        <p:spPr>
          <a:xfrm>
            <a:off x="7056608" y="1885950"/>
            <a:ext cx="1005840" cy="176254"/>
          </a:xfrm>
          <a:prstGeom prst="rect">
            <a:avLst/>
          </a:prstGeom>
          <a:solidFill>
            <a:srgbClr val="68C5EA"/>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050" dirty="0">
                <a:solidFill>
                  <a:schemeClr val="bg1"/>
                </a:solidFill>
              </a:rPr>
              <a:t>PROFILE</a:t>
            </a:r>
            <a:endParaRPr lang="en-US" sz="1050" dirty="0">
              <a:solidFill>
                <a:schemeClr val="bg1"/>
              </a:solidFill>
            </a:endParaRPr>
          </a:p>
        </p:txBody>
      </p:sp>
      <p:grpSp>
        <p:nvGrpSpPr>
          <p:cNvPr id="135" name="Group 134">
            <a:extLst>
              <a:ext uri="{FF2B5EF4-FFF2-40B4-BE49-F238E27FC236}">
                <a16:creationId xmlns:a16="http://schemas.microsoft.com/office/drawing/2014/main" id="{81405C83-7D00-4A99-B84D-894E89C14505}"/>
              </a:ext>
            </a:extLst>
          </p:cNvPr>
          <p:cNvGrpSpPr/>
          <p:nvPr/>
        </p:nvGrpSpPr>
        <p:grpSpPr>
          <a:xfrm>
            <a:off x="4484033" y="931897"/>
            <a:ext cx="445293" cy="445293"/>
            <a:chOff x="3941462" y="1282586"/>
            <a:chExt cx="338328" cy="338328"/>
          </a:xfrm>
        </p:grpSpPr>
        <p:sp>
          <p:nvSpPr>
            <p:cNvPr id="183" name="Oval 182">
              <a:extLst>
                <a:ext uri="{FF2B5EF4-FFF2-40B4-BE49-F238E27FC236}">
                  <a16:creationId xmlns:a16="http://schemas.microsoft.com/office/drawing/2014/main" id="{8B14FA30-B26F-41D3-AA5B-2CD1E7960E90}"/>
                </a:ext>
              </a:extLst>
            </p:cNvPr>
            <p:cNvSpPr/>
            <p:nvPr/>
          </p:nvSpPr>
          <p:spPr>
            <a:xfrm>
              <a:off x="3941462" y="1282586"/>
              <a:ext cx="338328" cy="338328"/>
            </a:xfrm>
            <a:prstGeom prst="ellipse">
              <a:avLst/>
            </a:prstGeom>
            <a:solidFill>
              <a:srgbClr val="41414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400" dirty="0">
                <a:solidFill>
                  <a:schemeClr val="bg1"/>
                </a:solidFill>
              </a:endParaRPr>
            </a:p>
          </p:txBody>
        </p:sp>
        <p:pic>
          <p:nvPicPr>
            <p:cNvPr id="134" name="Graphic 133" descr="Research with solid fill">
              <a:extLst>
                <a:ext uri="{FF2B5EF4-FFF2-40B4-BE49-F238E27FC236}">
                  <a16:creationId xmlns:a16="http://schemas.microsoft.com/office/drawing/2014/main" id="{3967D2CA-1A10-4F28-8D45-24D30585956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992610" y="1338028"/>
              <a:ext cx="236032" cy="236032"/>
            </a:xfrm>
            <a:prstGeom prst="rect">
              <a:avLst/>
            </a:prstGeom>
          </p:spPr>
        </p:pic>
      </p:grpSp>
      <p:sp>
        <p:nvSpPr>
          <p:cNvPr id="186" name="TextBox 185">
            <a:extLst>
              <a:ext uri="{FF2B5EF4-FFF2-40B4-BE49-F238E27FC236}">
                <a16:creationId xmlns:a16="http://schemas.microsoft.com/office/drawing/2014/main" id="{0CF81110-AE5A-492F-A62A-EF06598ED344}"/>
              </a:ext>
            </a:extLst>
          </p:cNvPr>
          <p:cNvSpPr txBox="1"/>
          <p:nvPr/>
        </p:nvSpPr>
        <p:spPr>
          <a:xfrm>
            <a:off x="9079390" y="878087"/>
            <a:ext cx="3538408" cy="602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1100639" hangingPunct="0">
              <a:lnSpc>
                <a:spcPct val="130000"/>
              </a:lnSpc>
            </a:pPr>
            <a:r>
              <a:rPr lang="en-US" altLang="zh-CN" sz="1400" b="1" kern="0" spc="300" dirty="0">
                <a:solidFill>
                  <a:schemeClr val="tx2"/>
                </a:solidFill>
                <a:latin typeface="Trade Gothic for Nike 365 BdCn"/>
                <a:sym typeface="Helvetica Light"/>
              </a:rPr>
              <a:t>PRODUCT CLUSTERING</a:t>
            </a:r>
          </a:p>
          <a:p>
            <a:pPr defTabSz="1100639" hangingPunct="0">
              <a:lnSpc>
                <a:spcPct val="130000"/>
              </a:lnSpc>
            </a:pPr>
            <a:r>
              <a:rPr lang="en-US" altLang="zh-CN" sz="1100" b="1" kern="0" spc="300" dirty="0">
                <a:solidFill>
                  <a:schemeClr val="bg1">
                    <a:lumMod val="50000"/>
                  </a:schemeClr>
                </a:solidFill>
                <a:latin typeface="Trade Gothic for Nike 365 BdCn"/>
                <a:sym typeface="Helvetica Light"/>
              </a:rPr>
              <a:t>ALGORITHMETIC INTERPRETATION</a:t>
            </a:r>
          </a:p>
        </p:txBody>
      </p:sp>
      <p:cxnSp>
        <p:nvCxnSpPr>
          <p:cNvPr id="148" name="Straight Arrow Connector 147">
            <a:extLst>
              <a:ext uri="{FF2B5EF4-FFF2-40B4-BE49-F238E27FC236}">
                <a16:creationId xmlns:a16="http://schemas.microsoft.com/office/drawing/2014/main" id="{565F9BB6-3F41-41B8-9B9D-A426A430E2C6}"/>
              </a:ext>
            </a:extLst>
          </p:cNvPr>
          <p:cNvCxnSpPr/>
          <p:nvPr/>
        </p:nvCxnSpPr>
        <p:spPr>
          <a:xfrm>
            <a:off x="6897591" y="2242038"/>
            <a:ext cx="182880" cy="0"/>
          </a:xfrm>
          <a:prstGeom prst="straightConnector1">
            <a:avLst/>
          </a:prstGeom>
          <a:noFill/>
          <a:ln w="6350" cap="flat">
            <a:solidFill>
              <a:srgbClr val="68C5EA"/>
            </a:solidFill>
            <a:prstDash val="solid"/>
            <a:miter lim="400000"/>
            <a:tailEnd type="triangle"/>
          </a:ln>
          <a:effectLst/>
          <a:sp3d/>
        </p:spPr>
        <p:style>
          <a:lnRef idx="0">
            <a:scrgbClr r="0" g="0" b="0"/>
          </a:lnRef>
          <a:fillRef idx="0">
            <a:scrgbClr r="0" g="0" b="0"/>
          </a:fillRef>
          <a:effectRef idx="0">
            <a:scrgbClr r="0" g="0" b="0"/>
          </a:effectRef>
          <a:fontRef idx="none"/>
        </p:style>
      </p:cxnSp>
      <p:grpSp>
        <p:nvGrpSpPr>
          <p:cNvPr id="159" name="Group 158">
            <a:extLst>
              <a:ext uri="{FF2B5EF4-FFF2-40B4-BE49-F238E27FC236}">
                <a16:creationId xmlns:a16="http://schemas.microsoft.com/office/drawing/2014/main" id="{E12D25A3-EBC2-48DD-A73C-41C84F2A3095}"/>
              </a:ext>
            </a:extLst>
          </p:cNvPr>
          <p:cNvGrpSpPr/>
          <p:nvPr/>
        </p:nvGrpSpPr>
        <p:grpSpPr>
          <a:xfrm>
            <a:off x="8620125" y="931897"/>
            <a:ext cx="445293" cy="445293"/>
            <a:chOff x="8698515" y="1597664"/>
            <a:chExt cx="338328" cy="338328"/>
          </a:xfrm>
        </p:grpSpPr>
        <p:sp>
          <p:nvSpPr>
            <p:cNvPr id="202" name="Oval 201">
              <a:extLst>
                <a:ext uri="{FF2B5EF4-FFF2-40B4-BE49-F238E27FC236}">
                  <a16:creationId xmlns:a16="http://schemas.microsoft.com/office/drawing/2014/main" id="{7622A088-C4A2-456E-B9D1-67A60962B4EE}"/>
                </a:ext>
              </a:extLst>
            </p:cNvPr>
            <p:cNvSpPr/>
            <p:nvPr/>
          </p:nvSpPr>
          <p:spPr>
            <a:xfrm>
              <a:off x="8698515" y="1597664"/>
              <a:ext cx="338328" cy="338328"/>
            </a:xfrm>
            <a:prstGeom prst="ellipse">
              <a:avLst/>
            </a:prstGeom>
            <a:solidFill>
              <a:srgbClr val="41414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400" dirty="0">
                <a:solidFill>
                  <a:schemeClr val="bg1"/>
                </a:solidFill>
              </a:endParaRPr>
            </a:p>
          </p:txBody>
        </p:sp>
        <p:pic>
          <p:nvPicPr>
            <p:cNvPr id="157" name="Graphic 156" descr="Illustrator outline">
              <a:extLst>
                <a:ext uri="{FF2B5EF4-FFF2-40B4-BE49-F238E27FC236}">
                  <a16:creationId xmlns:a16="http://schemas.microsoft.com/office/drawing/2014/main" id="{710D7EFD-1BDA-4D3B-96E5-BB2EE0E322B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731197" y="1624747"/>
              <a:ext cx="272964" cy="272964"/>
            </a:xfrm>
            <a:prstGeom prst="rect">
              <a:avLst/>
            </a:prstGeom>
          </p:spPr>
        </p:pic>
      </p:grpSp>
      <p:sp>
        <p:nvSpPr>
          <p:cNvPr id="16" name="TextBox 15">
            <a:extLst>
              <a:ext uri="{FF2B5EF4-FFF2-40B4-BE49-F238E27FC236}">
                <a16:creationId xmlns:a16="http://schemas.microsoft.com/office/drawing/2014/main" id="{A5BEAAF2-3F6B-4654-A0C4-A9FBEB0B5E93}"/>
              </a:ext>
            </a:extLst>
          </p:cNvPr>
          <p:cNvSpPr txBox="1"/>
          <p:nvPr/>
        </p:nvSpPr>
        <p:spPr>
          <a:xfrm>
            <a:off x="9012278" y="4629914"/>
            <a:ext cx="3048000"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sz="1000" dirty="0">
                <a:latin typeface="Trade Gothic for Nike 365 BdCn" panose="020B0806040303020004" pitchFamily="34" charset="0"/>
                <a:ea typeface="Trade Gothic for Nike 365" charset="0"/>
                <a:cs typeface="Trade Gothic for Nike 365" charset="0"/>
              </a:rPr>
              <a:t>GROUP THE PRODUCTS ACCORDING TO FEATURE SIMILARITY</a:t>
            </a:r>
          </a:p>
        </p:txBody>
      </p:sp>
      <p:sp>
        <p:nvSpPr>
          <p:cNvPr id="176" name="TextBox 175">
            <a:extLst>
              <a:ext uri="{FF2B5EF4-FFF2-40B4-BE49-F238E27FC236}">
                <a16:creationId xmlns:a16="http://schemas.microsoft.com/office/drawing/2014/main" id="{2ABAE48B-1F8B-4B75-9247-695DA05D7D19}"/>
              </a:ext>
            </a:extLst>
          </p:cNvPr>
          <p:cNvSpPr txBox="1"/>
          <p:nvPr/>
        </p:nvSpPr>
        <p:spPr>
          <a:xfrm>
            <a:off x="9012278" y="1545731"/>
            <a:ext cx="2855872"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80000"/>
              </a:lnSpc>
              <a:spcBef>
                <a:spcPts val="0"/>
              </a:spcBef>
              <a:buClrTx/>
              <a:buSzTx/>
              <a:buFontTx/>
              <a:buNone/>
              <a:tabLst/>
            </a:pPr>
            <a:r>
              <a:rPr lang="en-US" sz="1000" dirty="0">
                <a:latin typeface="Trade Gothic for Nike 365 BdCn" panose="020B0806040303020004" pitchFamily="34" charset="0"/>
                <a:ea typeface="Trade Gothic for Nike 365" charset="0"/>
                <a:cs typeface="Trade Gothic for Nike 365" charset="0"/>
              </a:rPr>
              <a:t> BASED ON FEATURES FROM THE CONSUMER REVIEWS</a:t>
            </a:r>
          </a:p>
        </p:txBody>
      </p:sp>
      <p:pic>
        <p:nvPicPr>
          <p:cNvPr id="4" name="Picture 3" descr="Text&#10;&#10;Description automatically generated">
            <a:extLst>
              <a:ext uri="{FF2B5EF4-FFF2-40B4-BE49-F238E27FC236}">
                <a16:creationId xmlns:a16="http://schemas.microsoft.com/office/drawing/2014/main" id="{DBD4D375-B1D7-4D13-B6D2-EE26440267B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371599" y="4961806"/>
            <a:ext cx="2306513" cy="1134194"/>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4EDB6257-F628-4F93-B10D-0C0B4DD5E86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391337" y="5466808"/>
            <a:ext cx="1771088" cy="606993"/>
          </a:xfrm>
          <a:prstGeom prst="rect">
            <a:avLst/>
          </a:prstGeom>
        </p:spPr>
      </p:pic>
      <p:pic>
        <p:nvPicPr>
          <p:cNvPr id="226" name="Picture 225" descr="Chart, scatter chart&#10;&#10;Description automatically generated">
            <a:extLst>
              <a:ext uri="{FF2B5EF4-FFF2-40B4-BE49-F238E27FC236}">
                <a16:creationId xmlns:a16="http://schemas.microsoft.com/office/drawing/2014/main" id="{4CABDC39-A582-456B-B96A-3343814A020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620125" y="4942114"/>
            <a:ext cx="3371850" cy="1334861"/>
          </a:xfrm>
          <a:prstGeom prst="rect">
            <a:avLst/>
          </a:prstGeom>
        </p:spPr>
      </p:pic>
      <p:cxnSp>
        <p:nvCxnSpPr>
          <p:cNvPr id="162" name="Straight Connector 161">
            <a:extLst>
              <a:ext uri="{FF2B5EF4-FFF2-40B4-BE49-F238E27FC236}">
                <a16:creationId xmlns:a16="http://schemas.microsoft.com/office/drawing/2014/main" id="{73726693-D27E-4391-B956-34815D8C851E}"/>
              </a:ext>
            </a:extLst>
          </p:cNvPr>
          <p:cNvCxnSpPr>
            <a:cxnSpLocks/>
          </p:cNvCxnSpPr>
          <p:nvPr/>
        </p:nvCxnSpPr>
        <p:spPr>
          <a:xfrm>
            <a:off x="5054010" y="1194574"/>
            <a:ext cx="3080340" cy="0"/>
          </a:xfrm>
          <a:prstGeom prst="line">
            <a:avLst/>
          </a:prstGeom>
          <a:noFill/>
          <a:ln w="19050" cap="flat">
            <a:solidFill>
              <a:srgbClr val="8C8C8C"/>
            </a:solidFill>
            <a:prstDash val="solid"/>
            <a:miter lim="400000"/>
          </a:ln>
          <a:effectLst/>
          <a:sp3d/>
        </p:spPr>
        <p:style>
          <a:lnRef idx="0">
            <a:scrgbClr r="0" g="0" b="0"/>
          </a:lnRef>
          <a:fillRef idx="0">
            <a:scrgbClr r="0" g="0" b="0"/>
          </a:fillRef>
          <a:effectRef idx="0">
            <a:scrgbClr r="0" g="0" b="0"/>
          </a:effectRef>
          <a:fontRef idx="none"/>
        </p:style>
      </p:cxnSp>
      <p:cxnSp>
        <p:nvCxnSpPr>
          <p:cNvPr id="163" name="Straight Connector 162">
            <a:extLst>
              <a:ext uri="{FF2B5EF4-FFF2-40B4-BE49-F238E27FC236}">
                <a16:creationId xmlns:a16="http://schemas.microsoft.com/office/drawing/2014/main" id="{3BAA7F09-BD0C-440D-A847-929612BB8EA4}"/>
              </a:ext>
            </a:extLst>
          </p:cNvPr>
          <p:cNvCxnSpPr>
            <a:cxnSpLocks/>
          </p:cNvCxnSpPr>
          <p:nvPr/>
        </p:nvCxnSpPr>
        <p:spPr>
          <a:xfrm>
            <a:off x="9187860" y="1194574"/>
            <a:ext cx="2575515" cy="0"/>
          </a:xfrm>
          <a:prstGeom prst="line">
            <a:avLst/>
          </a:prstGeom>
          <a:noFill/>
          <a:ln w="19050" cap="flat">
            <a:solidFill>
              <a:srgbClr val="8C8C8C"/>
            </a:solidFill>
            <a:prstDash val="solid"/>
            <a:miter lim="400000"/>
          </a:ln>
          <a:effectLst/>
          <a:sp3d/>
        </p:spPr>
        <p:style>
          <a:lnRef idx="0">
            <a:scrgbClr r="0" g="0" b="0"/>
          </a:lnRef>
          <a:fillRef idx="0">
            <a:scrgbClr r="0" g="0" b="0"/>
          </a:fillRef>
          <a:effectRef idx="0">
            <a:scrgbClr r="0" g="0" b="0"/>
          </a:effectRef>
          <a:fontRef idx="none"/>
        </p:style>
      </p:cxnSp>
      <p:sp>
        <p:nvSpPr>
          <p:cNvPr id="177" name="Arrow: Chevron 176">
            <a:extLst>
              <a:ext uri="{FF2B5EF4-FFF2-40B4-BE49-F238E27FC236}">
                <a16:creationId xmlns:a16="http://schemas.microsoft.com/office/drawing/2014/main" id="{14831973-F198-4B34-8AE4-689A1EB991BD}"/>
              </a:ext>
            </a:extLst>
          </p:cNvPr>
          <p:cNvSpPr/>
          <p:nvPr/>
        </p:nvSpPr>
        <p:spPr>
          <a:xfrm rot="5400000">
            <a:off x="1633297" y="3391359"/>
            <a:ext cx="146773" cy="402625"/>
          </a:xfrm>
          <a:prstGeom prst="chevron">
            <a:avLst/>
          </a:prstGeom>
          <a:solidFill>
            <a:srgbClr val="68C5EA"/>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181" name="Arrow: Chevron 180">
            <a:extLst>
              <a:ext uri="{FF2B5EF4-FFF2-40B4-BE49-F238E27FC236}">
                <a16:creationId xmlns:a16="http://schemas.microsoft.com/office/drawing/2014/main" id="{2469E921-1A06-4EA2-A749-43C1FB88D037}"/>
              </a:ext>
            </a:extLst>
          </p:cNvPr>
          <p:cNvSpPr/>
          <p:nvPr/>
        </p:nvSpPr>
        <p:spPr>
          <a:xfrm rot="5400000">
            <a:off x="3128722" y="3372309"/>
            <a:ext cx="146773" cy="402625"/>
          </a:xfrm>
          <a:prstGeom prst="chevron">
            <a:avLst/>
          </a:prstGeom>
          <a:solidFill>
            <a:srgbClr val="68C5EA"/>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187" name="Arrow: Chevron 186">
            <a:extLst>
              <a:ext uri="{FF2B5EF4-FFF2-40B4-BE49-F238E27FC236}">
                <a16:creationId xmlns:a16="http://schemas.microsoft.com/office/drawing/2014/main" id="{9F670761-7192-4592-A0BA-7A3884B98261}"/>
              </a:ext>
            </a:extLst>
          </p:cNvPr>
          <p:cNvSpPr/>
          <p:nvPr/>
        </p:nvSpPr>
        <p:spPr>
          <a:xfrm rot="5400000">
            <a:off x="1633297" y="4658184"/>
            <a:ext cx="146773" cy="402625"/>
          </a:xfrm>
          <a:prstGeom prst="chevron">
            <a:avLst/>
          </a:prstGeom>
          <a:solidFill>
            <a:srgbClr val="68C5EA"/>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grpSp>
        <p:nvGrpSpPr>
          <p:cNvPr id="161" name="Group 160">
            <a:extLst>
              <a:ext uri="{FF2B5EF4-FFF2-40B4-BE49-F238E27FC236}">
                <a16:creationId xmlns:a16="http://schemas.microsoft.com/office/drawing/2014/main" id="{5EFE99E8-A153-48DC-879A-E68F4C7E6001}"/>
              </a:ext>
            </a:extLst>
          </p:cNvPr>
          <p:cNvGrpSpPr/>
          <p:nvPr/>
        </p:nvGrpSpPr>
        <p:grpSpPr>
          <a:xfrm>
            <a:off x="4464792" y="1604205"/>
            <a:ext cx="511810" cy="4572394"/>
            <a:chOff x="3374515" y="1450174"/>
            <a:chExt cx="740287" cy="4286598"/>
          </a:xfrm>
        </p:grpSpPr>
        <p:sp>
          <p:nvSpPr>
            <p:cNvPr id="173" name="Arrow: Chevron 172">
              <a:extLst>
                <a:ext uri="{FF2B5EF4-FFF2-40B4-BE49-F238E27FC236}">
                  <a16:creationId xmlns:a16="http://schemas.microsoft.com/office/drawing/2014/main" id="{372F254C-17EF-412F-B6A5-91F9B40D1D12}"/>
                </a:ext>
              </a:extLst>
            </p:cNvPr>
            <p:cNvSpPr/>
            <p:nvPr/>
          </p:nvSpPr>
          <p:spPr>
            <a:xfrm>
              <a:off x="3374515" y="1450174"/>
              <a:ext cx="559023" cy="4286598"/>
            </a:xfrm>
            <a:prstGeom prst="chevron">
              <a:avLst/>
            </a:prstGeom>
            <a:solidFill>
              <a:srgbClr val="B3B3B3">
                <a:alpha val="20000"/>
              </a:srgbClr>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algn="ctr" defTabSz="1100639" hangingPunct="0"/>
              <a:endParaRPr lang="en-US" sz="1467" kern="0" dirty="0">
                <a:solidFill>
                  <a:srgbClr val="FFFFFF"/>
                </a:solidFill>
                <a:latin typeface="Trade Gothic for Nike 365 BdCn"/>
                <a:sym typeface="Helvetica Light"/>
              </a:endParaRPr>
            </a:p>
          </p:txBody>
        </p:sp>
        <p:sp>
          <p:nvSpPr>
            <p:cNvPr id="174" name="Arrow: Chevron 173">
              <a:extLst>
                <a:ext uri="{FF2B5EF4-FFF2-40B4-BE49-F238E27FC236}">
                  <a16:creationId xmlns:a16="http://schemas.microsoft.com/office/drawing/2014/main" id="{377F739A-673B-4CDA-85F1-1CAAA1CB2949}"/>
                </a:ext>
              </a:extLst>
            </p:cNvPr>
            <p:cNvSpPr>
              <a:spLocks noChangeAspect="1"/>
            </p:cNvSpPr>
            <p:nvPr/>
          </p:nvSpPr>
          <p:spPr>
            <a:xfrm>
              <a:off x="3698863" y="2689808"/>
              <a:ext cx="415939" cy="1642706"/>
            </a:xfrm>
            <a:prstGeom prst="chevron">
              <a:avLst/>
            </a:prstGeom>
            <a:solidFill>
              <a:schemeClr val="accent2"/>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defTabSz="1100639" hangingPunct="0"/>
              <a:endParaRPr lang="en-US" sz="1467" kern="0" dirty="0">
                <a:solidFill>
                  <a:srgbClr val="FFFFFF"/>
                </a:solidFill>
                <a:latin typeface="Trade Gothic for Nike 365 BdCn"/>
                <a:sym typeface="Helvetica Light"/>
              </a:endParaRPr>
            </a:p>
          </p:txBody>
        </p:sp>
      </p:grpSp>
      <p:grpSp>
        <p:nvGrpSpPr>
          <p:cNvPr id="175" name="Group 174">
            <a:extLst>
              <a:ext uri="{FF2B5EF4-FFF2-40B4-BE49-F238E27FC236}">
                <a16:creationId xmlns:a16="http://schemas.microsoft.com/office/drawing/2014/main" id="{456B72BB-9609-4266-90F4-FC43545638F2}"/>
              </a:ext>
            </a:extLst>
          </p:cNvPr>
          <p:cNvGrpSpPr/>
          <p:nvPr/>
        </p:nvGrpSpPr>
        <p:grpSpPr>
          <a:xfrm>
            <a:off x="8092050" y="1594680"/>
            <a:ext cx="511810" cy="4572394"/>
            <a:chOff x="3374515" y="1450174"/>
            <a:chExt cx="740287" cy="4286598"/>
          </a:xfrm>
        </p:grpSpPr>
        <p:sp>
          <p:nvSpPr>
            <p:cNvPr id="192" name="Arrow: Chevron 191">
              <a:extLst>
                <a:ext uri="{FF2B5EF4-FFF2-40B4-BE49-F238E27FC236}">
                  <a16:creationId xmlns:a16="http://schemas.microsoft.com/office/drawing/2014/main" id="{E4AD60E5-7AEC-4BCA-BFEE-44E62C3641B7}"/>
                </a:ext>
              </a:extLst>
            </p:cNvPr>
            <p:cNvSpPr/>
            <p:nvPr/>
          </p:nvSpPr>
          <p:spPr>
            <a:xfrm>
              <a:off x="3374515" y="1450174"/>
              <a:ext cx="559023" cy="4286598"/>
            </a:xfrm>
            <a:prstGeom prst="chevron">
              <a:avLst/>
            </a:prstGeom>
            <a:solidFill>
              <a:srgbClr val="F0F0F0"/>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algn="ctr" defTabSz="1100639" hangingPunct="0"/>
              <a:endParaRPr lang="en-US" sz="1467" kern="0" dirty="0">
                <a:solidFill>
                  <a:srgbClr val="FFFFFF"/>
                </a:solidFill>
                <a:latin typeface="Trade Gothic for Nike 365 BdCn"/>
                <a:sym typeface="Helvetica Light"/>
              </a:endParaRPr>
            </a:p>
          </p:txBody>
        </p:sp>
        <p:sp>
          <p:nvSpPr>
            <p:cNvPr id="193" name="Arrow: Chevron 192">
              <a:extLst>
                <a:ext uri="{FF2B5EF4-FFF2-40B4-BE49-F238E27FC236}">
                  <a16:creationId xmlns:a16="http://schemas.microsoft.com/office/drawing/2014/main" id="{8DF9B333-88B8-4179-B90E-8C6167625128}"/>
                </a:ext>
              </a:extLst>
            </p:cNvPr>
            <p:cNvSpPr>
              <a:spLocks noChangeAspect="1"/>
            </p:cNvSpPr>
            <p:nvPr/>
          </p:nvSpPr>
          <p:spPr>
            <a:xfrm>
              <a:off x="3698863" y="2689808"/>
              <a:ext cx="415939" cy="1642706"/>
            </a:xfrm>
            <a:prstGeom prst="chevron">
              <a:avLst/>
            </a:prstGeom>
            <a:solidFill>
              <a:schemeClr val="accent2"/>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defTabSz="1100639" hangingPunct="0"/>
              <a:endParaRPr lang="en-US" sz="1467" kern="0" dirty="0">
                <a:solidFill>
                  <a:srgbClr val="FFFFFF"/>
                </a:solidFill>
                <a:latin typeface="Trade Gothic for Nike 365 BdCn"/>
                <a:sym typeface="Helvetica Light"/>
              </a:endParaRPr>
            </a:p>
          </p:txBody>
        </p:sp>
      </p:grpSp>
      <p:grpSp>
        <p:nvGrpSpPr>
          <p:cNvPr id="5" name="Group 4">
            <a:extLst>
              <a:ext uri="{FF2B5EF4-FFF2-40B4-BE49-F238E27FC236}">
                <a16:creationId xmlns:a16="http://schemas.microsoft.com/office/drawing/2014/main" id="{7C000E36-8988-4950-AC77-A1D79978394E}"/>
              </a:ext>
            </a:extLst>
          </p:cNvPr>
          <p:cNvGrpSpPr/>
          <p:nvPr/>
        </p:nvGrpSpPr>
        <p:grpSpPr>
          <a:xfrm>
            <a:off x="2101402" y="1587174"/>
            <a:ext cx="2100377" cy="1797089"/>
            <a:chOff x="2215702" y="1587174"/>
            <a:chExt cx="2100377" cy="1797089"/>
          </a:xfrm>
        </p:grpSpPr>
        <p:pic>
          <p:nvPicPr>
            <p:cNvPr id="194" name="Picture 193">
              <a:extLst>
                <a:ext uri="{FF2B5EF4-FFF2-40B4-BE49-F238E27FC236}">
                  <a16:creationId xmlns:a16="http://schemas.microsoft.com/office/drawing/2014/main" id="{6E678F40-1611-48BB-A831-DFF3620E10EA}"/>
                </a:ext>
              </a:extLst>
            </p:cNvPr>
            <p:cNvPicPr>
              <a:picLocks noChangeAspect="1"/>
            </p:cNvPicPr>
            <p:nvPr/>
          </p:nvPicPr>
          <p:blipFill>
            <a:blip r:embed="rId25"/>
            <a:stretch>
              <a:fillRect/>
            </a:stretch>
          </p:blipFill>
          <p:spPr>
            <a:xfrm>
              <a:off x="3528684" y="1594699"/>
              <a:ext cx="519599" cy="288282"/>
            </a:xfrm>
            <a:prstGeom prst="rect">
              <a:avLst/>
            </a:prstGeom>
          </p:spPr>
        </p:pic>
        <p:pic>
          <p:nvPicPr>
            <p:cNvPr id="195" name="Picture 194">
              <a:extLst>
                <a:ext uri="{FF2B5EF4-FFF2-40B4-BE49-F238E27FC236}">
                  <a16:creationId xmlns:a16="http://schemas.microsoft.com/office/drawing/2014/main" id="{A6681906-DFCC-4C57-83C2-808033DAA9F7}"/>
                </a:ext>
              </a:extLst>
            </p:cNvPr>
            <p:cNvPicPr>
              <a:picLocks noChangeAspect="1"/>
            </p:cNvPicPr>
            <p:nvPr/>
          </p:nvPicPr>
          <p:blipFill>
            <a:blip r:embed="rId26"/>
            <a:stretch>
              <a:fillRect/>
            </a:stretch>
          </p:blipFill>
          <p:spPr>
            <a:xfrm>
              <a:off x="3007924" y="2421869"/>
              <a:ext cx="236931" cy="283980"/>
            </a:xfrm>
            <a:prstGeom prst="rect">
              <a:avLst/>
            </a:prstGeom>
          </p:spPr>
        </p:pic>
        <p:pic>
          <p:nvPicPr>
            <p:cNvPr id="196" name="Picture 195" descr="Free Download Xtep Logo in SVG, PNG, JPG, EPS, AI Formats">
              <a:extLst>
                <a:ext uri="{FF2B5EF4-FFF2-40B4-BE49-F238E27FC236}">
                  <a16:creationId xmlns:a16="http://schemas.microsoft.com/office/drawing/2014/main" id="{B0C3C0FB-18AB-4D61-A428-97A53C06EEFC}"/>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0703" t="34992" r="6676" b="36332"/>
            <a:stretch/>
          </p:blipFill>
          <p:spPr bwMode="auto">
            <a:xfrm>
              <a:off x="2645646" y="2804528"/>
              <a:ext cx="518852" cy="192530"/>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48" descr="teach beach Opinion logo salomon - iris-corporation.com">
              <a:extLst>
                <a:ext uri="{FF2B5EF4-FFF2-40B4-BE49-F238E27FC236}">
                  <a16:creationId xmlns:a16="http://schemas.microsoft.com/office/drawing/2014/main" id="{84672728-4357-4379-9951-3F3D1934D197}"/>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t="1" r="21030" b="8105"/>
            <a:stretch/>
          </p:blipFill>
          <p:spPr bwMode="auto">
            <a:xfrm>
              <a:off x="2293913" y="1817714"/>
              <a:ext cx="560169" cy="186242"/>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197">
              <a:extLst>
                <a:ext uri="{FF2B5EF4-FFF2-40B4-BE49-F238E27FC236}">
                  <a16:creationId xmlns:a16="http://schemas.microsoft.com/office/drawing/2014/main" id="{0B355CAC-1C32-4198-8749-6B3E644136EE}"/>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9524" b="89286" l="7732" r="94845">
                          <a14:foregroundMark x1="11340" y1="39286" x2="11340" y2="39286"/>
                          <a14:foregroundMark x1="7732" y1="30952" x2="7732" y2="30952"/>
                          <a14:foregroundMark x1="23196" y1="26190" x2="23196" y2="26190"/>
                          <a14:foregroundMark x1="23196" y1="26190" x2="23196" y2="26190"/>
                          <a14:foregroundMark x1="30928" y1="33333" x2="30928" y2="33333"/>
                          <a14:foregroundMark x1="47938" y1="26190" x2="47938" y2="26190"/>
                          <a14:foregroundMark x1="59794" y1="23810" x2="59794" y2="23810"/>
                          <a14:foregroundMark x1="85567" y1="28571" x2="85567" y2="28571"/>
                          <a14:foregroundMark x1="92268" y1="17857" x2="92268" y2="17857"/>
                          <a14:foregroundMark x1="94845" y1="15476" x2="94845" y2="15476"/>
                          <a14:foregroundMark x1="35052" y1="76190" x2="35052" y2="76190"/>
                        </a14:backgroundRemoval>
                      </a14:imgEffect>
                    </a14:imgLayer>
                  </a14:imgProps>
                </a:ext>
              </a:extLst>
            </a:blip>
            <a:stretch>
              <a:fillRect/>
            </a:stretch>
          </p:blipFill>
          <p:spPr>
            <a:xfrm>
              <a:off x="2646907" y="1587174"/>
              <a:ext cx="471500" cy="204153"/>
            </a:xfrm>
            <a:prstGeom prst="rect">
              <a:avLst/>
            </a:prstGeom>
          </p:spPr>
        </p:pic>
        <p:pic>
          <p:nvPicPr>
            <p:cNvPr id="199" name="Picture 198">
              <a:extLst>
                <a:ext uri="{FF2B5EF4-FFF2-40B4-BE49-F238E27FC236}">
                  <a16:creationId xmlns:a16="http://schemas.microsoft.com/office/drawing/2014/main" id="{D190E835-D972-420E-BA40-F10530FCD142}"/>
                </a:ext>
              </a:extLst>
            </p:cNvPr>
            <p:cNvPicPr>
              <a:picLocks noChangeAspect="1"/>
            </p:cNvPicPr>
            <p:nvPr/>
          </p:nvPicPr>
          <p:blipFill rotWithShape="1">
            <a:blip r:embed="rId31">
              <a:extLst>
                <a:ext uri="{BEBA8EAE-BF5A-486C-A8C5-ECC9F3942E4B}">
                  <a14:imgProps xmlns:a14="http://schemas.microsoft.com/office/drawing/2010/main">
                    <a14:imgLayer r:embed="rId32">
                      <a14:imgEffect>
                        <a14:backgroundRemoval t="13978" b="93011" l="5497" r="94926">
                          <a14:foregroundMark x1="10148" y1="47849" x2="10148" y2="47849"/>
                          <a14:foregroundMark x1="6342" y1="46774" x2="6342" y2="46774"/>
                          <a14:foregroundMark x1="5708" y1="46774" x2="18816" y2="48925"/>
                          <a14:foregroundMark x1="18816" y1="48925" x2="20719" y2="48387"/>
                          <a14:foregroundMark x1="88795" y1="24731" x2="88795" y2="24731"/>
                          <a14:foregroundMark x1="93023" y1="17204" x2="93023" y2="17204"/>
                          <a14:foregroundMark x1="95137" y1="14516" x2="95137" y2="14516"/>
                          <a14:foregroundMark x1="50740" y1="93011" x2="50740" y2="93011"/>
                        </a14:backgroundRemoval>
                      </a14:imgEffect>
                    </a14:imgLayer>
                  </a14:imgProps>
                </a:ext>
              </a:extLst>
            </a:blip>
            <a:srcRect l="1507" t="10508" r="2844"/>
            <a:stretch/>
          </p:blipFill>
          <p:spPr>
            <a:xfrm>
              <a:off x="3956079" y="2676607"/>
              <a:ext cx="360000" cy="119863"/>
            </a:xfrm>
            <a:prstGeom prst="rect">
              <a:avLst/>
            </a:prstGeom>
          </p:spPr>
        </p:pic>
        <p:pic>
          <p:nvPicPr>
            <p:cNvPr id="200" name="Picture 199">
              <a:extLst>
                <a:ext uri="{FF2B5EF4-FFF2-40B4-BE49-F238E27FC236}">
                  <a16:creationId xmlns:a16="http://schemas.microsoft.com/office/drawing/2014/main" id="{9A6FD674-F64A-4560-B849-4FB0C3AD1B04}"/>
                </a:ext>
              </a:extLst>
            </p:cNvPr>
            <p:cNvPicPr>
              <a:picLocks noChangeAspect="1"/>
            </p:cNvPicPr>
            <p:nvPr/>
          </p:nvPicPr>
          <p:blipFill rotWithShape="1">
            <a:blip r:embed="rId33">
              <a:extLst>
                <a:ext uri="{BEBA8EAE-BF5A-486C-A8C5-ECC9F3942E4B}">
                  <a14:imgProps xmlns:a14="http://schemas.microsoft.com/office/drawing/2010/main">
                    <a14:imgLayer r:embed="rId34">
                      <a14:imgEffect>
                        <a14:backgroundRemoval t="7538" b="68844" l="9940" r="89759">
                          <a14:foregroundMark x1="25301" y1="25126" x2="25301" y2="25126"/>
                          <a14:foregroundMark x1="70783" y1="19095" x2="69880" y2="39698"/>
                          <a14:foregroundMark x1="68976" y1="46231" x2="73494" y2="53266"/>
                          <a14:foregroundMark x1="67169" y1="67839" x2="67169" y2="67839"/>
                          <a14:foregroundMark x1="31024" y1="68844" x2="31024" y2="68844"/>
                        </a14:backgroundRemoval>
                      </a14:imgEffect>
                    </a14:imgLayer>
                  </a14:imgProps>
                </a:ext>
              </a:extLst>
            </a:blip>
            <a:srcRect b="24145"/>
            <a:stretch/>
          </p:blipFill>
          <p:spPr>
            <a:xfrm>
              <a:off x="3455049" y="2126095"/>
              <a:ext cx="360000" cy="148121"/>
            </a:xfrm>
            <a:prstGeom prst="rect">
              <a:avLst/>
            </a:prstGeom>
          </p:spPr>
        </p:pic>
        <p:pic>
          <p:nvPicPr>
            <p:cNvPr id="201" name="Picture 200">
              <a:extLst>
                <a:ext uri="{FF2B5EF4-FFF2-40B4-BE49-F238E27FC236}">
                  <a16:creationId xmlns:a16="http://schemas.microsoft.com/office/drawing/2014/main" id="{9FCB2E46-4101-4BF1-8E33-66AE51ECF99E}"/>
                </a:ext>
              </a:extLst>
            </p:cNvPr>
            <p:cNvPicPr>
              <a:picLocks noChangeAspect="1"/>
            </p:cNvPicPr>
            <p:nvPr/>
          </p:nvPicPr>
          <p:blipFill>
            <a:blip r:embed="rId35">
              <a:extLst>
                <a:ext uri="{BEBA8EAE-BF5A-486C-A8C5-ECC9F3942E4B}">
                  <a14:imgProps xmlns:a14="http://schemas.microsoft.com/office/drawing/2010/main">
                    <a14:imgLayer r:embed="rId36">
                      <a14:imgEffect>
                        <a14:backgroundRemoval t="10000" b="90000" l="10000" r="90000">
                          <a14:foregroundMark x1="18557" y1="66355" x2="18557" y2="66355"/>
                          <a14:foregroundMark x1="35052" y1="74766" x2="35052" y2="74766"/>
                          <a14:foregroundMark x1="55155" y1="77570" x2="55155" y2="77570"/>
                          <a14:foregroundMark x1="71134" y1="76636" x2="71134" y2="76636"/>
                        </a14:backgroundRemoval>
                      </a14:imgEffect>
                    </a14:imgLayer>
                  </a14:imgProps>
                </a:ext>
              </a:extLst>
            </a:blip>
            <a:stretch>
              <a:fillRect/>
            </a:stretch>
          </p:blipFill>
          <p:spPr>
            <a:xfrm>
              <a:off x="3251176" y="3147062"/>
              <a:ext cx="360000" cy="179681"/>
            </a:xfrm>
            <a:prstGeom prst="rect">
              <a:avLst/>
            </a:prstGeom>
          </p:spPr>
        </p:pic>
        <p:pic>
          <p:nvPicPr>
            <p:cNvPr id="203" name="Picture 202">
              <a:extLst>
                <a:ext uri="{FF2B5EF4-FFF2-40B4-BE49-F238E27FC236}">
                  <a16:creationId xmlns:a16="http://schemas.microsoft.com/office/drawing/2014/main" id="{C398E653-24E9-4BAE-B527-C94C13C9B8D3}"/>
                </a:ext>
              </a:extLst>
            </p:cNvPr>
            <p:cNvPicPr>
              <a:picLocks noChangeAspect="1"/>
            </p:cNvPicPr>
            <p:nvPr/>
          </p:nvPicPr>
          <p:blipFill>
            <a:blip r:embed="rId37">
              <a:extLst>
                <a:ext uri="{BEBA8EAE-BF5A-486C-A8C5-ECC9F3942E4B}">
                  <a14:imgProps xmlns:a14="http://schemas.microsoft.com/office/drawing/2010/main">
                    <a14:imgLayer r:embed="rId38">
                      <a14:imgEffect>
                        <a14:backgroundRemoval t="3675" b="94751" l="6164" r="94749">
                          <a14:foregroundMark x1="47945" y1="12598" x2="27626" y2="40945"/>
                          <a14:foregroundMark x1="46804" y1="3937" x2="49087" y2="3675"/>
                          <a14:foregroundMark x1="91553" y1="65354" x2="94749" y2="63780"/>
                          <a14:foregroundMark x1="87671" y1="88714" x2="92237" y2="93176"/>
                          <a14:foregroundMark x1="71461" y1="87927" x2="74658" y2="95013"/>
                          <a14:foregroundMark x1="74658" y1="95013" x2="74886" y2="95013"/>
                          <a14:foregroundMark x1="6164" y1="64304" x2="8676" y2="81627"/>
                          <a14:foregroundMark x1="33105" y1="94226" x2="36301" y2="94488"/>
                        </a14:backgroundRemoval>
                      </a14:imgEffect>
                    </a14:imgLayer>
                  </a14:imgProps>
                </a:ext>
              </a:extLst>
            </a:blip>
            <a:stretch>
              <a:fillRect/>
            </a:stretch>
          </p:blipFill>
          <p:spPr>
            <a:xfrm>
              <a:off x="3064855" y="1743224"/>
              <a:ext cx="360000" cy="283382"/>
            </a:xfrm>
            <a:prstGeom prst="rect">
              <a:avLst/>
            </a:prstGeom>
          </p:spPr>
        </p:pic>
        <p:pic>
          <p:nvPicPr>
            <p:cNvPr id="204" name="Picture 4" descr="New Balance Logo Vector (.EPS) Free Download">
              <a:extLst>
                <a:ext uri="{FF2B5EF4-FFF2-40B4-BE49-F238E27FC236}">
                  <a16:creationId xmlns:a16="http://schemas.microsoft.com/office/drawing/2014/main" id="{D036D2BE-3439-4F88-B740-EC349E775D64}"/>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300772" y="2680024"/>
              <a:ext cx="268569" cy="129808"/>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04">
              <a:extLst>
                <a:ext uri="{FF2B5EF4-FFF2-40B4-BE49-F238E27FC236}">
                  <a16:creationId xmlns:a16="http://schemas.microsoft.com/office/drawing/2014/main" id="{B208CE4D-740A-48D2-AC8F-3C656E83A054}"/>
                </a:ext>
              </a:extLst>
            </p:cNvPr>
            <p:cNvPicPr>
              <a:picLocks noChangeAspect="1"/>
            </p:cNvPicPr>
            <p:nvPr/>
          </p:nvPicPr>
          <p:blipFill>
            <a:blip r:embed="rId40"/>
            <a:stretch>
              <a:fillRect/>
            </a:stretch>
          </p:blipFill>
          <p:spPr>
            <a:xfrm>
              <a:off x="3372961" y="2531186"/>
              <a:ext cx="349010" cy="219585"/>
            </a:xfrm>
            <a:prstGeom prst="rect">
              <a:avLst/>
            </a:prstGeom>
          </p:spPr>
        </p:pic>
        <p:pic>
          <p:nvPicPr>
            <p:cNvPr id="206" name="Picture 205" descr="On Announces Pricing Of Initial Public Offering | Markets Insider">
              <a:extLst>
                <a:ext uri="{FF2B5EF4-FFF2-40B4-BE49-F238E27FC236}">
                  <a16:creationId xmlns:a16="http://schemas.microsoft.com/office/drawing/2014/main" id="{5257F18D-5D8A-43E8-B27E-837A242C75CB}"/>
                </a:ext>
              </a:extLst>
            </p:cNvPr>
            <p:cNvPicPr>
              <a:picLocks noChangeAspect="1" noChangeArrowheads="1"/>
            </p:cNvPicPr>
            <p:nvPr/>
          </p:nvPicPr>
          <p:blipFill rotWithShape="1">
            <a:blip r:embed="rId41">
              <a:extLst>
                <a:ext uri="{28A0092B-C50C-407E-A947-70E740481C1C}">
                  <a14:useLocalDpi xmlns:a14="http://schemas.microsoft.com/office/drawing/2010/main" val="0"/>
                </a:ext>
              </a:extLst>
            </a:blip>
            <a:srcRect l="13985" t="14407" r="14234" b="23567"/>
            <a:stretch/>
          </p:blipFill>
          <p:spPr bwMode="auto">
            <a:xfrm>
              <a:off x="3217451" y="2794464"/>
              <a:ext cx="230463" cy="287541"/>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descr="See the source image">
              <a:extLst>
                <a:ext uri="{FF2B5EF4-FFF2-40B4-BE49-F238E27FC236}">
                  <a16:creationId xmlns:a16="http://schemas.microsoft.com/office/drawing/2014/main" id="{9B0A2691-2BB4-4A7E-BB78-4AB540374DED}"/>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215702" y="2360021"/>
              <a:ext cx="488722" cy="154658"/>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07">
              <a:extLst>
                <a:ext uri="{FF2B5EF4-FFF2-40B4-BE49-F238E27FC236}">
                  <a16:creationId xmlns:a16="http://schemas.microsoft.com/office/drawing/2014/main" id="{1C164C03-BA7C-4C3F-BCE8-AF4B20607281}"/>
                </a:ext>
              </a:extLst>
            </p:cNvPr>
            <p:cNvPicPr>
              <a:picLocks noChangeAspect="1"/>
            </p:cNvPicPr>
            <p:nvPr/>
          </p:nvPicPr>
          <p:blipFill>
            <a:blip r:embed="rId43"/>
            <a:stretch>
              <a:fillRect/>
            </a:stretch>
          </p:blipFill>
          <p:spPr>
            <a:xfrm>
              <a:off x="3891800" y="1934242"/>
              <a:ext cx="418100" cy="304542"/>
            </a:xfrm>
            <a:prstGeom prst="rect">
              <a:avLst/>
            </a:prstGeom>
          </p:spPr>
        </p:pic>
        <p:pic>
          <p:nvPicPr>
            <p:cNvPr id="209" name="Picture 10" descr="See the source image">
              <a:extLst>
                <a:ext uri="{FF2B5EF4-FFF2-40B4-BE49-F238E27FC236}">
                  <a16:creationId xmlns:a16="http://schemas.microsoft.com/office/drawing/2014/main" id="{1DC913EE-F44B-450A-B3AD-681108DF63D0}"/>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848256" y="2406580"/>
              <a:ext cx="335323" cy="84892"/>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14" descr="See the source image">
              <a:extLst>
                <a:ext uri="{FF2B5EF4-FFF2-40B4-BE49-F238E27FC236}">
                  <a16:creationId xmlns:a16="http://schemas.microsoft.com/office/drawing/2014/main" id="{C66D308E-0442-4297-9F3D-983BD38B970C}"/>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261604" y="3046943"/>
              <a:ext cx="364915" cy="192531"/>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16" descr="See the source image">
              <a:extLst>
                <a:ext uri="{FF2B5EF4-FFF2-40B4-BE49-F238E27FC236}">
                  <a16:creationId xmlns:a16="http://schemas.microsoft.com/office/drawing/2014/main" id="{F327096C-522B-4267-A62D-A768BD8B0A15}"/>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678462" y="2941892"/>
              <a:ext cx="573165" cy="213892"/>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11">
              <a:extLst>
                <a:ext uri="{FF2B5EF4-FFF2-40B4-BE49-F238E27FC236}">
                  <a16:creationId xmlns:a16="http://schemas.microsoft.com/office/drawing/2014/main" id="{9B84D29D-92E5-4AA6-A7F6-640471658442}"/>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741969" y="3158691"/>
              <a:ext cx="402371" cy="225572"/>
            </a:xfrm>
            <a:prstGeom prst="rect">
              <a:avLst/>
            </a:prstGeom>
          </p:spPr>
        </p:pic>
        <p:pic>
          <p:nvPicPr>
            <p:cNvPr id="213" name="Picture 212">
              <a:extLst>
                <a:ext uri="{FF2B5EF4-FFF2-40B4-BE49-F238E27FC236}">
                  <a16:creationId xmlns:a16="http://schemas.microsoft.com/office/drawing/2014/main" id="{118E022B-A59A-4F87-B3D0-D218D9A0CC88}"/>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433171" y="2061590"/>
              <a:ext cx="371527" cy="200053"/>
            </a:xfrm>
            <a:prstGeom prst="rect">
              <a:avLst/>
            </a:prstGeom>
          </p:spPr>
        </p:pic>
        <p:pic>
          <p:nvPicPr>
            <p:cNvPr id="214" name="Picture 213">
              <a:extLst>
                <a:ext uri="{FF2B5EF4-FFF2-40B4-BE49-F238E27FC236}">
                  <a16:creationId xmlns:a16="http://schemas.microsoft.com/office/drawing/2014/main" id="{C6B4B407-3965-447D-B979-79C71FAC0515}"/>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963008" y="2105249"/>
              <a:ext cx="362001" cy="209579"/>
            </a:xfrm>
            <a:prstGeom prst="rect">
              <a:avLst/>
            </a:prstGeom>
          </p:spPr>
        </p:pic>
      </p:grpSp>
      <p:sp>
        <p:nvSpPr>
          <p:cNvPr id="25" name="Rectangle 24">
            <a:extLst>
              <a:ext uri="{FF2B5EF4-FFF2-40B4-BE49-F238E27FC236}">
                <a16:creationId xmlns:a16="http://schemas.microsoft.com/office/drawing/2014/main" id="{AD2B6CC8-C8F5-4CCB-889C-93279BBD67A9}"/>
              </a:ext>
            </a:extLst>
          </p:cNvPr>
          <p:cNvSpPr/>
          <p:nvPr/>
        </p:nvSpPr>
        <p:spPr>
          <a:xfrm>
            <a:off x="1248598" y="4929567"/>
            <a:ext cx="66035" cy="1188720"/>
          </a:xfrm>
          <a:prstGeom prst="rect">
            <a:avLst/>
          </a:prstGeom>
          <a:solidFill>
            <a:srgbClr val="A9DDF3"/>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l" defTabSz="825500"/>
            <a:endParaRPr lang="en-US" sz="2800" dirty="0">
              <a:solidFill>
                <a:schemeClr val="bg1"/>
              </a:solidFill>
              <a:latin typeface="Trade Gothic for Nike 365 BdCn" panose="020B0806040303020004" pitchFamily="34" charset="0"/>
              <a:sym typeface="Trade Gothic for Nike 365 BdCn" panose="020B0806040303020004" pitchFamily="34" charset="0"/>
            </a:endParaRPr>
          </a:p>
        </p:txBody>
      </p:sp>
      <p:grpSp>
        <p:nvGrpSpPr>
          <p:cNvPr id="164" name="Group 163">
            <a:extLst>
              <a:ext uri="{FF2B5EF4-FFF2-40B4-BE49-F238E27FC236}">
                <a16:creationId xmlns:a16="http://schemas.microsoft.com/office/drawing/2014/main" id="{590098BD-1CA3-4973-9AC3-078C687B2BEC}"/>
              </a:ext>
            </a:extLst>
          </p:cNvPr>
          <p:cNvGrpSpPr/>
          <p:nvPr/>
        </p:nvGrpSpPr>
        <p:grpSpPr>
          <a:xfrm>
            <a:off x="8768928" y="1483216"/>
            <a:ext cx="183433" cy="327482"/>
            <a:chOff x="4440397" y="2590800"/>
            <a:chExt cx="244149" cy="297711"/>
          </a:xfrm>
        </p:grpSpPr>
        <p:sp>
          <p:nvSpPr>
            <p:cNvPr id="169" name="Isosceles Triangle 168">
              <a:extLst>
                <a:ext uri="{FF2B5EF4-FFF2-40B4-BE49-F238E27FC236}">
                  <a16:creationId xmlns:a16="http://schemas.microsoft.com/office/drawing/2014/main" id="{2D3C3C91-1982-4B02-B821-9B759C3E29F0}"/>
                </a:ext>
              </a:extLst>
            </p:cNvPr>
            <p:cNvSpPr/>
            <p:nvPr/>
          </p:nvSpPr>
          <p:spPr>
            <a:xfrm rot="5400000">
              <a:off x="4441560" y="2645525"/>
              <a:ext cx="297711" cy="188261"/>
            </a:xfrm>
            <a:prstGeom prst="triangle">
              <a:avLst/>
            </a:prstGeom>
            <a:solidFill>
              <a:srgbClr val="D4EEF9"/>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170" name="Isosceles Triangle 169">
              <a:extLst>
                <a:ext uri="{FF2B5EF4-FFF2-40B4-BE49-F238E27FC236}">
                  <a16:creationId xmlns:a16="http://schemas.microsoft.com/office/drawing/2014/main" id="{7E64EF10-C825-45A4-A000-98B7743F5373}"/>
                </a:ext>
              </a:extLst>
            </p:cNvPr>
            <p:cNvSpPr/>
            <p:nvPr/>
          </p:nvSpPr>
          <p:spPr>
            <a:xfrm rot="5400000">
              <a:off x="4392852" y="2675363"/>
              <a:ext cx="223675" cy="128585"/>
            </a:xfrm>
            <a:prstGeom prst="triangle">
              <a:avLst/>
            </a:prstGeom>
            <a:solidFill>
              <a:schemeClr val="accent2"/>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grpSp>
      <p:grpSp>
        <p:nvGrpSpPr>
          <p:cNvPr id="171" name="Group 170">
            <a:extLst>
              <a:ext uri="{FF2B5EF4-FFF2-40B4-BE49-F238E27FC236}">
                <a16:creationId xmlns:a16="http://schemas.microsoft.com/office/drawing/2014/main" id="{70411A9C-79AD-4645-A6B4-A6146F3D2036}"/>
              </a:ext>
            </a:extLst>
          </p:cNvPr>
          <p:cNvGrpSpPr/>
          <p:nvPr/>
        </p:nvGrpSpPr>
        <p:grpSpPr>
          <a:xfrm>
            <a:off x="8828022" y="4542103"/>
            <a:ext cx="183433" cy="327482"/>
            <a:chOff x="4440397" y="2590800"/>
            <a:chExt cx="244149" cy="297711"/>
          </a:xfrm>
        </p:grpSpPr>
        <p:sp>
          <p:nvSpPr>
            <p:cNvPr id="172" name="Isosceles Triangle 171">
              <a:extLst>
                <a:ext uri="{FF2B5EF4-FFF2-40B4-BE49-F238E27FC236}">
                  <a16:creationId xmlns:a16="http://schemas.microsoft.com/office/drawing/2014/main" id="{B659DC86-DE15-42BE-9262-8DA0FDA0D3C1}"/>
                </a:ext>
              </a:extLst>
            </p:cNvPr>
            <p:cNvSpPr/>
            <p:nvPr/>
          </p:nvSpPr>
          <p:spPr>
            <a:xfrm rot="5400000">
              <a:off x="4441560" y="2645525"/>
              <a:ext cx="297711" cy="188261"/>
            </a:xfrm>
            <a:prstGeom prst="triangle">
              <a:avLst/>
            </a:prstGeom>
            <a:solidFill>
              <a:srgbClr val="D4EEF9"/>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178" name="Isosceles Triangle 177">
              <a:extLst>
                <a:ext uri="{FF2B5EF4-FFF2-40B4-BE49-F238E27FC236}">
                  <a16:creationId xmlns:a16="http://schemas.microsoft.com/office/drawing/2014/main" id="{B6B461F1-883E-4D08-AB2C-804D385AC265}"/>
                </a:ext>
              </a:extLst>
            </p:cNvPr>
            <p:cNvSpPr/>
            <p:nvPr/>
          </p:nvSpPr>
          <p:spPr>
            <a:xfrm rot="5400000">
              <a:off x="4392852" y="2675363"/>
              <a:ext cx="223675" cy="128585"/>
            </a:xfrm>
            <a:prstGeom prst="triangle">
              <a:avLst/>
            </a:prstGeom>
            <a:solidFill>
              <a:schemeClr val="accent2"/>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grpSp>
      <p:sp>
        <p:nvSpPr>
          <p:cNvPr id="185" name="Circle: Hollow 184">
            <a:extLst>
              <a:ext uri="{FF2B5EF4-FFF2-40B4-BE49-F238E27FC236}">
                <a16:creationId xmlns:a16="http://schemas.microsoft.com/office/drawing/2014/main" id="{E37060C2-299F-42B8-99FB-F47E4C8E1C37}"/>
              </a:ext>
            </a:extLst>
          </p:cNvPr>
          <p:cNvSpPr/>
          <p:nvPr/>
        </p:nvSpPr>
        <p:spPr>
          <a:xfrm>
            <a:off x="9536140" y="2414863"/>
            <a:ext cx="1556175" cy="1518768"/>
          </a:xfrm>
          <a:prstGeom prst="donut">
            <a:avLst>
              <a:gd name="adj" fmla="val 16738"/>
            </a:avLst>
          </a:prstGeom>
          <a:solidFill>
            <a:srgbClr val="A9DDF3"/>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grpSp>
        <p:nvGrpSpPr>
          <p:cNvPr id="189" name="Group 188">
            <a:extLst>
              <a:ext uri="{FF2B5EF4-FFF2-40B4-BE49-F238E27FC236}">
                <a16:creationId xmlns:a16="http://schemas.microsoft.com/office/drawing/2014/main" id="{AAA4BE77-2E66-4529-8252-A8D966DFB336}"/>
              </a:ext>
            </a:extLst>
          </p:cNvPr>
          <p:cNvGrpSpPr/>
          <p:nvPr/>
        </p:nvGrpSpPr>
        <p:grpSpPr>
          <a:xfrm>
            <a:off x="9919089" y="2788608"/>
            <a:ext cx="790276" cy="771280"/>
            <a:chOff x="4442012" y="2660592"/>
            <a:chExt cx="787400" cy="787400"/>
          </a:xfrm>
        </p:grpSpPr>
        <p:sp>
          <p:nvSpPr>
            <p:cNvPr id="190" name="Oval 189">
              <a:extLst>
                <a:ext uri="{FF2B5EF4-FFF2-40B4-BE49-F238E27FC236}">
                  <a16:creationId xmlns:a16="http://schemas.microsoft.com/office/drawing/2014/main" id="{14732A5E-A821-4B34-9D5B-291CE69762A3}"/>
                </a:ext>
              </a:extLst>
            </p:cNvPr>
            <p:cNvSpPr/>
            <p:nvPr/>
          </p:nvSpPr>
          <p:spPr>
            <a:xfrm>
              <a:off x="4442012" y="2660592"/>
              <a:ext cx="787400" cy="787400"/>
            </a:xfrm>
            <a:prstGeom prst="ellips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l" defTabSz="825500"/>
              <a:endParaRPr lang="en-US" sz="1100" dirty="0">
                <a:solidFill>
                  <a:schemeClr val="bg1"/>
                </a:solidFill>
              </a:endParaRPr>
            </a:p>
          </p:txBody>
        </p:sp>
        <p:sp>
          <p:nvSpPr>
            <p:cNvPr id="191" name="Rectangle 190">
              <a:extLst>
                <a:ext uri="{FF2B5EF4-FFF2-40B4-BE49-F238E27FC236}">
                  <a16:creationId xmlns:a16="http://schemas.microsoft.com/office/drawing/2014/main" id="{A5809032-7D2B-4652-BA38-CAC7D8346349}"/>
                </a:ext>
              </a:extLst>
            </p:cNvPr>
            <p:cNvSpPr/>
            <p:nvPr/>
          </p:nvSpPr>
          <p:spPr>
            <a:xfrm rot="16200000">
              <a:off x="4492409" y="2843759"/>
              <a:ext cx="677832" cy="5153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prstTxWarp prst="textCircle">
                <a:avLst/>
              </a:prstTxWarp>
              <a:noAutofit/>
            </a:bodyPr>
            <a:lstStyle/>
            <a:p>
              <a:pPr algn="ctr" defTabSz="825500"/>
              <a:r>
                <a:rPr lang="en-US" sz="900" dirty="0">
                  <a:solidFill>
                    <a:schemeClr val="bg1"/>
                  </a:solidFill>
                </a:rPr>
                <a:t>Comments</a:t>
              </a:r>
            </a:p>
          </p:txBody>
        </p:sp>
        <p:sp>
          <p:nvSpPr>
            <p:cNvPr id="216" name="Oval 215">
              <a:extLst>
                <a:ext uri="{FF2B5EF4-FFF2-40B4-BE49-F238E27FC236}">
                  <a16:creationId xmlns:a16="http://schemas.microsoft.com/office/drawing/2014/main" id="{F4B96B15-6050-4C1C-BD48-09A0DF640BE0}"/>
                </a:ext>
              </a:extLst>
            </p:cNvPr>
            <p:cNvSpPr/>
            <p:nvPr/>
          </p:nvSpPr>
          <p:spPr>
            <a:xfrm>
              <a:off x="4442012" y="2660592"/>
              <a:ext cx="787400" cy="787400"/>
            </a:xfrm>
            <a:prstGeom prst="ellipse">
              <a:avLst/>
            </a:prstGeom>
            <a:no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l" defTabSz="825500"/>
              <a:endParaRPr lang="en-US" sz="1100" dirty="0">
                <a:solidFill>
                  <a:schemeClr val="bg1"/>
                </a:solidFill>
              </a:endParaRPr>
            </a:p>
          </p:txBody>
        </p:sp>
        <p:sp>
          <p:nvSpPr>
            <p:cNvPr id="217" name="Oval 216">
              <a:extLst>
                <a:ext uri="{FF2B5EF4-FFF2-40B4-BE49-F238E27FC236}">
                  <a16:creationId xmlns:a16="http://schemas.microsoft.com/office/drawing/2014/main" id="{65875D3C-0343-4779-BEA1-3F7B16C2253F}"/>
                </a:ext>
              </a:extLst>
            </p:cNvPr>
            <p:cNvSpPr/>
            <p:nvPr/>
          </p:nvSpPr>
          <p:spPr>
            <a:xfrm flipV="1">
              <a:off x="4612811" y="2831391"/>
              <a:ext cx="445804" cy="445804"/>
            </a:xfrm>
            <a:prstGeom prst="ellipse">
              <a:avLst/>
            </a:prstGeom>
            <a:solidFill>
              <a:srgbClr val="005DA3"/>
            </a:solidFill>
            <a:ln w="1905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l" defTabSz="825500"/>
              <a:endParaRPr lang="en-US" sz="1100" dirty="0">
                <a:solidFill>
                  <a:schemeClr val="bg1"/>
                </a:solidFill>
              </a:endParaRPr>
            </a:p>
          </p:txBody>
        </p:sp>
        <p:sp>
          <p:nvSpPr>
            <p:cNvPr id="218" name="Rectangle 217">
              <a:extLst>
                <a:ext uri="{FF2B5EF4-FFF2-40B4-BE49-F238E27FC236}">
                  <a16:creationId xmlns:a16="http://schemas.microsoft.com/office/drawing/2014/main" id="{A53E79B9-E51A-48E9-ACC8-CAD8DA81A455}"/>
                </a:ext>
              </a:extLst>
            </p:cNvPr>
            <p:cNvSpPr/>
            <p:nvPr/>
          </p:nvSpPr>
          <p:spPr>
            <a:xfrm>
              <a:off x="4602778" y="3049106"/>
              <a:ext cx="505324" cy="3178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prstTxWarp prst="textArchDown">
                <a:avLst/>
              </a:prstTxWarp>
              <a:noAutofit/>
            </a:bodyPr>
            <a:lstStyle/>
            <a:p>
              <a:pPr algn="ctr" defTabSz="1100639" hangingPunct="0"/>
              <a:r>
                <a:rPr lang="en-US" sz="900" kern="0" dirty="0">
                  <a:solidFill>
                    <a:schemeClr val="bg1"/>
                  </a:solidFill>
                  <a:latin typeface="Trade Gothic for Nike 365 BdCn"/>
                  <a:sym typeface="Helvetica Light"/>
                </a:rPr>
                <a:t>360 Labels</a:t>
              </a:r>
            </a:p>
          </p:txBody>
        </p:sp>
        <p:grpSp>
          <p:nvGrpSpPr>
            <p:cNvPr id="219" name="Group 218">
              <a:extLst>
                <a:ext uri="{FF2B5EF4-FFF2-40B4-BE49-F238E27FC236}">
                  <a16:creationId xmlns:a16="http://schemas.microsoft.com/office/drawing/2014/main" id="{539A893C-B524-495C-801C-B4A88FA5DFA8}"/>
                </a:ext>
              </a:extLst>
            </p:cNvPr>
            <p:cNvGrpSpPr/>
            <p:nvPr/>
          </p:nvGrpSpPr>
          <p:grpSpPr>
            <a:xfrm>
              <a:off x="4669967" y="2952979"/>
              <a:ext cx="359573" cy="196095"/>
              <a:chOff x="3592890" y="2296807"/>
              <a:chExt cx="479646" cy="237022"/>
            </a:xfrm>
            <a:solidFill>
              <a:schemeClr val="bg1"/>
            </a:solidFill>
          </p:grpSpPr>
          <p:grpSp>
            <p:nvGrpSpPr>
              <p:cNvPr id="220" name="Group 15">
                <a:extLst>
                  <a:ext uri="{FF2B5EF4-FFF2-40B4-BE49-F238E27FC236}">
                    <a16:creationId xmlns:a16="http://schemas.microsoft.com/office/drawing/2014/main" id="{74BEE428-D4DB-4A18-98C0-AA7A2DC0BDB3}"/>
                  </a:ext>
                </a:extLst>
              </p:cNvPr>
              <p:cNvGrpSpPr>
                <a:grpSpLocks/>
              </p:cNvGrpSpPr>
              <p:nvPr/>
            </p:nvGrpSpPr>
            <p:grpSpPr bwMode="auto">
              <a:xfrm flipH="1">
                <a:off x="3592890" y="2296807"/>
                <a:ext cx="479646" cy="237022"/>
                <a:chOff x="0" y="0"/>
                <a:chExt cx="856" cy="423"/>
              </a:xfrm>
              <a:grpFill/>
            </p:grpSpPr>
            <p:sp>
              <p:nvSpPr>
                <p:cNvPr id="223" name="AutoShape 13">
                  <a:extLst>
                    <a:ext uri="{FF2B5EF4-FFF2-40B4-BE49-F238E27FC236}">
                      <a16:creationId xmlns:a16="http://schemas.microsoft.com/office/drawing/2014/main" id="{CB5014B0-B631-417A-9BC0-1ED47BA63D0C}"/>
                    </a:ext>
                  </a:extLst>
                </p:cNvPr>
                <p:cNvSpPr>
                  <a:spLocks/>
                </p:cNvSpPr>
                <p:nvPr/>
              </p:nvSpPr>
              <p:spPr bwMode="auto">
                <a:xfrm>
                  <a:off x="0" y="0"/>
                  <a:ext cx="852" cy="364"/>
                </a:xfrm>
                <a:custGeom>
                  <a:avLst/>
                  <a:gdLst>
                    <a:gd name="T0" fmla="*/ 11080 w 21341"/>
                    <a:gd name="T1" fmla="*/ 17120 h 20641"/>
                    <a:gd name="T2" fmla="*/ 8655 w 21341"/>
                    <a:gd name="T3" fmla="*/ 17341 h 20641"/>
                    <a:gd name="T4" fmla="*/ 8811 w 21341"/>
                    <a:gd name="T5" fmla="*/ 13355 h 20641"/>
                    <a:gd name="T6" fmla="*/ 9632 w 21341"/>
                    <a:gd name="T7" fmla="*/ 10637 h 20641"/>
                    <a:gd name="T8" fmla="*/ 9760 w 21341"/>
                    <a:gd name="T9" fmla="*/ 14683 h 20641"/>
                    <a:gd name="T10" fmla="*/ 11068 w 21341"/>
                    <a:gd name="T11" fmla="*/ 14570 h 20641"/>
                    <a:gd name="T12" fmla="*/ 17790 w 21341"/>
                    <a:gd name="T13" fmla="*/ 9135 h 20641"/>
                    <a:gd name="T14" fmla="*/ 11080 w 21341"/>
                    <a:gd name="T15" fmla="*/ 17120 h 20641"/>
                    <a:gd name="T16" fmla="*/ 20808 w 21341"/>
                    <a:gd name="T17" fmla="*/ 12801 h 20641"/>
                    <a:gd name="T18" fmla="*/ 20027 w 21341"/>
                    <a:gd name="T19" fmla="*/ 4331 h 20641"/>
                    <a:gd name="T20" fmla="*/ 18842 w 21341"/>
                    <a:gd name="T21" fmla="*/ 6081 h 20641"/>
                    <a:gd name="T22" fmla="*/ 16361 w 21341"/>
                    <a:gd name="T23" fmla="*/ 7863 h 20641"/>
                    <a:gd name="T24" fmla="*/ 13509 w 21341"/>
                    <a:gd name="T25" fmla="*/ 4794 h 20641"/>
                    <a:gd name="T26" fmla="*/ 13525 w 21341"/>
                    <a:gd name="T27" fmla="*/ 3188 h 20641"/>
                    <a:gd name="T28" fmla="*/ 13884 w 21341"/>
                    <a:gd name="T29" fmla="*/ 298 h 20641"/>
                    <a:gd name="T30" fmla="*/ 12487 w 21341"/>
                    <a:gd name="T31" fmla="*/ 2059 h 20641"/>
                    <a:gd name="T32" fmla="*/ 8666 w 21341"/>
                    <a:gd name="T33" fmla="*/ 9061 h 20641"/>
                    <a:gd name="T34" fmla="*/ 6167 w 21341"/>
                    <a:gd name="T35" fmla="*/ 11800 h 20641"/>
                    <a:gd name="T36" fmla="*/ 5992 w 21341"/>
                    <a:gd name="T37" fmla="*/ 11660 h 20641"/>
                    <a:gd name="T38" fmla="*/ 954 w 21341"/>
                    <a:gd name="T39" fmla="*/ 13751 h 20641"/>
                    <a:gd name="T40" fmla="*/ 98 w 21341"/>
                    <a:gd name="T41" fmla="*/ 16372 h 20641"/>
                    <a:gd name="T42" fmla="*/ 7751 w 21341"/>
                    <a:gd name="T43" fmla="*/ 20550 h 20641"/>
                    <a:gd name="T44" fmla="*/ 18140 w 21341"/>
                    <a:gd name="T45" fmla="*/ 19145 h 20641"/>
                    <a:gd name="T46" fmla="*/ 21329 w 21341"/>
                    <a:gd name="T47" fmla="*/ 17626 h 20641"/>
                    <a:gd name="T48" fmla="*/ 20808 w 21341"/>
                    <a:gd name="T49" fmla="*/ 12801 h 20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41" h="20641">
                      <a:moveTo>
                        <a:pt x="11080" y="17120"/>
                      </a:moveTo>
                      <a:cubicBezTo>
                        <a:pt x="10357" y="17980"/>
                        <a:pt x="9211" y="19028"/>
                        <a:pt x="8655" y="17341"/>
                      </a:cubicBezTo>
                      <a:cubicBezTo>
                        <a:pt x="8345" y="16408"/>
                        <a:pt x="8459" y="14836"/>
                        <a:pt x="8811" y="13355"/>
                      </a:cubicBezTo>
                      <a:cubicBezTo>
                        <a:pt x="9034" y="12407"/>
                        <a:pt x="9332" y="11520"/>
                        <a:pt x="9632" y="10637"/>
                      </a:cubicBezTo>
                      <a:cubicBezTo>
                        <a:pt x="9473" y="11343"/>
                        <a:pt x="9041" y="13692"/>
                        <a:pt x="9760" y="14683"/>
                      </a:cubicBezTo>
                      <a:cubicBezTo>
                        <a:pt x="10039" y="15062"/>
                        <a:pt x="10505" y="15019"/>
                        <a:pt x="11068" y="14570"/>
                      </a:cubicBezTo>
                      <a:lnTo>
                        <a:pt x="17790" y="9135"/>
                      </a:lnTo>
                      <a:cubicBezTo>
                        <a:pt x="17790" y="9135"/>
                        <a:pt x="11080" y="17120"/>
                        <a:pt x="11080" y="17120"/>
                      </a:cubicBezTo>
                      <a:close/>
                      <a:moveTo>
                        <a:pt x="20808" y="12801"/>
                      </a:moveTo>
                      <a:cubicBezTo>
                        <a:pt x="20439" y="10902"/>
                        <a:pt x="19923" y="6175"/>
                        <a:pt x="20027" y="4331"/>
                      </a:cubicBezTo>
                      <a:cubicBezTo>
                        <a:pt x="20027" y="4331"/>
                        <a:pt x="19597" y="3726"/>
                        <a:pt x="18842" y="6081"/>
                      </a:cubicBezTo>
                      <a:cubicBezTo>
                        <a:pt x="18087" y="8436"/>
                        <a:pt x="17183" y="8699"/>
                        <a:pt x="16361" y="7863"/>
                      </a:cubicBezTo>
                      <a:cubicBezTo>
                        <a:pt x="15811" y="7304"/>
                        <a:pt x="14559" y="5545"/>
                        <a:pt x="13509" y="4794"/>
                      </a:cubicBezTo>
                      <a:cubicBezTo>
                        <a:pt x="13484" y="4233"/>
                        <a:pt x="13461" y="3419"/>
                        <a:pt x="13525" y="3188"/>
                      </a:cubicBezTo>
                      <a:cubicBezTo>
                        <a:pt x="13624" y="2827"/>
                        <a:pt x="14083" y="885"/>
                        <a:pt x="13884" y="298"/>
                      </a:cubicBezTo>
                      <a:cubicBezTo>
                        <a:pt x="13684" y="-290"/>
                        <a:pt x="13245" y="-154"/>
                        <a:pt x="12487" y="2059"/>
                      </a:cubicBezTo>
                      <a:cubicBezTo>
                        <a:pt x="11728" y="4273"/>
                        <a:pt x="9616" y="7650"/>
                        <a:pt x="8666" y="9061"/>
                      </a:cubicBezTo>
                      <a:cubicBezTo>
                        <a:pt x="8148" y="9831"/>
                        <a:pt x="7039" y="10946"/>
                        <a:pt x="6167" y="11800"/>
                      </a:cubicBezTo>
                      <a:cubicBezTo>
                        <a:pt x="6116" y="11761"/>
                        <a:pt x="6020" y="11660"/>
                        <a:pt x="5992" y="11660"/>
                      </a:cubicBezTo>
                      <a:cubicBezTo>
                        <a:pt x="5791" y="11660"/>
                        <a:pt x="4098" y="14411"/>
                        <a:pt x="954" y="13751"/>
                      </a:cubicBezTo>
                      <a:cubicBezTo>
                        <a:pt x="220" y="13597"/>
                        <a:pt x="-204" y="15650"/>
                        <a:pt x="98" y="16372"/>
                      </a:cubicBezTo>
                      <a:cubicBezTo>
                        <a:pt x="400" y="17093"/>
                        <a:pt x="2867" y="21310"/>
                        <a:pt x="7751" y="20550"/>
                      </a:cubicBezTo>
                      <a:cubicBezTo>
                        <a:pt x="12635" y="19791"/>
                        <a:pt x="16697" y="19297"/>
                        <a:pt x="18140" y="19145"/>
                      </a:cubicBezTo>
                      <a:cubicBezTo>
                        <a:pt x="19583" y="18993"/>
                        <a:pt x="21262" y="18005"/>
                        <a:pt x="21329" y="17626"/>
                      </a:cubicBezTo>
                      <a:cubicBezTo>
                        <a:pt x="21396" y="17245"/>
                        <a:pt x="21178" y="14700"/>
                        <a:pt x="20808" y="12801"/>
                      </a:cubicBezTo>
                    </a:path>
                  </a:pathLst>
                </a:custGeom>
                <a:grp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defTabSz="412740" hangingPunct="0"/>
                  <a:endParaRPr lang="nl-NL" sz="2500" kern="0">
                    <a:solidFill>
                      <a:srgbClr val="000000"/>
                    </a:solidFill>
                    <a:latin typeface="Trade Gothic for Nike 365 BdCn"/>
                    <a:sym typeface="Helvetica Light"/>
                  </a:endParaRPr>
                </a:p>
              </p:txBody>
            </p:sp>
            <p:sp>
              <p:nvSpPr>
                <p:cNvPr id="225" name="AutoShape 14">
                  <a:extLst>
                    <a:ext uri="{FF2B5EF4-FFF2-40B4-BE49-F238E27FC236}">
                      <a16:creationId xmlns:a16="http://schemas.microsoft.com/office/drawing/2014/main" id="{2010070B-5ACB-4088-9EC2-E1B6F391B96C}"/>
                    </a:ext>
                  </a:extLst>
                </p:cNvPr>
                <p:cNvSpPr>
                  <a:spLocks/>
                </p:cNvSpPr>
                <p:nvPr/>
              </p:nvSpPr>
              <p:spPr bwMode="auto">
                <a:xfrm>
                  <a:off x="0" y="304"/>
                  <a:ext cx="856" cy="119"/>
                </a:xfrm>
                <a:custGeom>
                  <a:avLst/>
                  <a:gdLst>
                    <a:gd name="T0" fmla="*/ 21547 w 21567"/>
                    <a:gd name="T1" fmla="*/ 4374 h 21361"/>
                    <a:gd name="T2" fmla="*/ 17378 w 21567"/>
                    <a:gd name="T3" fmla="*/ 9181 h 21361"/>
                    <a:gd name="T4" fmla="*/ 12536 w 21567"/>
                    <a:gd name="T5" fmla="*/ 11104 h 21361"/>
                    <a:gd name="T6" fmla="*/ 7973 w 21567"/>
                    <a:gd name="T7" fmla="*/ 13268 h 21361"/>
                    <a:gd name="T8" fmla="*/ 4762 w 21567"/>
                    <a:gd name="T9" fmla="*/ 12955 h 21361"/>
                    <a:gd name="T10" fmla="*/ 1441 w 21567"/>
                    <a:gd name="T11" fmla="*/ 6295 h 21361"/>
                    <a:gd name="T12" fmla="*/ 0 w 21567"/>
                    <a:gd name="T13" fmla="*/ 0 h 21361"/>
                    <a:gd name="T14" fmla="*/ 1395 w 21567"/>
                    <a:gd name="T15" fmla="*/ 11825 h 21361"/>
                    <a:gd name="T16" fmla="*/ 1495 w 21567"/>
                    <a:gd name="T17" fmla="*/ 9581 h 21361"/>
                    <a:gd name="T18" fmla="*/ 1581 w 21567"/>
                    <a:gd name="T19" fmla="*/ 9721 h 21361"/>
                    <a:gd name="T20" fmla="*/ 1527 w 21567"/>
                    <a:gd name="T21" fmla="*/ 12305 h 21361"/>
                    <a:gd name="T22" fmla="*/ 2230 w 21567"/>
                    <a:gd name="T23" fmla="*/ 14443 h 21361"/>
                    <a:gd name="T24" fmla="*/ 2330 w 21567"/>
                    <a:gd name="T25" fmla="*/ 12197 h 21361"/>
                    <a:gd name="T26" fmla="*/ 2416 w 21567"/>
                    <a:gd name="T27" fmla="*/ 12339 h 21361"/>
                    <a:gd name="T28" fmla="*/ 2364 w 21567"/>
                    <a:gd name="T29" fmla="*/ 14795 h 21361"/>
                    <a:gd name="T30" fmla="*/ 2833 w 21567"/>
                    <a:gd name="T31" fmla="*/ 15912 h 21361"/>
                    <a:gd name="T32" fmla="*/ 3073 w 21567"/>
                    <a:gd name="T33" fmla="*/ 16431 h 21361"/>
                    <a:gd name="T34" fmla="*/ 3180 w 21567"/>
                    <a:gd name="T35" fmla="*/ 14028 h 21361"/>
                    <a:gd name="T36" fmla="*/ 3266 w 21567"/>
                    <a:gd name="T37" fmla="*/ 14171 h 21361"/>
                    <a:gd name="T38" fmla="*/ 3213 w 21567"/>
                    <a:gd name="T39" fmla="*/ 16716 h 21361"/>
                    <a:gd name="T40" fmla="*/ 3923 w 21567"/>
                    <a:gd name="T41" fmla="*/ 18016 h 21361"/>
                    <a:gd name="T42" fmla="*/ 3992 w 21567"/>
                    <a:gd name="T43" fmla="*/ 15489 h 21361"/>
                    <a:gd name="T44" fmla="*/ 4080 w 21567"/>
                    <a:gd name="T45" fmla="*/ 15558 h 21361"/>
                    <a:gd name="T46" fmla="*/ 4068 w 21567"/>
                    <a:gd name="T47" fmla="*/ 18241 h 21361"/>
                    <a:gd name="T48" fmla="*/ 7565 w 21567"/>
                    <a:gd name="T49" fmla="*/ 21038 h 21361"/>
                    <a:gd name="T50" fmla="*/ 15846 w 21567"/>
                    <a:gd name="T51" fmla="*/ 21358 h 21361"/>
                    <a:gd name="T52" fmla="*/ 18769 w 21567"/>
                    <a:gd name="T53" fmla="*/ 20246 h 21361"/>
                    <a:gd name="T54" fmla="*/ 18802 w 21567"/>
                    <a:gd name="T55" fmla="*/ 14599 h 21361"/>
                    <a:gd name="T56" fmla="*/ 18970 w 21567"/>
                    <a:gd name="T57" fmla="*/ 14553 h 21361"/>
                    <a:gd name="T58" fmla="*/ 19060 w 21567"/>
                    <a:gd name="T59" fmla="*/ 19963 h 21361"/>
                    <a:gd name="T60" fmla="*/ 20054 w 21567"/>
                    <a:gd name="T61" fmla="*/ 18623 h 21361"/>
                    <a:gd name="T62" fmla="*/ 20044 w 21567"/>
                    <a:gd name="T63" fmla="*/ 12655 h 21361"/>
                    <a:gd name="T64" fmla="*/ 20211 w 21567"/>
                    <a:gd name="T65" fmla="*/ 12544 h 21361"/>
                    <a:gd name="T66" fmla="*/ 20347 w 21567"/>
                    <a:gd name="T67" fmla="*/ 18092 h 21361"/>
                    <a:gd name="T68" fmla="*/ 21532 w 21567"/>
                    <a:gd name="T69" fmla="*/ 14629 h 21361"/>
                    <a:gd name="T70" fmla="*/ 21547 w 21567"/>
                    <a:gd name="T71" fmla="*/ 4374 h 21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567" h="21361">
                      <a:moveTo>
                        <a:pt x="21547" y="4374"/>
                      </a:moveTo>
                      <a:cubicBezTo>
                        <a:pt x="20502" y="8338"/>
                        <a:pt x="18130" y="9060"/>
                        <a:pt x="17378" y="9181"/>
                      </a:cubicBezTo>
                      <a:cubicBezTo>
                        <a:pt x="16626" y="9302"/>
                        <a:pt x="13331" y="10803"/>
                        <a:pt x="12536" y="11104"/>
                      </a:cubicBezTo>
                      <a:cubicBezTo>
                        <a:pt x="11742" y="11404"/>
                        <a:pt x="8540" y="13026"/>
                        <a:pt x="7973" y="13268"/>
                      </a:cubicBezTo>
                      <a:cubicBezTo>
                        <a:pt x="7407" y="13508"/>
                        <a:pt x="6207" y="14348"/>
                        <a:pt x="4762" y="12955"/>
                      </a:cubicBezTo>
                      <a:cubicBezTo>
                        <a:pt x="3317" y="11561"/>
                        <a:pt x="2117" y="8220"/>
                        <a:pt x="1441" y="6295"/>
                      </a:cubicBezTo>
                      <a:cubicBezTo>
                        <a:pt x="765" y="4374"/>
                        <a:pt x="0" y="0"/>
                        <a:pt x="0" y="0"/>
                      </a:cubicBezTo>
                      <a:cubicBezTo>
                        <a:pt x="133" y="5403"/>
                        <a:pt x="665" y="9062"/>
                        <a:pt x="1395" y="11825"/>
                      </a:cubicBezTo>
                      <a:lnTo>
                        <a:pt x="1495" y="9581"/>
                      </a:lnTo>
                      <a:lnTo>
                        <a:pt x="1581" y="9721"/>
                      </a:lnTo>
                      <a:lnTo>
                        <a:pt x="1527" y="12305"/>
                      </a:lnTo>
                      <a:cubicBezTo>
                        <a:pt x="1747" y="13082"/>
                        <a:pt x="1982" y="13789"/>
                        <a:pt x="2230" y="14443"/>
                      </a:cubicBezTo>
                      <a:lnTo>
                        <a:pt x="2330" y="12197"/>
                      </a:lnTo>
                      <a:lnTo>
                        <a:pt x="2416" y="12339"/>
                      </a:lnTo>
                      <a:lnTo>
                        <a:pt x="2364" y="14795"/>
                      </a:lnTo>
                      <a:cubicBezTo>
                        <a:pt x="2517" y="15180"/>
                        <a:pt x="2673" y="15554"/>
                        <a:pt x="2833" y="15912"/>
                      </a:cubicBezTo>
                      <a:cubicBezTo>
                        <a:pt x="2913" y="16091"/>
                        <a:pt x="2993" y="16262"/>
                        <a:pt x="3073" y="16431"/>
                      </a:cubicBezTo>
                      <a:lnTo>
                        <a:pt x="3180" y="14028"/>
                      </a:lnTo>
                      <a:lnTo>
                        <a:pt x="3266" y="14171"/>
                      </a:lnTo>
                      <a:lnTo>
                        <a:pt x="3213" y="16716"/>
                      </a:lnTo>
                      <a:cubicBezTo>
                        <a:pt x="3449" y="17195"/>
                        <a:pt x="3685" y="17627"/>
                        <a:pt x="3923" y="18016"/>
                      </a:cubicBezTo>
                      <a:lnTo>
                        <a:pt x="3992" y="15489"/>
                      </a:lnTo>
                      <a:lnTo>
                        <a:pt x="4080" y="15558"/>
                      </a:lnTo>
                      <a:lnTo>
                        <a:pt x="4068" y="18241"/>
                      </a:lnTo>
                      <a:cubicBezTo>
                        <a:pt x="5097" y="19829"/>
                        <a:pt x="6185" y="20639"/>
                        <a:pt x="7565" y="21038"/>
                      </a:cubicBezTo>
                      <a:cubicBezTo>
                        <a:pt x="9503" y="21600"/>
                        <a:pt x="11508" y="21198"/>
                        <a:pt x="15846" y="21358"/>
                      </a:cubicBezTo>
                      <a:cubicBezTo>
                        <a:pt x="17039" y="21403"/>
                        <a:pt x="18000" y="20941"/>
                        <a:pt x="18769" y="20246"/>
                      </a:cubicBezTo>
                      <a:lnTo>
                        <a:pt x="18802" y="14599"/>
                      </a:lnTo>
                      <a:lnTo>
                        <a:pt x="18970" y="14553"/>
                      </a:lnTo>
                      <a:lnTo>
                        <a:pt x="19060" y="19963"/>
                      </a:lnTo>
                      <a:cubicBezTo>
                        <a:pt x="19443" y="19561"/>
                        <a:pt x="19772" y="19101"/>
                        <a:pt x="20054" y="18623"/>
                      </a:cubicBezTo>
                      <a:lnTo>
                        <a:pt x="20044" y="12655"/>
                      </a:lnTo>
                      <a:lnTo>
                        <a:pt x="20211" y="12544"/>
                      </a:lnTo>
                      <a:lnTo>
                        <a:pt x="20347" y="18092"/>
                      </a:lnTo>
                      <a:cubicBezTo>
                        <a:pt x="21175" y="16476"/>
                        <a:pt x="21499" y="14826"/>
                        <a:pt x="21532" y="14629"/>
                      </a:cubicBezTo>
                      <a:cubicBezTo>
                        <a:pt x="21600" y="14229"/>
                        <a:pt x="21547" y="4374"/>
                        <a:pt x="21547" y="4374"/>
                      </a:cubicBezTo>
                    </a:path>
                  </a:pathLst>
                </a:custGeom>
                <a:grp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defTabSz="412740" hangingPunct="0"/>
                  <a:endParaRPr lang="nl-NL" sz="2500" kern="0">
                    <a:solidFill>
                      <a:srgbClr val="000000"/>
                    </a:solidFill>
                    <a:latin typeface="Trade Gothic for Nike 365 BdCn"/>
                    <a:sym typeface="Helvetica Light"/>
                  </a:endParaRPr>
                </a:p>
              </p:txBody>
            </p:sp>
          </p:grpSp>
          <p:sp>
            <p:nvSpPr>
              <p:cNvPr id="221" name="Oval 220">
                <a:extLst>
                  <a:ext uri="{FF2B5EF4-FFF2-40B4-BE49-F238E27FC236}">
                    <a16:creationId xmlns:a16="http://schemas.microsoft.com/office/drawing/2014/main" id="{F5DDF6CF-6966-488C-9E07-9832D618AD37}"/>
                  </a:ext>
                </a:extLst>
              </p:cNvPr>
              <p:cNvSpPr/>
              <p:nvPr/>
            </p:nvSpPr>
            <p:spPr>
              <a:xfrm>
                <a:off x="3609976" y="2378869"/>
                <a:ext cx="319088" cy="109537"/>
              </a:xfrm>
              <a:prstGeom prst="ellipse">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defTabSz="1100639" hangingPunct="0"/>
                <a:endParaRPr lang="en-US" sz="1467" kern="0" dirty="0">
                  <a:solidFill>
                    <a:srgbClr val="FFFFFF"/>
                  </a:solidFill>
                  <a:latin typeface="Trade Gothic for Nike 365 BdCn"/>
                  <a:sym typeface="Helvetica Light"/>
                </a:endParaRPr>
              </a:p>
            </p:txBody>
          </p:sp>
          <p:sp>
            <p:nvSpPr>
              <p:cNvPr id="222" name="Oval 221">
                <a:extLst>
                  <a:ext uri="{FF2B5EF4-FFF2-40B4-BE49-F238E27FC236}">
                    <a16:creationId xmlns:a16="http://schemas.microsoft.com/office/drawing/2014/main" id="{8AAE5F3E-39A1-40C3-A879-9B303B3593E8}"/>
                  </a:ext>
                </a:extLst>
              </p:cNvPr>
              <p:cNvSpPr/>
              <p:nvPr/>
            </p:nvSpPr>
            <p:spPr>
              <a:xfrm>
                <a:off x="3848589" y="2452140"/>
                <a:ext cx="61913" cy="45719"/>
              </a:xfrm>
              <a:prstGeom prst="ellipse">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defTabSz="1100639" hangingPunct="0"/>
                <a:endParaRPr lang="en-US" sz="1467" kern="0" dirty="0">
                  <a:solidFill>
                    <a:srgbClr val="FFFFFF"/>
                  </a:solidFill>
                  <a:latin typeface="Trade Gothic for Nike 365 BdCn"/>
                  <a:sym typeface="Helvetica Light"/>
                </a:endParaRPr>
              </a:p>
            </p:txBody>
          </p:sp>
        </p:grpSp>
      </p:grpSp>
      <p:sp>
        <p:nvSpPr>
          <p:cNvPr id="227" name="TextBox 226">
            <a:extLst>
              <a:ext uri="{FF2B5EF4-FFF2-40B4-BE49-F238E27FC236}">
                <a16:creationId xmlns:a16="http://schemas.microsoft.com/office/drawing/2014/main" id="{A5993CAD-44D8-440B-BF60-A7DD9347ADB9}"/>
              </a:ext>
            </a:extLst>
          </p:cNvPr>
          <p:cNvSpPr txBox="1"/>
          <p:nvPr/>
        </p:nvSpPr>
        <p:spPr>
          <a:xfrm rot="19489759">
            <a:off x="10895078" y="2191393"/>
            <a:ext cx="758172" cy="317720"/>
          </a:xfrm>
          <a:prstGeom prst="rect">
            <a:avLst/>
          </a:prstGeom>
          <a:noFill/>
          <a:ln>
            <a:noFill/>
          </a:ln>
        </p:spPr>
        <p:txBody>
          <a:bodyPr wrap="square" lIns="0" tIns="0" rIns="0" bIns="0" rtlCol="0" anchor="ctr">
            <a:noAutofit/>
          </a:bodyPr>
          <a:lstStyle>
            <a:defPPr>
              <a:defRPr lang="en-US"/>
            </a:defPPr>
            <a:lvl1pPr lvl="0" algn="ctr" defTabSz="815350">
              <a:spcBef>
                <a:spcPts val="600"/>
              </a:spcBef>
              <a:spcAft>
                <a:spcPts val="600"/>
              </a:spcAft>
              <a:defRPr kern="0">
                <a:solidFill>
                  <a:schemeClr val="bg1">
                    <a:lumMod val="50000"/>
                  </a:schemeClr>
                </a:solidFill>
                <a:latin typeface="Trade Gothic for Nike 365 BdCn"/>
                <a:ea typeface="Microsoft YaHei"/>
              </a:defRPr>
            </a:lvl1pPr>
          </a:lstStyle>
          <a:p>
            <a:pPr marL="0" marR="0" lvl="0" indent="0" algn="l" defTabSz="815350" rtl="0" eaLnBrk="1" fontAlgn="auto" latinLnBrk="0" hangingPunct="1">
              <a:lnSpc>
                <a:spcPct val="100000"/>
              </a:lnSpc>
              <a:spcBef>
                <a:spcPts val="600"/>
              </a:spcBef>
              <a:spcAft>
                <a:spcPts val="600"/>
              </a:spcAft>
              <a:buClrTx/>
              <a:buSzTx/>
              <a:buFontTx/>
              <a:buNone/>
              <a:tabLst/>
              <a:defRPr/>
            </a:pPr>
            <a:r>
              <a:rPr lang="en-US" sz="900" dirty="0">
                <a:solidFill>
                  <a:srgbClr val="27AAE1"/>
                </a:solidFill>
              </a:rPr>
              <a:t>Brand Recognition</a:t>
            </a:r>
            <a:endParaRPr kumimoji="0" lang="en-US" sz="900" b="0" i="0" u="none" strike="noStrike" kern="0" cap="none" spc="0" normalizeH="0" baseline="0" noProof="0" dirty="0">
              <a:ln>
                <a:noFill/>
              </a:ln>
              <a:solidFill>
                <a:srgbClr val="27AAE1"/>
              </a:solidFill>
              <a:effectLst/>
              <a:uLnTx/>
              <a:uFillTx/>
              <a:latin typeface="Trade Gothic for Nike 365 BdCn"/>
              <a:ea typeface="Microsoft YaHei"/>
              <a:cs typeface="+mn-cs"/>
            </a:endParaRPr>
          </a:p>
        </p:txBody>
      </p:sp>
      <p:sp>
        <p:nvSpPr>
          <p:cNvPr id="228" name="TextBox 227">
            <a:extLst>
              <a:ext uri="{FF2B5EF4-FFF2-40B4-BE49-F238E27FC236}">
                <a16:creationId xmlns:a16="http://schemas.microsoft.com/office/drawing/2014/main" id="{E26B3243-2E8C-4B53-A4ED-6808DD127519}"/>
              </a:ext>
            </a:extLst>
          </p:cNvPr>
          <p:cNvSpPr txBox="1"/>
          <p:nvPr/>
        </p:nvSpPr>
        <p:spPr>
          <a:xfrm rot="18081311">
            <a:off x="10499779" y="2075806"/>
            <a:ext cx="701106" cy="291816"/>
          </a:xfrm>
          <a:prstGeom prst="rect">
            <a:avLst/>
          </a:prstGeom>
          <a:noFill/>
          <a:ln>
            <a:noFill/>
          </a:ln>
        </p:spPr>
        <p:txBody>
          <a:bodyPr wrap="square" lIns="0" tIns="0" rIns="0" bIns="0" rtlCol="0" anchor="ctr">
            <a:noAutofit/>
          </a:bodyPr>
          <a:lstStyle>
            <a:defPPr>
              <a:defRPr lang="en-US"/>
            </a:defPPr>
            <a:lvl1pPr lvl="0" algn="ctr" defTabSz="815350">
              <a:spcBef>
                <a:spcPts val="600"/>
              </a:spcBef>
              <a:spcAft>
                <a:spcPts val="600"/>
              </a:spcAft>
              <a:defRPr kern="0">
                <a:solidFill>
                  <a:schemeClr val="bg1">
                    <a:lumMod val="50000"/>
                  </a:schemeClr>
                </a:solidFill>
                <a:latin typeface="Trade Gothic for Nike 365 BdCn"/>
                <a:ea typeface="Microsoft YaHei"/>
              </a:defRPr>
            </a:lvl1pPr>
          </a:lstStyle>
          <a:p>
            <a:pPr marL="0" marR="0" lvl="0" indent="0" algn="ctr" defTabSz="815350" rtl="0" eaLnBrk="1" fontAlgn="auto" latinLnBrk="0" hangingPunct="1">
              <a:lnSpc>
                <a:spcPct val="100000"/>
              </a:lnSpc>
              <a:spcBef>
                <a:spcPts val="600"/>
              </a:spcBef>
              <a:spcAft>
                <a:spcPts val="600"/>
              </a:spcAft>
              <a:buClrTx/>
              <a:buSzTx/>
              <a:buFontTx/>
              <a:buNone/>
              <a:tabLst/>
              <a:defRPr/>
            </a:pPr>
            <a:r>
              <a:rPr kumimoji="0" lang="en-US" sz="900" b="0" i="0" u="none" strike="noStrike" kern="0" cap="none" spc="0" normalizeH="0" baseline="0" noProof="0" dirty="0">
                <a:ln>
                  <a:noFill/>
                </a:ln>
                <a:solidFill>
                  <a:srgbClr val="27AAE1"/>
                </a:solidFill>
                <a:effectLst/>
                <a:uLnTx/>
                <a:uFillTx/>
                <a:latin typeface="Trade Gothic for Nike 365 BdCn"/>
                <a:ea typeface="Microsoft YaHei"/>
                <a:cs typeface="+mn-cs"/>
              </a:rPr>
              <a:t>Celebrities</a:t>
            </a:r>
          </a:p>
        </p:txBody>
      </p:sp>
      <p:sp>
        <p:nvSpPr>
          <p:cNvPr id="229" name="TextBox 228">
            <a:extLst>
              <a:ext uri="{FF2B5EF4-FFF2-40B4-BE49-F238E27FC236}">
                <a16:creationId xmlns:a16="http://schemas.microsoft.com/office/drawing/2014/main" id="{2D49773D-EDA3-4FBB-8E9C-D2B7BED5ED14}"/>
              </a:ext>
            </a:extLst>
          </p:cNvPr>
          <p:cNvSpPr txBox="1"/>
          <p:nvPr/>
        </p:nvSpPr>
        <p:spPr>
          <a:xfrm rot="21022242">
            <a:off x="10997980" y="2711767"/>
            <a:ext cx="718374" cy="262015"/>
          </a:xfrm>
          <a:prstGeom prst="rect">
            <a:avLst/>
          </a:prstGeom>
          <a:noFill/>
          <a:ln>
            <a:noFill/>
          </a:ln>
        </p:spPr>
        <p:txBody>
          <a:bodyPr wrap="square" lIns="0" tIns="0" rIns="0" bIns="0" rtlCol="0" anchor="ctr">
            <a:noAutofit/>
          </a:bodyPr>
          <a:lstStyle/>
          <a:p>
            <a:pPr marL="0" marR="0" lvl="0" indent="0" algn="ctr" defTabSz="815350" rtl="0" eaLnBrk="1" fontAlgn="auto" latinLnBrk="0" hangingPunct="1">
              <a:lnSpc>
                <a:spcPct val="100000"/>
              </a:lnSpc>
              <a:spcBef>
                <a:spcPts val="600"/>
              </a:spcBef>
              <a:spcAft>
                <a:spcPts val="600"/>
              </a:spcAft>
              <a:buClrTx/>
              <a:buSzTx/>
              <a:buFontTx/>
              <a:buNone/>
              <a:tabLst/>
              <a:defRPr/>
            </a:pPr>
            <a:r>
              <a:rPr kumimoji="0" lang="en-US" sz="900" b="0" i="0" u="none" strike="noStrike" kern="0" cap="none" spc="0" normalizeH="0" baseline="0" noProof="0" dirty="0">
                <a:ln>
                  <a:noFill/>
                </a:ln>
                <a:solidFill>
                  <a:srgbClr val="27AAE1"/>
                </a:solidFill>
                <a:effectLst/>
                <a:uLnTx/>
                <a:uFillTx/>
                <a:latin typeface="Trade Gothic for Nike 365 BdCn"/>
                <a:ea typeface="Microsoft YaHei"/>
                <a:cs typeface="+mn-cs"/>
              </a:rPr>
              <a:t>Color</a:t>
            </a:r>
          </a:p>
        </p:txBody>
      </p:sp>
      <p:sp>
        <p:nvSpPr>
          <p:cNvPr id="230" name="TextBox 229">
            <a:extLst>
              <a:ext uri="{FF2B5EF4-FFF2-40B4-BE49-F238E27FC236}">
                <a16:creationId xmlns:a16="http://schemas.microsoft.com/office/drawing/2014/main" id="{93B83F1F-FD59-4A22-BED9-99A866A2EDE4}"/>
              </a:ext>
            </a:extLst>
          </p:cNvPr>
          <p:cNvSpPr txBox="1"/>
          <p:nvPr/>
        </p:nvSpPr>
        <p:spPr>
          <a:xfrm rot="2708787">
            <a:off x="9147915" y="2244325"/>
            <a:ext cx="718834" cy="298160"/>
          </a:xfrm>
          <a:prstGeom prst="rect">
            <a:avLst/>
          </a:prstGeom>
          <a:noFill/>
          <a:ln>
            <a:noFill/>
          </a:ln>
        </p:spPr>
        <p:txBody>
          <a:bodyPr wrap="square" lIns="0" tIns="0" rIns="0" bIns="0" rtlCol="0" anchor="ctr">
            <a:noAutofit/>
          </a:bodyPr>
          <a:lstStyle>
            <a:defPPr>
              <a:defRPr lang="en-US"/>
            </a:defPPr>
            <a:lvl1pPr lvl="0" algn="ctr" defTabSz="815350">
              <a:spcBef>
                <a:spcPts val="600"/>
              </a:spcBef>
              <a:spcAft>
                <a:spcPts val="600"/>
              </a:spcAft>
              <a:defRPr kumimoji="0" sz="1100" b="0" i="0" u="none" strike="noStrike" kern="0" cap="none" spc="0" normalizeH="0" baseline="0">
                <a:ln>
                  <a:noFill/>
                </a:ln>
                <a:solidFill>
                  <a:schemeClr val="bg1">
                    <a:lumMod val="50000"/>
                  </a:schemeClr>
                </a:solidFill>
                <a:effectLst/>
                <a:uLnTx/>
                <a:uFillTx/>
                <a:latin typeface="Trade Gothic for Nike 365 BdCn"/>
                <a:ea typeface="Microsoft YaHei"/>
              </a:defRPr>
            </a:lvl1pPr>
          </a:lstStyle>
          <a:p>
            <a:pPr marL="0" marR="0" lvl="0" indent="0" algn="ctr" defTabSz="815350" rtl="0" eaLnBrk="1" fontAlgn="auto" latinLnBrk="0" hangingPunct="1">
              <a:lnSpc>
                <a:spcPct val="100000"/>
              </a:lnSpc>
              <a:spcBef>
                <a:spcPts val="600"/>
              </a:spcBef>
              <a:spcAft>
                <a:spcPts val="600"/>
              </a:spcAft>
              <a:buClrTx/>
              <a:buSzTx/>
              <a:buFontTx/>
              <a:buNone/>
              <a:tabLst/>
              <a:defRPr/>
            </a:pPr>
            <a:r>
              <a:rPr kumimoji="0" lang="en-US" sz="900" b="0" i="0" u="none" strike="noStrike" kern="0" cap="none" spc="0" normalizeH="0" baseline="0" noProof="0" dirty="0">
                <a:ln>
                  <a:noFill/>
                </a:ln>
                <a:solidFill>
                  <a:srgbClr val="27AAE1"/>
                </a:solidFill>
                <a:effectLst/>
                <a:uLnTx/>
                <a:uFillTx/>
                <a:latin typeface="Trade Gothic for Nike 365 BdCn"/>
                <a:ea typeface="Microsoft YaHei"/>
                <a:cs typeface="+mn-cs"/>
              </a:rPr>
              <a:t>Breathability</a:t>
            </a:r>
          </a:p>
        </p:txBody>
      </p:sp>
      <p:sp>
        <p:nvSpPr>
          <p:cNvPr id="284" name="TextBox 283">
            <a:extLst>
              <a:ext uri="{FF2B5EF4-FFF2-40B4-BE49-F238E27FC236}">
                <a16:creationId xmlns:a16="http://schemas.microsoft.com/office/drawing/2014/main" id="{35734DD3-73AA-4541-B78C-736D80A1A80A}"/>
              </a:ext>
            </a:extLst>
          </p:cNvPr>
          <p:cNvSpPr txBox="1"/>
          <p:nvPr/>
        </p:nvSpPr>
        <p:spPr>
          <a:xfrm rot="16903937">
            <a:off x="10184543" y="1969011"/>
            <a:ext cx="701106" cy="291816"/>
          </a:xfrm>
          <a:prstGeom prst="rect">
            <a:avLst/>
          </a:prstGeom>
          <a:noFill/>
          <a:ln>
            <a:noFill/>
          </a:ln>
        </p:spPr>
        <p:txBody>
          <a:bodyPr wrap="square" lIns="0" tIns="0" rIns="0" bIns="0" rtlCol="0" anchor="ctr">
            <a:noAutofit/>
          </a:bodyPr>
          <a:lstStyle>
            <a:defPPr>
              <a:defRPr lang="en-US"/>
            </a:defPPr>
            <a:lvl1pPr lvl="0" algn="ctr" defTabSz="815350">
              <a:spcBef>
                <a:spcPts val="600"/>
              </a:spcBef>
              <a:spcAft>
                <a:spcPts val="600"/>
              </a:spcAft>
              <a:defRPr kumimoji="0" b="0" i="0" u="none" strike="noStrike" kern="0" cap="none" spc="0" normalizeH="0" baseline="0">
                <a:ln>
                  <a:noFill/>
                </a:ln>
                <a:solidFill>
                  <a:schemeClr val="bg1">
                    <a:lumMod val="50000"/>
                  </a:schemeClr>
                </a:solidFill>
                <a:effectLst/>
                <a:uLnTx/>
                <a:uFillTx/>
                <a:latin typeface="Trade Gothic for Nike 365 BdCn"/>
                <a:ea typeface="Microsoft YaHei"/>
              </a:defRPr>
            </a:lvl1pPr>
          </a:lstStyle>
          <a:p>
            <a:pPr marL="0" marR="0" lvl="0" indent="0" algn="ctr" defTabSz="815350" rtl="0" eaLnBrk="1" fontAlgn="auto" latinLnBrk="0" hangingPunct="1">
              <a:lnSpc>
                <a:spcPct val="100000"/>
              </a:lnSpc>
              <a:spcBef>
                <a:spcPts val="600"/>
              </a:spcBef>
              <a:spcAft>
                <a:spcPts val="600"/>
              </a:spcAft>
              <a:buClrTx/>
              <a:buSzTx/>
              <a:buFontTx/>
              <a:buNone/>
              <a:tabLst/>
              <a:defRPr/>
            </a:pPr>
            <a:r>
              <a:rPr kumimoji="0" lang="en-US" sz="900" b="0" i="0" u="none" strike="noStrike" kern="0" cap="none" spc="0" normalizeH="0" baseline="0" noProof="0" dirty="0">
                <a:ln>
                  <a:noFill/>
                </a:ln>
                <a:solidFill>
                  <a:srgbClr val="27AAE1"/>
                </a:solidFill>
                <a:effectLst/>
                <a:uLnTx/>
                <a:uFillTx/>
                <a:latin typeface="Trade Gothic for Nike 365 BdCn"/>
                <a:ea typeface="Microsoft YaHei"/>
                <a:cs typeface="+mn-cs"/>
              </a:rPr>
              <a:t>Co-Brand</a:t>
            </a:r>
          </a:p>
        </p:txBody>
      </p:sp>
      <p:sp>
        <p:nvSpPr>
          <p:cNvPr id="285" name="TextBox 284">
            <a:extLst>
              <a:ext uri="{FF2B5EF4-FFF2-40B4-BE49-F238E27FC236}">
                <a16:creationId xmlns:a16="http://schemas.microsoft.com/office/drawing/2014/main" id="{D769F8DF-F012-43DC-ACD0-C28601B19C65}"/>
              </a:ext>
            </a:extLst>
          </p:cNvPr>
          <p:cNvSpPr txBox="1"/>
          <p:nvPr/>
        </p:nvSpPr>
        <p:spPr>
          <a:xfrm>
            <a:off x="11081195" y="2934799"/>
            <a:ext cx="718374" cy="284801"/>
          </a:xfrm>
          <a:prstGeom prst="rect">
            <a:avLst/>
          </a:prstGeom>
          <a:noFill/>
          <a:ln>
            <a:noFill/>
          </a:ln>
        </p:spPr>
        <p:txBody>
          <a:bodyPr wrap="square" lIns="0" tIns="0" rIns="0" bIns="0" rtlCol="0" anchor="ctr">
            <a:noAutofit/>
          </a:bodyPr>
          <a:lstStyle>
            <a:defPPr>
              <a:defRPr lang="en-US"/>
            </a:defPPr>
            <a:lvl1pPr lvl="0" algn="ctr" defTabSz="815350">
              <a:spcBef>
                <a:spcPts val="600"/>
              </a:spcBef>
              <a:spcAft>
                <a:spcPts val="600"/>
              </a:spcAft>
              <a:defRPr kumimoji="0" b="0" i="0" u="none" strike="noStrike" kern="0" cap="none" spc="0" normalizeH="0" baseline="0">
                <a:ln>
                  <a:noFill/>
                </a:ln>
                <a:solidFill>
                  <a:schemeClr val="bg1">
                    <a:lumMod val="50000"/>
                  </a:schemeClr>
                </a:solidFill>
                <a:effectLst/>
                <a:uLnTx/>
                <a:uFillTx/>
                <a:latin typeface="Trade Gothic for Nike 365 BdCn"/>
                <a:ea typeface="Microsoft YaHei"/>
              </a:defRPr>
            </a:lvl1pPr>
          </a:lstStyle>
          <a:p>
            <a:pPr marL="0" marR="0" lvl="0" indent="0" algn="ctr" defTabSz="815350" rtl="0" eaLnBrk="1" fontAlgn="auto" latinLnBrk="0" hangingPunct="1">
              <a:lnSpc>
                <a:spcPct val="100000"/>
              </a:lnSpc>
              <a:spcBef>
                <a:spcPts val="600"/>
              </a:spcBef>
              <a:spcAft>
                <a:spcPts val="600"/>
              </a:spcAft>
              <a:buClrTx/>
              <a:buSzTx/>
              <a:buFontTx/>
              <a:buNone/>
              <a:tabLst/>
              <a:defRPr/>
            </a:pPr>
            <a:r>
              <a:rPr kumimoji="0" lang="en-US" sz="900" b="0" i="0" u="none" strike="noStrike" kern="0" cap="none" spc="0" normalizeH="0" baseline="0" noProof="0" dirty="0">
                <a:ln>
                  <a:noFill/>
                </a:ln>
                <a:solidFill>
                  <a:srgbClr val="27AAE1"/>
                </a:solidFill>
                <a:effectLst/>
                <a:uLnTx/>
                <a:uFillTx/>
                <a:latin typeface="Trade Gothic for Nike 365 BdCn"/>
                <a:ea typeface="Microsoft YaHei"/>
                <a:cs typeface="+mn-cs"/>
              </a:rPr>
              <a:t>Graphic</a:t>
            </a:r>
          </a:p>
        </p:txBody>
      </p:sp>
      <p:sp>
        <p:nvSpPr>
          <p:cNvPr id="286" name="TextBox 285">
            <a:extLst>
              <a:ext uri="{FF2B5EF4-FFF2-40B4-BE49-F238E27FC236}">
                <a16:creationId xmlns:a16="http://schemas.microsoft.com/office/drawing/2014/main" id="{B7C2A058-2463-432E-8BDF-D20666D555DE}"/>
              </a:ext>
            </a:extLst>
          </p:cNvPr>
          <p:cNvSpPr txBox="1"/>
          <p:nvPr/>
        </p:nvSpPr>
        <p:spPr>
          <a:xfrm rot="622609">
            <a:off x="11029746" y="3184730"/>
            <a:ext cx="718374" cy="284801"/>
          </a:xfrm>
          <a:prstGeom prst="rect">
            <a:avLst/>
          </a:prstGeom>
          <a:noFill/>
          <a:ln>
            <a:noFill/>
          </a:ln>
        </p:spPr>
        <p:txBody>
          <a:bodyPr wrap="square" lIns="0" tIns="0" rIns="0" bIns="0" rtlCol="0" anchor="ctr">
            <a:noAutofit/>
          </a:bodyPr>
          <a:lstStyle>
            <a:defPPr>
              <a:defRPr lang="en-US"/>
            </a:defPPr>
            <a:lvl1pPr lvl="0" algn="ctr" defTabSz="815350">
              <a:spcBef>
                <a:spcPts val="600"/>
              </a:spcBef>
              <a:spcAft>
                <a:spcPts val="600"/>
              </a:spcAft>
              <a:defRPr kumimoji="0" b="0" i="0" u="none" strike="noStrike" kern="0" cap="none" spc="0" normalizeH="0" baseline="0">
                <a:ln>
                  <a:noFill/>
                </a:ln>
                <a:solidFill>
                  <a:schemeClr val="bg1">
                    <a:lumMod val="50000"/>
                  </a:schemeClr>
                </a:solidFill>
                <a:effectLst/>
                <a:uLnTx/>
                <a:uFillTx/>
                <a:latin typeface="Trade Gothic for Nike 365 BdCn"/>
                <a:ea typeface="Microsoft YaHei"/>
              </a:defRPr>
            </a:lvl1pPr>
          </a:lstStyle>
          <a:p>
            <a:pPr marL="0" marR="0" lvl="0" indent="0" algn="ctr" defTabSz="815350" rtl="0" eaLnBrk="1" fontAlgn="auto" latinLnBrk="0" hangingPunct="1">
              <a:lnSpc>
                <a:spcPct val="100000"/>
              </a:lnSpc>
              <a:spcBef>
                <a:spcPts val="600"/>
              </a:spcBef>
              <a:spcAft>
                <a:spcPts val="600"/>
              </a:spcAft>
              <a:buClrTx/>
              <a:buSzTx/>
              <a:buFontTx/>
              <a:buNone/>
              <a:tabLst/>
              <a:defRPr/>
            </a:pPr>
            <a:r>
              <a:rPr lang="en-US" sz="900" dirty="0">
                <a:solidFill>
                  <a:srgbClr val="27AAE1"/>
                </a:solidFill>
              </a:rPr>
              <a:t>Shape</a:t>
            </a:r>
            <a:endParaRPr kumimoji="0" lang="en-US" sz="900" b="0" i="0" u="none" strike="noStrike" kern="0" cap="none" spc="0" normalizeH="0" baseline="0" noProof="0" dirty="0">
              <a:ln>
                <a:noFill/>
              </a:ln>
              <a:solidFill>
                <a:srgbClr val="27AAE1"/>
              </a:solidFill>
              <a:effectLst/>
              <a:uLnTx/>
              <a:uFillTx/>
              <a:latin typeface="Trade Gothic for Nike 365 BdCn"/>
              <a:ea typeface="Microsoft YaHei"/>
              <a:cs typeface="+mn-cs"/>
            </a:endParaRPr>
          </a:p>
        </p:txBody>
      </p:sp>
      <p:sp>
        <p:nvSpPr>
          <p:cNvPr id="287" name="TextBox 286">
            <a:extLst>
              <a:ext uri="{FF2B5EF4-FFF2-40B4-BE49-F238E27FC236}">
                <a16:creationId xmlns:a16="http://schemas.microsoft.com/office/drawing/2014/main" id="{B3CF6E89-A7A8-49BC-AE3D-64F4C4FCEABA}"/>
              </a:ext>
            </a:extLst>
          </p:cNvPr>
          <p:cNvSpPr txBox="1"/>
          <p:nvPr/>
        </p:nvSpPr>
        <p:spPr>
          <a:xfrm rot="16200000">
            <a:off x="9731263" y="4039635"/>
            <a:ext cx="701106" cy="291816"/>
          </a:xfrm>
          <a:prstGeom prst="rect">
            <a:avLst/>
          </a:prstGeom>
          <a:noFill/>
          <a:ln>
            <a:noFill/>
          </a:ln>
        </p:spPr>
        <p:txBody>
          <a:bodyPr wrap="square" lIns="0" tIns="0" rIns="0" bIns="0" rtlCol="0" anchor="ctr">
            <a:noAutofit/>
          </a:bodyPr>
          <a:lstStyle>
            <a:defPPr>
              <a:defRPr lang="en-US"/>
            </a:defPPr>
            <a:lvl1pPr lvl="0" algn="ctr" defTabSz="815350">
              <a:spcBef>
                <a:spcPts val="600"/>
              </a:spcBef>
              <a:spcAft>
                <a:spcPts val="600"/>
              </a:spcAft>
              <a:defRPr kumimoji="0" b="0" i="0" u="none" strike="noStrike" kern="0" cap="none" spc="0" normalizeH="0" baseline="0">
                <a:ln>
                  <a:noFill/>
                </a:ln>
                <a:solidFill>
                  <a:schemeClr val="bg1">
                    <a:lumMod val="50000"/>
                  </a:schemeClr>
                </a:solidFill>
                <a:effectLst/>
                <a:uLnTx/>
                <a:uFillTx/>
                <a:latin typeface="Trade Gothic for Nike 365 BdCn"/>
                <a:ea typeface="Microsoft YaHei"/>
              </a:defRPr>
            </a:lvl1pPr>
          </a:lstStyle>
          <a:p>
            <a:pPr marL="0" marR="0" lvl="0" indent="0" algn="ctr" defTabSz="815350" rtl="0" eaLnBrk="1" fontAlgn="auto" latinLnBrk="0" hangingPunct="1">
              <a:lnSpc>
                <a:spcPct val="100000"/>
              </a:lnSpc>
              <a:spcBef>
                <a:spcPts val="600"/>
              </a:spcBef>
              <a:spcAft>
                <a:spcPts val="600"/>
              </a:spcAft>
              <a:buClrTx/>
              <a:buSzTx/>
              <a:buFontTx/>
              <a:buNone/>
              <a:tabLst/>
              <a:defRPr/>
            </a:pPr>
            <a:r>
              <a:rPr kumimoji="0" lang="en-US" sz="900" b="0" i="0" u="none" strike="noStrike" kern="0" cap="none" spc="0" normalizeH="0" baseline="0" noProof="0" dirty="0">
                <a:ln>
                  <a:noFill/>
                </a:ln>
                <a:solidFill>
                  <a:srgbClr val="27AAE1"/>
                </a:solidFill>
                <a:effectLst/>
                <a:uLnTx/>
                <a:uFillTx/>
                <a:latin typeface="Trade Gothic for Nike 365 BdCn"/>
                <a:ea typeface="Microsoft YaHei"/>
                <a:cs typeface="+mn-cs"/>
              </a:rPr>
              <a:t>Stability</a:t>
            </a:r>
          </a:p>
        </p:txBody>
      </p:sp>
      <p:sp>
        <p:nvSpPr>
          <p:cNvPr id="288" name="TextBox 287">
            <a:extLst>
              <a:ext uri="{FF2B5EF4-FFF2-40B4-BE49-F238E27FC236}">
                <a16:creationId xmlns:a16="http://schemas.microsoft.com/office/drawing/2014/main" id="{1A7A7C81-06A0-4BA1-8B23-C10908D07F74}"/>
              </a:ext>
            </a:extLst>
          </p:cNvPr>
          <p:cNvSpPr txBox="1"/>
          <p:nvPr/>
        </p:nvSpPr>
        <p:spPr>
          <a:xfrm rot="4940762">
            <a:off x="9742335" y="2000131"/>
            <a:ext cx="701555" cy="291816"/>
          </a:xfrm>
          <a:prstGeom prst="rect">
            <a:avLst/>
          </a:prstGeom>
          <a:noFill/>
          <a:ln>
            <a:noFill/>
          </a:ln>
        </p:spPr>
        <p:txBody>
          <a:bodyPr wrap="square" lIns="0" tIns="0" rIns="0" bIns="0" rtlCol="0" anchor="ctr">
            <a:noAutofit/>
          </a:bodyPr>
          <a:lstStyle>
            <a:defPPr>
              <a:defRPr lang="en-US"/>
            </a:defPPr>
            <a:lvl1pPr lvl="0" algn="ctr" defTabSz="815350">
              <a:spcBef>
                <a:spcPts val="600"/>
              </a:spcBef>
              <a:spcAft>
                <a:spcPts val="600"/>
              </a:spcAft>
              <a:defRPr kumimoji="0" b="0" i="0" u="none" strike="noStrike" kern="0" cap="none" spc="0" normalizeH="0" baseline="0">
                <a:ln>
                  <a:noFill/>
                </a:ln>
                <a:solidFill>
                  <a:schemeClr val="bg1">
                    <a:lumMod val="50000"/>
                  </a:schemeClr>
                </a:solidFill>
                <a:effectLst/>
                <a:uLnTx/>
                <a:uFillTx/>
                <a:latin typeface="Trade Gothic for Nike 365 BdCn"/>
                <a:ea typeface="Microsoft YaHei"/>
              </a:defRPr>
            </a:lvl1pPr>
          </a:lstStyle>
          <a:p>
            <a:pPr marL="0" marR="0" lvl="0" indent="0" algn="ctr" defTabSz="815350" rtl="0" eaLnBrk="1" fontAlgn="auto" latinLnBrk="0" hangingPunct="1">
              <a:lnSpc>
                <a:spcPct val="100000"/>
              </a:lnSpc>
              <a:spcBef>
                <a:spcPts val="600"/>
              </a:spcBef>
              <a:spcAft>
                <a:spcPts val="600"/>
              </a:spcAft>
              <a:buClrTx/>
              <a:buSzTx/>
              <a:buFontTx/>
              <a:buNone/>
              <a:tabLst/>
              <a:defRPr/>
            </a:pPr>
            <a:r>
              <a:rPr kumimoji="0" lang="en-US" sz="900" b="0" i="0" u="none" strike="noStrike" kern="0" cap="none" spc="0" normalizeH="0" baseline="0" noProof="0" dirty="0">
                <a:ln>
                  <a:noFill/>
                </a:ln>
                <a:solidFill>
                  <a:srgbClr val="27AAE1"/>
                </a:solidFill>
                <a:effectLst/>
                <a:uLnTx/>
                <a:uFillTx/>
                <a:latin typeface="Trade Gothic for Nike 365 BdCn"/>
                <a:ea typeface="Microsoft YaHei"/>
                <a:cs typeface="+mn-cs"/>
              </a:rPr>
              <a:t>S</a:t>
            </a:r>
            <a:r>
              <a:rPr kumimoji="0" lang="en-US" altLang="zh-CN" sz="900" b="0" i="0" u="none" strike="noStrike" kern="0" cap="none" spc="0" normalizeH="0" baseline="0" noProof="0" dirty="0">
                <a:ln>
                  <a:noFill/>
                </a:ln>
                <a:solidFill>
                  <a:srgbClr val="27AAE1"/>
                </a:solidFill>
                <a:effectLst/>
                <a:uLnTx/>
                <a:uFillTx/>
                <a:latin typeface="Trade Gothic for Nike 365 BdCn"/>
                <a:ea typeface="Microsoft YaHei"/>
                <a:cs typeface="+mn-cs"/>
              </a:rPr>
              <a:t>oftness</a:t>
            </a:r>
            <a:endParaRPr kumimoji="0" lang="en-US" sz="900" b="0" i="0" u="none" strike="noStrike" kern="0" cap="none" spc="0" normalizeH="0" baseline="0" noProof="0" dirty="0">
              <a:ln>
                <a:noFill/>
              </a:ln>
              <a:solidFill>
                <a:srgbClr val="27AAE1"/>
              </a:solidFill>
              <a:effectLst/>
              <a:uLnTx/>
              <a:uFillTx/>
              <a:latin typeface="Trade Gothic for Nike 365 BdCn"/>
              <a:ea typeface="Microsoft YaHei"/>
              <a:cs typeface="+mn-cs"/>
            </a:endParaRPr>
          </a:p>
        </p:txBody>
      </p:sp>
      <p:sp>
        <p:nvSpPr>
          <p:cNvPr id="289" name="TextBox 288">
            <a:extLst>
              <a:ext uri="{FF2B5EF4-FFF2-40B4-BE49-F238E27FC236}">
                <a16:creationId xmlns:a16="http://schemas.microsoft.com/office/drawing/2014/main" id="{B4DF170D-1E8D-4AB8-81A1-63B6CDA17751}"/>
              </a:ext>
            </a:extLst>
          </p:cNvPr>
          <p:cNvSpPr txBox="1"/>
          <p:nvPr/>
        </p:nvSpPr>
        <p:spPr>
          <a:xfrm rot="3857871">
            <a:off x="9440467" y="2090575"/>
            <a:ext cx="718834" cy="284801"/>
          </a:xfrm>
          <a:prstGeom prst="rect">
            <a:avLst/>
          </a:prstGeom>
          <a:noFill/>
          <a:ln>
            <a:noFill/>
          </a:ln>
        </p:spPr>
        <p:txBody>
          <a:bodyPr wrap="square" lIns="0" tIns="0" rIns="0" bIns="0" rtlCol="0" anchor="ctr">
            <a:noAutofit/>
          </a:bodyPr>
          <a:lstStyle>
            <a:defPPr>
              <a:defRPr lang="en-US"/>
            </a:defPPr>
            <a:lvl1pPr lvl="0" algn="ctr" defTabSz="815350">
              <a:spcBef>
                <a:spcPts val="600"/>
              </a:spcBef>
              <a:spcAft>
                <a:spcPts val="600"/>
              </a:spcAft>
              <a:defRPr kumimoji="0" b="0" i="0" u="none" strike="noStrike" kern="0" cap="none" spc="0" normalizeH="0" baseline="0">
                <a:ln>
                  <a:noFill/>
                </a:ln>
                <a:solidFill>
                  <a:schemeClr val="bg1">
                    <a:lumMod val="50000"/>
                  </a:schemeClr>
                </a:solidFill>
                <a:effectLst/>
                <a:uLnTx/>
                <a:uFillTx/>
                <a:latin typeface="Trade Gothic for Nike 365 BdCn"/>
                <a:ea typeface="Microsoft YaHei"/>
              </a:defRPr>
            </a:lvl1pPr>
          </a:lstStyle>
          <a:p>
            <a:pPr marL="0" marR="0" lvl="0" indent="0" algn="ctr" defTabSz="815350" rtl="0" eaLnBrk="1" fontAlgn="auto" latinLnBrk="0" hangingPunct="1">
              <a:lnSpc>
                <a:spcPct val="100000"/>
              </a:lnSpc>
              <a:spcBef>
                <a:spcPts val="600"/>
              </a:spcBef>
              <a:spcAft>
                <a:spcPts val="600"/>
              </a:spcAft>
              <a:buClrTx/>
              <a:buSzTx/>
              <a:buFontTx/>
              <a:buNone/>
              <a:tabLst/>
              <a:defRPr/>
            </a:pPr>
            <a:r>
              <a:rPr kumimoji="0" lang="en-US" sz="900" b="0" i="0" u="none" strike="noStrike" kern="0" cap="none" spc="0" normalizeH="0" baseline="0" noProof="0" dirty="0">
                <a:ln>
                  <a:noFill/>
                </a:ln>
                <a:solidFill>
                  <a:srgbClr val="27AAE1"/>
                </a:solidFill>
                <a:effectLst/>
                <a:uLnTx/>
                <a:uFillTx/>
                <a:latin typeface="Trade Gothic for Nike 365 BdCn"/>
                <a:ea typeface="Microsoft YaHei"/>
                <a:cs typeface="+mn-cs"/>
              </a:rPr>
              <a:t>Lightness</a:t>
            </a:r>
          </a:p>
        </p:txBody>
      </p:sp>
      <p:cxnSp>
        <p:nvCxnSpPr>
          <p:cNvPr id="290" name="Straight Connector 289">
            <a:extLst>
              <a:ext uri="{FF2B5EF4-FFF2-40B4-BE49-F238E27FC236}">
                <a16:creationId xmlns:a16="http://schemas.microsoft.com/office/drawing/2014/main" id="{DE05119F-2A1A-45EB-B9E6-8133F4618866}"/>
              </a:ext>
            </a:extLst>
          </p:cNvPr>
          <p:cNvCxnSpPr>
            <a:cxnSpLocks/>
          </p:cNvCxnSpPr>
          <p:nvPr/>
        </p:nvCxnSpPr>
        <p:spPr>
          <a:xfrm>
            <a:off x="8836090" y="3216525"/>
            <a:ext cx="705098" cy="0"/>
          </a:xfrm>
          <a:prstGeom prst="line">
            <a:avLst/>
          </a:prstGeom>
          <a:ln w="19050">
            <a:solidFill>
              <a:srgbClr val="68C5EA"/>
            </a:solidFill>
            <a:prstDash val="solid"/>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D3F653FA-9FBD-401C-8340-D298D924E1F0}"/>
              </a:ext>
            </a:extLst>
          </p:cNvPr>
          <p:cNvCxnSpPr>
            <a:cxnSpLocks/>
          </p:cNvCxnSpPr>
          <p:nvPr/>
        </p:nvCxnSpPr>
        <p:spPr>
          <a:xfrm>
            <a:off x="9032033" y="2402629"/>
            <a:ext cx="606489" cy="373226"/>
          </a:xfrm>
          <a:prstGeom prst="line">
            <a:avLst/>
          </a:prstGeom>
          <a:ln w="19050">
            <a:solidFill>
              <a:srgbClr val="68C5EA"/>
            </a:solidFill>
            <a:prstDash val="solid"/>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3BF04DF6-D377-44A2-A2BA-105245FA80E5}"/>
              </a:ext>
            </a:extLst>
          </p:cNvPr>
          <p:cNvCxnSpPr>
            <a:cxnSpLocks/>
          </p:cNvCxnSpPr>
          <p:nvPr/>
        </p:nvCxnSpPr>
        <p:spPr>
          <a:xfrm flipV="1">
            <a:off x="11018510" y="2528932"/>
            <a:ext cx="605456" cy="307347"/>
          </a:xfrm>
          <a:prstGeom prst="line">
            <a:avLst/>
          </a:prstGeom>
          <a:ln w="19050">
            <a:solidFill>
              <a:srgbClr val="68C5EA"/>
            </a:solidFill>
            <a:prstDash val="solid"/>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95B5C65-5394-4D7F-B1E5-52D83C7139F7}"/>
              </a:ext>
            </a:extLst>
          </p:cNvPr>
          <p:cNvCxnSpPr>
            <a:cxnSpLocks/>
          </p:cNvCxnSpPr>
          <p:nvPr/>
        </p:nvCxnSpPr>
        <p:spPr>
          <a:xfrm>
            <a:off x="11047445" y="3428997"/>
            <a:ext cx="671804" cy="167951"/>
          </a:xfrm>
          <a:prstGeom prst="line">
            <a:avLst/>
          </a:prstGeom>
          <a:ln w="19050">
            <a:solidFill>
              <a:srgbClr val="68C5EA"/>
            </a:solidFill>
            <a:prstDash val="soli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392BCEC9-F4C5-464B-BC2E-89B1894237CD}"/>
              </a:ext>
            </a:extLst>
          </p:cNvPr>
          <p:cNvCxnSpPr>
            <a:cxnSpLocks/>
          </p:cNvCxnSpPr>
          <p:nvPr/>
        </p:nvCxnSpPr>
        <p:spPr>
          <a:xfrm flipV="1">
            <a:off x="10260858" y="1864460"/>
            <a:ext cx="0" cy="556831"/>
          </a:xfrm>
          <a:prstGeom prst="line">
            <a:avLst/>
          </a:prstGeom>
          <a:ln w="19050">
            <a:solidFill>
              <a:srgbClr val="68C5EA"/>
            </a:solidFill>
            <a:prstDash val="solid"/>
          </a:ln>
        </p:spPr>
        <p:style>
          <a:lnRef idx="1">
            <a:schemeClr val="accent1"/>
          </a:lnRef>
          <a:fillRef idx="0">
            <a:schemeClr val="accent1"/>
          </a:fillRef>
          <a:effectRef idx="0">
            <a:schemeClr val="accent1"/>
          </a:effectRef>
          <a:fontRef idx="minor">
            <a:schemeClr val="tx1"/>
          </a:fontRef>
        </p:style>
      </p:cxnSp>
      <p:sp>
        <p:nvSpPr>
          <p:cNvPr id="295" name="Rectangle 294">
            <a:extLst>
              <a:ext uri="{FF2B5EF4-FFF2-40B4-BE49-F238E27FC236}">
                <a16:creationId xmlns:a16="http://schemas.microsoft.com/office/drawing/2014/main" id="{F9870DB5-3FF8-4CCA-BC29-24AA0C9A260B}"/>
              </a:ext>
            </a:extLst>
          </p:cNvPr>
          <p:cNvSpPr/>
          <p:nvPr/>
        </p:nvSpPr>
        <p:spPr>
          <a:xfrm rot="2363083">
            <a:off x="9444349" y="3499538"/>
            <a:ext cx="913110" cy="1743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prstTxWarp prst="textArchDown">
              <a:avLst>
                <a:gd name="adj" fmla="val 644632"/>
              </a:avLst>
            </a:prstTxWarp>
            <a:noAutofit/>
          </a:bodyPr>
          <a:lstStyle/>
          <a:p>
            <a:pPr algn="ctr" defTabSz="1100639" hangingPunct="0"/>
            <a:r>
              <a:rPr lang="en-US" sz="900" kern="0" dirty="0">
                <a:latin typeface="Trade Gothic for Nike 365 BdCn"/>
                <a:sym typeface="Helvetica Light"/>
              </a:rPr>
              <a:t>FUNCTIONALITY</a:t>
            </a:r>
          </a:p>
        </p:txBody>
      </p:sp>
      <p:sp>
        <p:nvSpPr>
          <p:cNvPr id="296" name="Rectangle 295">
            <a:extLst>
              <a:ext uri="{FF2B5EF4-FFF2-40B4-BE49-F238E27FC236}">
                <a16:creationId xmlns:a16="http://schemas.microsoft.com/office/drawing/2014/main" id="{24E42B23-CF13-459F-B7DE-48F61058EED2}"/>
              </a:ext>
            </a:extLst>
          </p:cNvPr>
          <p:cNvSpPr/>
          <p:nvPr/>
        </p:nvSpPr>
        <p:spPr>
          <a:xfrm rot="16200000">
            <a:off x="10251378" y="2869294"/>
            <a:ext cx="891161" cy="5886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prstTxWarp prst="textArchDown">
              <a:avLst>
                <a:gd name="adj" fmla="val 644632"/>
              </a:avLst>
            </a:prstTxWarp>
            <a:noAutofit/>
          </a:bodyPr>
          <a:lstStyle/>
          <a:p>
            <a:pPr algn="ctr" defTabSz="1100639" hangingPunct="0"/>
            <a:r>
              <a:rPr lang="en-US" sz="900" kern="0" dirty="0">
                <a:latin typeface="Trade Gothic for Nike 365 BdCn"/>
                <a:sym typeface="Helvetica Light"/>
              </a:rPr>
              <a:t>DESIGN</a:t>
            </a:r>
          </a:p>
        </p:txBody>
      </p:sp>
      <p:sp>
        <p:nvSpPr>
          <p:cNvPr id="297" name="Rectangle 296">
            <a:extLst>
              <a:ext uri="{FF2B5EF4-FFF2-40B4-BE49-F238E27FC236}">
                <a16:creationId xmlns:a16="http://schemas.microsoft.com/office/drawing/2014/main" id="{8B4CA71B-CC70-4F43-AD7B-8C09FA456300}"/>
              </a:ext>
            </a:extLst>
          </p:cNvPr>
          <p:cNvSpPr/>
          <p:nvPr/>
        </p:nvSpPr>
        <p:spPr>
          <a:xfrm rot="6065740">
            <a:off x="9443804" y="2888968"/>
            <a:ext cx="644187" cy="26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prstTxWarp prst="textArchDown">
              <a:avLst>
                <a:gd name="adj" fmla="val 644632"/>
              </a:avLst>
            </a:prstTxWarp>
            <a:noAutofit/>
          </a:bodyPr>
          <a:lstStyle/>
          <a:p>
            <a:pPr algn="ctr" defTabSz="1100639" hangingPunct="0"/>
            <a:r>
              <a:rPr lang="en-US" altLang="zh-CN" sz="900" kern="0" dirty="0">
                <a:latin typeface="Trade Gothic for Nike 365 BdCn"/>
                <a:sym typeface="Helvetica Light"/>
              </a:rPr>
              <a:t>PRICE</a:t>
            </a:r>
            <a:endParaRPr lang="en-US" sz="900" kern="0" dirty="0">
              <a:latin typeface="Trade Gothic for Nike 365 BdCn"/>
              <a:sym typeface="Helvetica Light"/>
            </a:endParaRPr>
          </a:p>
        </p:txBody>
      </p:sp>
      <p:sp>
        <p:nvSpPr>
          <p:cNvPr id="298" name="Rectangle 297">
            <a:extLst>
              <a:ext uri="{FF2B5EF4-FFF2-40B4-BE49-F238E27FC236}">
                <a16:creationId xmlns:a16="http://schemas.microsoft.com/office/drawing/2014/main" id="{CDF20FDA-BA5E-4FD7-B281-7325730DCBBA}"/>
              </a:ext>
            </a:extLst>
          </p:cNvPr>
          <p:cNvSpPr/>
          <p:nvPr/>
        </p:nvSpPr>
        <p:spPr>
          <a:xfrm rot="13873212">
            <a:off x="9881389" y="2525608"/>
            <a:ext cx="337136" cy="5172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prstTxWarp prst="textCircle">
              <a:avLst>
                <a:gd name="adj" fmla="val 18807100"/>
              </a:avLst>
            </a:prstTxWarp>
            <a:noAutofit/>
          </a:bodyPr>
          <a:lstStyle/>
          <a:p>
            <a:pPr algn="ctr" defTabSz="825500"/>
            <a:r>
              <a:rPr lang="en-US" sz="900" dirty="0"/>
              <a:t>COMFORT</a:t>
            </a:r>
          </a:p>
        </p:txBody>
      </p:sp>
      <p:sp>
        <p:nvSpPr>
          <p:cNvPr id="299" name="Rectangle 298">
            <a:extLst>
              <a:ext uri="{FF2B5EF4-FFF2-40B4-BE49-F238E27FC236}">
                <a16:creationId xmlns:a16="http://schemas.microsoft.com/office/drawing/2014/main" id="{D484C6C5-7A7F-49CA-B9B6-237FA2068A20}"/>
              </a:ext>
            </a:extLst>
          </p:cNvPr>
          <p:cNvSpPr/>
          <p:nvPr/>
        </p:nvSpPr>
        <p:spPr>
          <a:xfrm rot="18383334">
            <a:off x="10141854" y="2474670"/>
            <a:ext cx="663955" cy="888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prstTxWarp prst="textCircle">
              <a:avLst>
                <a:gd name="adj" fmla="val 14165859"/>
              </a:avLst>
            </a:prstTxWarp>
            <a:noAutofit/>
          </a:bodyPr>
          <a:lstStyle/>
          <a:p>
            <a:pPr algn="ctr" defTabSz="825500"/>
            <a:r>
              <a:rPr lang="en-US" sz="900" dirty="0"/>
              <a:t>IDENTIFICATION</a:t>
            </a:r>
          </a:p>
        </p:txBody>
      </p:sp>
      <p:sp>
        <p:nvSpPr>
          <p:cNvPr id="300" name="TextBox 299">
            <a:extLst>
              <a:ext uri="{FF2B5EF4-FFF2-40B4-BE49-F238E27FC236}">
                <a16:creationId xmlns:a16="http://schemas.microsoft.com/office/drawing/2014/main" id="{EB1D90E7-33CF-44FF-B840-C940FD39B8B8}"/>
              </a:ext>
            </a:extLst>
          </p:cNvPr>
          <p:cNvSpPr txBox="1"/>
          <p:nvPr/>
        </p:nvSpPr>
        <p:spPr>
          <a:xfrm rot="244650">
            <a:off x="8775115" y="2775954"/>
            <a:ext cx="718374" cy="284801"/>
          </a:xfrm>
          <a:prstGeom prst="rect">
            <a:avLst/>
          </a:prstGeom>
          <a:noFill/>
          <a:ln>
            <a:noFill/>
          </a:ln>
        </p:spPr>
        <p:txBody>
          <a:bodyPr wrap="square" lIns="0" tIns="0" rIns="0" bIns="0" rtlCol="0" anchor="ctr">
            <a:noAutofit/>
          </a:bodyPr>
          <a:lstStyle/>
          <a:p>
            <a:pPr marL="0" marR="0" lvl="0" indent="0" algn="r" defTabSz="815350" rtl="0" eaLnBrk="1" fontAlgn="auto" latinLnBrk="0" hangingPunct="1">
              <a:lnSpc>
                <a:spcPct val="100000"/>
              </a:lnSpc>
              <a:spcBef>
                <a:spcPts val="600"/>
              </a:spcBef>
              <a:spcAft>
                <a:spcPts val="600"/>
              </a:spcAft>
              <a:buClrTx/>
              <a:buSzTx/>
              <a:buFontTx/>
              <a:buNone/>
              <a:tabLst/>
              <a:defRPr/>
            </a:pPr>
            <a:r>
              <a:rPr lang="en-US" altLang="zh-CN" sz="900" kern="0" dirty="0">
                <a:solidFill>
                  <a:srgbClr val="27AAE1"/>
                </a:solidFill>
                <a:latin typeface="Trade Gothic for Nike 365 BdCn"/>
                <a:ea typeface="Microsoft YaHei"/>
              </a:rPr>
              <a:t>Cost Effectiveness</a:t>
            </a:r>
            <a:endParaRPr kumimoji="0" lang="en-US" sz="900" b="0" i="0" u="none" strike="noStrike" kern="0" cap="none" spc="0" normalizeH="0" baseline="0" noProof="0" dirty="0">
              <a:ln>
                <a:noFill/>
              </a:ln>
              <a:solidFill>
                <a:srgbClr val="27AAE1"/>
              </a:solidFill>
              <a:effectLst/>
              <a:uLnTx/>
              <a:uFillTx/>
              <a:latin typeface="Trade Gothic for Nike 365 BdCn"/>
              <a:ea typeface="Microsoft YaHei"/>
              <a:cs typeface="+mn-cs"/>
            </a:endParaRPr>
          </a:p>
        </p:txBody>
      </p:sp>
      <p:cxnSp>
        <p:nvCxnSpPr>
          <p:cNvPr id="301" name="Straight Connector 300">
            <a:extLst>
              <a:ext uri="{FF2B5EF4-FFF2-40B4-BE49-F238E27FC236}">
                <a16:creationId xmlns:a16="http://schemas.microsoft.com/office/drawing/2014/main" id="{496F9882-EDCE-4119-826D-B245F72FDAA0}"/>
              </a:ext>
            </a:extLst>
          </p:cNvPr>
          <p:cNvCxnSpPr>
            <a:cxnSpLocks/>
            <a:endCxn id="185" idx="4"/>
          </p:cNvCxnSpPr>
          <p:nvPr/>
        </p:nvCxnSpPr>
        <p:spPr>
          <a:xfrm flipV="1">
            <a:off x="10314228" y="3933631"/>
            <a:ext cx="0" cy="605709"/>
          </a:xfrm>
          <a:prstGeom prst="line">
            <a:avLst/>
          </a:prstGeom>
          <a:ln w="19050">
            <a:solidFill>
              <a:srgbClr val="68C5EA"/>
            </a:solidFill>
            <a:prstDash val="soli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392B730C-F431-4927-AACD-0670CB27C505}"/>
              </a:ext>
            </a:extLst>
          </p:cNvPr>
          <p:cNvSpPr txBox="1"/>
          <p:nvPr/>
        </p:nvSpPr>
        <p:spPr>
          <a:xfrm rot="18945878">
            <a:off x="8998103" y="3750447"/>
            <a:ext cx="718374" cy="284801"/>
          </a:xfrm>
          <a:prstGeom prst="rect">
            <a:avLst/>
          </a:prstGeom>
          <a:noFill/>
          <a:ln>
            <a:noFill/>
          </a:ln>
        </p:spPr>
        <p:txBody>
          <a:bodyPr wrap="square" lIns="0" tIns="0" rIns="0" bIns="0" rtlCol="0" anchor="ctr">
            <a:noAutofit/>
          </a:bodyPr>
          <a:lstStyle>
            <a:defPPr>
              <a:defRPr lang="en-US"/>
            </a:defPPr>
            <a:lvl1pPr lvl="0" algn="ctr" defTabSz="815350">
              <a:spcBef>
                <a:spcPts val="600"/>
              </a:spcBef>
              <a:spcAft>
                <a:spcPts val="600"/>
              </a:spcAft>
              <a:defRPr kumimoji="0" b="0" i="0" u="none" strike="noStrike" kern="0" cap="none" spc="0" normalizeH="0" baseline="0">
                <a:ln>
                  <a:noFill/>
                </a:ln>
                <a:solidFill>
                  <a:schemeClr val="bg1">
                    <a:lumMod val="50000"/>
                  </a:schemeClr>
                </a:solidFill>
                <a:effectLst/>
                <a:uLnTx/>
                <a:uFillTx/>
                <a:latin typeface="Trade Gothic for Nike 365 BdCn"/>
                <a:ea typeface="Microsoft YaHei"/>
              </a:defRPr>
            </a:lvl1pPr>
          </a:lstStyle>
          <a:p>
            <a:pPr marL="0" marR="0" lvl="0" indent="0" algn="ctr" defTabSz="815350" rtl="0" eaLnBrk="1" fontAlgn="auto" latinLnBrk="0" hangingPunct="1">
              <a:lnSpc>
                <a:spcPct val="100000"/>
              </a:lnSpc>
              <a:spcBef>
                <a:spcPts val="600"/>
              </a:spcBef>
              <a:spcAft>
                <a:spcPts val="600"/>
              </a:spcAft>
              <a:buClrTx/>
              <a:buSzTx/>
              <a:buFontTx/>
              <a:buNone/>
              <a:tabLst/>
              <a:defRPr/>
            </a:pPr>
            <a:r>
              <a:rPr kumimoji="0" lang="en-US" altLang="zh-CN" sz="900" b="0" i="0" u="none" strike="noStrike" kern="0" cap="none" spc="0" normalizeH="0" baseline="0" noProof="0" dirty="0">
                <a:ln>
                  <a:noFill/>
                </a:ln>
                <a:solidFill>
                  <a:srgbClr val="27AAE1"/>
                </a:solidFill>
                <a:effectLst/>
                <a:uLnTx/>
                <a:uFillTx/>
                <a:latin typeface="Trade Gothic for Nike 365 BdCn"/>
                <a:ea typeface="Microsoft YaHei"/>
                <a:cs typeface="+mn-cs"/>
              </a:rPr>
              <a:t>Containment</a:t>
            </a:r>
            <a:endParaRPr kumimoji="0" lang="en-US" sz="900" b="0" i="0" u="none" strike="noStrike" kern="0" cap="none" spc="0" normalizeH="0" baseline="0" noProof="0" dirty="0">
              <a:ln>
                <a:noFill/>
              </a:ln>
              <a:solidFill>
                <a:srgbClr val="27AAE1"/>
              </a:solidFill>
              <a:effectLst/>
              <a:uLnTx/>
              <a:uFillTx/>
              <a:latin typeface="Trade Gothic for Nike 365 BdCn"/>
              <a:ea typeface="Microsoft YaHei"/>
              <a:cs typeface="+mn-cs"/>
            </a:endParaRPr>
          </a:p>
        </p:txBody>
      </p:sp>
      <p:sp>
        <p:nvSpPr>
          <p:cNvPr id="303" name="TextBox 302">
            <a:extLst>
              <a:ext uri="{FF2B5EF4-FFF2-40B4-BE49-F238E27FC236}">
                <a16:creationId xmlns:a16="http://schemas.microsoft.com/office/drawing/2014/main" id="{49539CF9-E2B9-40F2-B84D-2BEE49B98553}"/>
              </a:ext>
            </a:extLst>
          </p:cNvPr>
          <p:cNvSpPr txBox="1"/>
          <p:nvPr/>
        </p:nvSpPr>
        <p:spPr>
          <a:xfrm rot="20475717">
            <a:off x="8877923" y="3275036"/>
            <a:ext cx="701108" cy="291816"/>
          </a:xfrm>
          <a:prstGeom prst="rect">
            <a:avLst/>
          </a:prstGeom>
          <a:noFill/>
          <a:ln>
            <a:noFill/>
          </a:ln>
        </p:spPr>
        <p:txBody>
          <a:bodyPr wrap="square" lIns="0" tIns="0" rIns="0" bIns="0" rtlCol="0" anchor="ctr">
            <a:noAutofit/>
          </a:bodyPr>
          <a:lstStyle>
            <a:defPPr>
              <a:defRPr lang="en-US"/>
            </a:defPPr>
            <a:lvl1pPr lvl="0" algn="ctr" defTabSz="815350">
              <a:spcBef>
                <a:spcPts val="600"/>
              </a:spcBef>
              <a:spcAft>
                <a:spcPts val="600"/>
              </a:spcAft>
              <a:defRPr kumimoji="0" b="0" i="0" u="none" strike="noStrike" kern="0" cap="none" spc="0" normalizeH="0" baseline="0">
                <a:ln>
                  <a:noFill/>
                </a:ln>
                <a:solidFill>
                  <a:schemeClr val="bg1">
                    <a:lumMod val="50000"/>
                  </a:schemeClr>
                </a:solidFill>
                <a:effectLst/>
                <a:uLnTx/>
                <a:uFillTx/>
                <a:latin typeface="Trade Gothic for Nike 365 BdCn"/>
                <a:ea typeface="Microsoft YaHei"/>
              </a:defRPr>
            </a:lvl1pPr>
          </a:lstStyle>
          <a:p>
            <a:pPr marL="0" marR="0" lvl="0" indent="0" algn="ctr" defTabSz="815350" rtl="0" eaLnBrk="1" fontAlgn="auto" latinLnBrk="0" hangingPunct="1">
              <a:lnSpc>
                <a:spcPct val="100000"/>
              </a:lnSpc>
              <a:spcBef>
                <a:spcPts val="600"/>
              </a:spcBef>
              <a:spcAft>
                <a:spcPts val="600"/>
              </a:spcAft>
              <a:buClrTx/>
              <a:buSzTx/>
              <a:buFontTx/>
              <a:buNone/>
              <a:tabLst/>
              <a:defRPr/>
            </a:pPr>
            <a:r>
              <a:rPr kumimoji="0" lang="en-US" sz="900" b="0" i="0" u="none" strike="noStrike" kern="0" cap="none" spc="0" normalizeH="0" baseline="0" noProof="0" dirty="0">
                <a:ln>
                  <a:noFill/>
                </a:ln>
                <a:solidFill>
                  <a:srgbClr val="27AAE1"/>
                </a:solidFill>
                <a:effectLst/>
                <a:uLnTx/>
                <a:uFillTx/>
                <a:latin typeface="Trade Gothic for Nike 365 BdCn"/>
                <a:ea typeface="Microsoft YaHei"/>
                <a:cs typeface="+mn-cs"/>
              </a:rPr>
              <a:t>Cushion</a:t>
            </a:r>
          </a:p>
        </p:txBody>
      </p:sp>
      <p:sp>
        <p:nvSpPr>
          <p:cNvPr id="304" name="TextBox 303">
            <a:extLst>
              <a:ext uri="{FF2B5EF4-FFF2-40B4-BE49-F238E27FC236}">
                <a16:creationId xmlns:a16="http://schemas.microsoft.com/office/drawing/2014/main" id="{583F5E02-4E75-4E54-A343-42A0D6BDFBCF}"/>
              </a:ext>
            </a:extLst>
          </p:cNvPr>
          <p:cNvSpPr txBox="1"/>
          <p:nvPr/>
        </p:nvSpPr>
        <p:spPr>
          <a:xfrm rot="19859723">
            <a:off x="8920218" y="3493367"/>
            <a:ext cx="718374" cy="284801"/>
          </a:xfrm>
          <a:prstGeom prst="rect">
            <a:avLst/>
          </a:prstGeom>
          <a:noFill/>
          <a:ln>
            <a:noFill/>
          </a:ln>
        </p:spPr>
        <p:txBody>
          <a:bodyPr wrap="square" lIns="0" tIns="0" rIns="0" bIns="0" rtlCol="0" anchor="ctr">
            <a:noAutofit/>
          </a:bodyPr>
          <a:lstStyle>
            <a:defPPr>
              <a:defRPr lang="en-US"/>
            </a:defPPr>
            <a:lvl1pPr lvl="0" algn="ctr" defTabSz="815350">
              <a:spcBef>
                <a:spcPts val="600"/>
              </a:spcBef>
              <a:spcAft>
                <a:spcPts val="600"/>
              </a:spcAft>
              <a:defRPr kumimoji="0" b="0" i="0" u="none" strike="noStrike" kern="0" cap="none" spc="0" normalizeH="0" baseline="0">
                <a:ln>
                  <a:noFill/>
                </a:ln>
                <a:solidFill>
                  <a:schemeClr val="bg1">
                    <a:lumMod val="50000"/>
                  </a:schemeClr>
                </a:solidFill>
                <a:effectLst/>
                <a:uLnTx/>
                <a:uFillTx/>
                <a:latin typeface="Trade Gothic for Nike 365 BdCn"/>
                <a:ea typeface="Microsoft YaHei"/>
              </a:defRPr>
            </a:lvl1pPr>
          </a:lstStyle>
          <a:p>
            <a:pPr marL="0" marR="0" lvl="0" indent="0" algn="ctr" defTabSz="815350" rtl="0" eaLnBrk="1" fontAlgn="auto" latinLnBrk="0" hangingPunct="1">
              <a:lnSpc>
                <a:spcPct val="100000"/>
              </a:lnSpc>
              <a:spcBef>
                <a:spcPts val="600"/>
              </a:spcBef>
              <a:spcAft>
                <a:spcPts val="600"/>
              </a:spcAft>
              <a:buClrTx/>
              <a:buSzTx/>
              <a:buFontTx/>
              <a:buNone/>
              <a:tabLst/>
              <a:defRPr/>
            </a:pPr>
            <a:r>
              <a:rPr lang="en-US" sz="900" dirty="0">
                <a:solidFill>
                  <a:srgbClr val="27AAE1"/>
                </a:solidFill>
              </a:rPr>
              <a:t>Rebound</a:t>
            </a:r>
            <a:endParaRPr kumimoji="0" lang="en-US" sz="900" b="0" i="0" u="none" strike="noStrike" kern="0" cap="none" spc="0" normalizeH="0" baseline="0" noProof="0" dirty="0">
              <a:ln>
                <a:noFill/>
              </a:ln>
              <a:solidFill>
                <a:srgbClr val="27AAE1"/>
              </a:solidFill>
              <a:effectLst/>
              <a:uLnTx/>
              <a:uFillTx/>
              <a:latin typeface="Trade Gothic for Nike 365 BdCn"/>
              <a:ea typeface="Microsoft YaHei"/>
              <a:cs typeface="+mn-cs"/>
            </a:endParaRPr>
          </a:p>
        </p:txBody>
      </p:sp>
      <p:sp>
        <p:nvSpPr>
          <p:cNvPr id="305" name="TextBox 304">
            <a:extLst>
              <a:ext uri="{FF2B5EF4-FFF2-40B4-BE49-F238E27FC236}">
                <a16:creationId xmlns:a16="http://schemas.microsoft.com/office/drawing/2014/main" id="{3462ED59-0B69-450E-AA69-0B4317FA2A99}"/>
              </a:ext>
            </a:extLst>
          </p:cNvPr>
          <p:cNvSpPr txBox="1"/>
          <p:nvPr/>
        </p:nvSpPr>
        <p:spPr>
          <a:xfrm rot="18315471">
            <a:off x="9179658" y="3919114"/>
            <a:ext cx="718373" cy="284801"/>
          </a:xfrm>
          <a:prstGeom prst="rect">
            <a:avLst/>
          </a:prstGeom>
          <a:noFill/>
          <a:ln>
            <a:noFill/>
          </a:ln>
        </p:spPr>
        <p:txBody>
          <a:bodyPr wrap="square" lIns="0" tIns="0" rIns="0" bIns="0" rtlCol="0" anchor="ctr">
            <a:noAutofit/>
          </a:bodyPr>
          <a:lstStyle>
            <a:defPPr>
              <a:defRPr lang="en-US"/>
            </a:defPPr>
            <a:lvl1pPr lvl="0" algn="ctr" defTabSz="815350">
              <a:spcBef>
                <a:spcPts val="600"/>
              </a:spcBef>
              <a:spcAft>
                <a:spcPts val="600"/>
              </a:spcAft>
              <a:defRPr kumimoji="0" b="0" i="0" u="none" strike="noStrike" kern="0" cap="none" spc="0" normalizeH="0" baseline="0">
                <a:ln>
                  <a:noFill/>
                </a:ln>
                <a:solidFill>
                  <a:schemeClr val="bg1">
                    <a:lumMod val="50000"/>
                  </a:schemeClr>
                </a:solidFill>
                <a:effectLst/>
                <a:uLnTx/>
                <a:uFillTx/>
                <a:latin typeface="Trade Gothic for Nike 365 BdCn"/>
                <a:ea typeface="Microsoft YaHei"/>
              </a:defRPr>
            </a:lvl1pPr>
          </a:lstStyle>
          <a:p>
            <a:pPr marL="0" marR="0" lvl="0" indent="0" algn="ctr" defTabSz="815350" rtl="0" eaLnBrk="1" fontAlgn="auto" latinLnBrk="0" hangingPunct="1">
              <a:lnSpc>
                <a:spcPct val="100000"/>
              </a:lnSpc>
              <a:spcBef>
                <a:spcPts val="600"/>
              </a:spcBef>
              <a:spcAft>
                <a:spcPts val="600"/>
              </a:spcAft>
              <a:buClrTx/>
              <a:buSzTx/>
              <a:buFontTx/>
              <a:buNone/>
              <a:tabLst/>
              <a:defRPr/>
            </a:pPr>
            <a:r>
              <a:rPr kumimoji="0" lang="en-US" sz="900" b="0" i="0" u="none" strike="noStrike" kern="0" cap="none" spc="0" normalizeH="0" baseline="0" noProof="0" dirty="0">
                <a:ln>
                  <a:noFill/>
                </a:ln>
                <a:solidFill>
                  <a:srgbClr val="27AAE1"/>
                </a:solidFill>
                <a:effectLst/>
                <a:uLnTx/>
                <a:uFillTx/>
                <a:latin typeface="Trade Gothic for Nike 365 BdCn"/>
                <a:ea typeface="Microsoft YaHei"/>
                <a:cs typeface="+mn-cs"/>
              </a:rPr>
              <a:t>Lightweight</a:t>
            </a:r>
          </a:p>
        </p:txBody>
      </p:sp>
      <p:sp>
        <p:nvSpPr>
          <p:cNvPr id="306" name="TextBox 305">
            <a:extLst>
              <a:ext uri="{FF2B5EF4-FFF2-40B4-BE49-F238E27FC236}">
                <a16:creationId xmlns:a16="http://schemas.microsoft.com/office/drawing/2014/main" id="{E800BBEC-6730-45F6-B305-9325A1BC3EEE}"/>
              </a:ext>
            </a:extLst>
          </p:cNvPr>
          <p:cNvSpPr txBox="1"/>
          <p:nvPr/>
        </p:nvSpPr>
        <p:spPr>
          <a:xfrm rot="17614603">
            <a:off x="9556039" y="3974342"/>
            <a:ext cx="523884" cy="305507"/>
          </a:xfrm>
          <a:prstGeom prst="rect">
            <a:avLst/>
          </a:prstGeom>
          <a:noFill/>
          <a:ln>
            <a:noFill/>
          </a:ln>
        </p:spPr>
        <p:txBody>
          <a:bodyPr wrap="square" lIns="0" tIns="0" rIns="0" bIns="0" rtlCol="0" anchor="ctr">
            <a:noAutofit/>
          </a:bodyPr>
          <a:lstStyle/>
          <a:p>
            <a:pPr marL="0" marR="0" lvl="0" indent="0" algn="ctr" defTabSz="815350" rtl="0" eaLnBrk="1" fontAlgn="auto" latinLnBrk="0" hangingPunct="1">
              <a:lnSpc>
                <a:spcPct val="100000"/>
              </a:lnSpc>
              <a:spcBef>
                <a:spcPts val="600"/>
              </a:spcBef>
              <a:spcAft>
                <a:spcPts val="600"/>
              </a:spcAft>
              <a:buClrTx/>
              <a:buSzTx/>
              <a:buFontTx/>
              <a:buNone/>
              <a:tabLst/>
              <a:defRPr/>
            </a:pPr>
            <a:r>
              <a:rPr kumimoji="0" lang="en-US" sz="900" b="0" i="0" u="none" strike="noStrike" kern="0" cap="none" spc="0" normalizeH="0" baseline="0" noProof="0" dirty="0">
                <a:ln>
                  <a:noFill/>
                </a:ln>
                <a:solidFill>
                  <a:srgbClr val="27AAE1"/>
                </a:solidFill>
                <a:effectLst/>
                <a:uLnTx/>
                <a:uFillTx/>
                <a:latin typeface="Trade Gothic for Nike 365 BdCn"/>
                <a:ea typeface="Microsoft YaHei"/>
                <a:cs typeface="+mn-cs"/>
              </a:rPr>
              <a:t>Support</a:t>
            </a:r>
          </a:p>
        </p:txBody>
      </p:sp>
      <p:sp>
        <p:nvSpPr>
          <p:cNvPr id="307" name="TextBox 306">
            <a:extLst>
              <a:ext uri="{FF2B5EF4-FFF2-40B4-BE49-F238E27FC236}">
                <a16:creationId xmlns:a16="http://schemas.microsoft.com/office/drawing/2014/main" id="{02468CC4-FBE2-48BF-9707-0D71FDF5CA1E}"/>
              </a:ext>
            </a:extLst>
          </p:cNvPr>
          <p:cNvSpPr txBox="1"/>
          <p:nvPr/>
        </p:nvSpPr>
        <p:spPr>
          <a:xfrm rot="1060893">
            <a:off x="11021867" y="3582812"/>
            <a:ext cx="589354" cy="150107"/>
          </a:xfrm>
          <a:prstGeom prst="rect">
            <a:avLst/>
          </a:prstGeom>
          <a:noFill/>
          <a:ln>
            <a:noFill/>
          </a:ln>
        </p:spPr>
        <p:txBody>
          <a:bodyPr wrap="square" lIns="0" tIns="0" rIns="0" bIns="0" rtlCol="0" anchor="ctr">
            <a:noAutofit/>
          </a:bodyPr>
          <a:lstStyle>
            <a:defPPr>
              <a:defRPr lang="en-US"/>
            </a:defPPr>
            <a:lvl1pPr lvl="0" algn="ctr" defTabSz="815350">
              <a:spcBef>
                <a:spcPts val="600"/>
              </a:spcBef>
              <a:spcAft>
                <a:spcPts val="600"/>
              </a:spcAft>
              <a:defRPr kumimoji="0" b="0" i="0" u="none" strike="noStrike" kern="0" cap="none" spc="0" normalizeH="0" baseline="0">
                <a:ln>
                  <a:noFill/>
                </a:ln>
                <a:solidFill>
                  <a:schemeClr val="bg1">
                    <a:lumMod val="50000"/>
                  </a:schemeClr>
                </a:solidFill>
                <a:effectLst/>
                <a:uLnTx/>
                <a:uFillTx/>
                <a:latin typeface="Trade Gothic for Nike 365 BdCn"/>
                <a:ea typeface="Microsoft YaHei"/>
              </a:defRPr>
            </a:lvl1pPr>
          </a:lstStyle>
          <a:p>
            <a:pPr marL="0" marR="0" lvl="0" indent="0" algn="ctr" defTabSz="815350" rtl="0" eaLnBrk="1" fontAlgn="auto" latinLnBrk="0" hangingPunct="1">
              <a:lnSpc>
                <a:spcPct val="100000"/>
              </a:lnSpc>
              <a:spcBef>
                <a:spcPts val="600"/>
              </a:spcBef>
              <a:spcAft>
                <a:spcPts val="600"/>
              </a:spcAft>
              <a:buClrTx/>
              <a:buSzTx/>
              <a:buFontTx/>
              <a:buNone/>
              <a:tabLst/>
              <a:defRPr/>
            </a:pPr>
            <a:r>
              <a:rPr kumimoji="0" lang="en-US" sz="900" b="0" i="0" u="none" strike="noStrike" kern="0" cap="none" spc="0" normalizeH="0" baseline="0" noProof="0" dirty="0">
                <a:ln>
                  <a:noFill/>
                </a:ln>
                <a:solidFill>
                  <a:srgbClr val="27AAE1"/>
                </a:solidFill>
                <a:effectLst/>
                <a:uLnTx/>
                <a:uFillTx/>
                <a:latin typeface="Trade Gothic for Nike 365 BdCn"/>
                <a:ea typeface="Microsoft YaHei"/>
                <a:cs typeface="+mn-cs"/>
              </a:rPr>
              <a:t>Running</a:t>
            </a:r>
          </a:p>
        </p:txBody>
      </p:sp>
      <p:sp>
        <p:nvSpPr>
          <p:cNvPr id="308" name="Rectangle 307">
            <a:extLst>
              <a:ext uri="{FF2B5EF4-FFF2-40B4-BE49-F238E27FC236}">
                <a16:creationId xmlns:a16="http://schemas.microsoft.com/office/drawing/2014/main" id="{6790D37C-49BB-4E70-9316-2624A465FE28}"/>
              </a:ext>
            </a:extLst>
          </p:cNvPr>
          <p:cNvSpPr/>
          <p:nvPr/>
        </p:nvSpPr>
        <p:spPr>
          <a:xfrm rot="18928713">
            <a:off x="10136650" y="3160494"/>
            <a:ext cx="891161" cy="5886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prstTxWarp prst="textArchDown">
              <a:avLst>
                <a:gd name="adj" fmla="val 644632"/>
              </a:avLst>
            </a:prstTxWarp>
            <a:noAutofit/>
          </a:bodyPr>
          <a:lstStyle/>
          <a:p>
            <a:pPr algn="ctr" defTabSz="1100639" hangingPunct="0"/>
            <a:r>
              <a:rPr lang="en-US" sz="900" kern="0" dirty="0">
                <a:latin typeface="Trade Gothic for Nike 365 BdCn"/>
                <a:sym typeface="Helvetica Light"/>
              </a:rPr>
              <a:t>OCCASION</a:t>
            </a:r>
          </a:p>
        </p:txBody>
      </p:sp>
      <p:sp>
        <p:nvSpPr>
          <p:cNvPr id="309" name="TextBox 308">
            <a:extLst>
              <a:ext uri="{FF2B5EF4-FFF2-40B4-BE49-F238E27FC236}">
                <a16:creationId xmlns:a16="http://schemas.microsoft.com/office/drawing/2014/main" id="{E9727B36-9321-4E17-960F-BA7F34CB8FD8}"/>
              </a:ext>
            </a:extLst>
          </p:cNvPr>
          <p:cNvSpPr txBox="1"/>
          <p:nvPr/>
        </p:nvSpPr>
        <p:spPr>
          <a:xfrm rot="1684436">
            <a:off x="10910991" y="3756198"/>
            <a:ext cx="589354" cy="150107"/>
          </a:xfrm>
          <a:prstGeom prst="rect">
            <a:avLst/>
          </a:prstGeom>
          <a:noFill/>
          <a:ln>
            <a:noFill/>
          </a:ln>
        </p:spPr>
        <p:txBody>
          <a:bodyPr wrap="square" lIns="0" tIns="0" rIns="0" bIns="0" rtlCol="0" anchor="ctr">
            <a:noAutofit/>
          </a:bodyPr>
          <a:lstStyle>
            <a:defPPr>
              <a:defRPr lang="en-US"/>
            </a:defPPr>
            <a:lvl1pPr lvl="0" algn="ctr" defTabSz="815350">
              <a:spcBef>
                <a:spcPts val="600"/>
              </a:spcBef>
              <a:spcAft>
                <a:spcPts val="600"/>
              </a:spcAft>
              <a:defRPr kumimoji="0" b="0" i="0" u="none" strike="noStrike" kern="0" cap="none" spc="0" normalizeH="0" baseline="0">
                <a:ln>
                  <a:noFill/>
                </a:ln>
                <a:solidFill>
                  <a:schemeClr val="bg1">
                    <a:lumMod val="50000"/>
                  </a:schemeClr>
                </a:solidFill>
                <a:effectLst/>
                <a:uLnTx/>
                <a:uFillTx/>
                <a:latin typeface="Trade Gothic for Nike 365 BdCn"/>
                <a:ea typeface="Microsoft YaHei"/>
              </a:defRPr>
            </a:lvl1pPr>
          </a:lstStyle>
          <a:p>
            <a:pPr marL="0" marR="0" lvl="0" indent="0" algn="ctr" defTabSz="815350" rtl="0" eaLnBrk="1" fontAlgn="auto" latinLnBrk="0" hangingPunct="1">
              <a:lnSpc>
                <a:spcPct val="100000"/>
              </a:lnSpc>
              <a:spcBef>
                <a:spcPts val="600"/>
              </a:spcBef>
              <a:spcAft>
                <a:spcPts val="600"/>
              </a:spcAft>
              <a:buClrTx/>
              <a:buSzTx/>
              <a:buFontTx/>
              <a:buNone/>
              <a:tabLst/>
              <a:defRPr/>
            </a:pPr>
            <a:r>
              <a:rPr lang="en-US" sz="900" dirty="0">
                <a:solidFill>
                  <a:srgbClr val="27AAE1"/>
                </a:solidFill>
              </a:rPr>
              <a:t>Walking</a:t>
            </a:r>
            <a:endParaRPr kumimoji="0" lang="en-US" sz="900" b="0" i="0" u="none" strike="noStrike" kern="0" cap="none" spc="0" normalizeH="0" baseline="0" noProof="0" dirty="0">
              <a:ln>
                <a:noFill/>
              </a:ln>
              <a:solidFill>
                <a:srgbClr val="27AAE1"/>
              </a:solidFill>
              <a:effectLst/>
              <a:uLnTx/>
              <a:uFillTx/>
              <a:latin typeface="Trade Gothic for Nike 365 BdCn"/>
              <a:ea typeface="Microsoft YaHei"/>
              <a:cs typeface="+mn-cs"/>
            </a:endParaRPr>
          </a:p>
        </p:txBody>
      </p:sp>
      <p:sp>
        <p:nvSpPr>
          <p:cNvPr id="310" name="TextBox 309">
            <a:extLst>
              <a:ext uri="{FF2B5EF4-FFF2-40B4-BE49-F238E27FC236}">
                <a16:creationId xmlns:a16="http://schemas.microsoft.com/office/drawing/2014/main" id="{69BF2E8B-A925-4503-AF56-DC9A0DBA8D55}"/>
              </a:ext>
            </a:extLst>
          </p:cNvPr>
          <p:cNvSpPr txBox="1"/>
          <p:nvPr/>
        </p:nvSpPr>
        <p:spPr>
          <a:xfrm rot="5400000">
            <a:off x="10161795" y="4096767"/>
            <a:ext cx="718374" cy="284801"/>
          </a:xfrm>
          <a:prstGeom prst="rect">
            <a:avLst/>
          </a:prstGeom>
          <a:noFill/>
          <a:ln>
            <a:noFill/>
          </a:ln>
        </p:spPr>
        <p:txBody>
          <a:bodyPr wrap="square" lIns="0" tIns="0" rIns="0" bIns="0" rtlCol="0" anchor="ctr">
            <a:noAutofit/>
          </a:bodyPr>
          <a:lstStyle/>
          <a:p>
            <a:pPr marL="0" marR="0" lvl="0" indent="0" algn="ctr" defTabSz="815350" rtl="0" eaLnBrk="1" fontAlgn="auto" latinLnBrk="0" hangingPunct="1">
              <a:lnSpc>
                <a:spcPct val="100000"/>
              </a:lnSpc>
              <a:spcBef>
                <a:spcPts val="600"/>
              </a:spcBef>
              <a:spcAft>
                <a:spcPts val="600"/>
              </a:spcAft>
              <a:buClrTx/>
              <a:buSzTx/>
              <a:buFontTx/>
              <a:buNone/>
              <a:tabLst/>
              <a:defRPr/>
            </a:pPr>
            <a:r>
              <a:rPr lang="en-US" sz="900" kern="0" dirty="0">
                <a:solidFill>
                  <a:srgbClr val="27AAE1"/>
                </a:solidFill>
                <a:latin typeface="Trade Gothic for Nike 365 BdCn"/>
                <a:ea typeface="Microsoft YaHei"/>
              </a:rPr>
              <a:t>Mix &amp; Match</a:t>
            </a:r>
            <a:endParaRPr kumimoji="0" lang="en-US" sz="900" b="0" i="0" u="none" strike="noStrike" kern="0" cap="none" spc="0" normalizeH="0" baseline="0" noProof="0" dirty="0">
              <a:ln>
                <a:noFill/>
              </a:ln>
              <a:solidFill>
                <a:srgbClr val="27AAE1"/>
              </a:solidFill>
              <a:effectLst/>
              <a:uLnTx/>
              <a:uFillTx/>
              <a:latin typeface="Trade Gothic for Nike 365 BdCn"/>
              <a:ea typeface="Microsoft YaHei"/>
              <a:cs typeface="+mn-cs"/>
            </a:endParaRPr>
          </a:p>
        </p:txBody>
      </p:sp>
      <p:sp>
        <p:nvSpPr>
          <p:cNvPr id="311" name="TextBox 310">
            <a:extLst>
              <a:ext uri="{FF2B5EF4-FFF2-40B4-BE49-F238E27FC236}">
                <a16:creationId xmlns:a16="http://schemas.microsoft.com/office/drawing/2014/main" id="{8655AF2C-4053-4DB5-BBF6-B55F46936297}"/>
              </a:ext>
            </a:extLst>
          </p:cNvPr>
          <p:cNvSpPr txBox="1"/>
          <p:nvPr/>
        </p:nvSpPr>
        <p:spPr>
          <a:xfrm rot="2298089">
            <a:off x="10697380" y="3869987"/>
            <a:ext cx="701106" cy="291816"/>
          </a:xfrm>
          <a:prstGeom prst="rect">
            <a:avLst/>
          </a:prstGeom>
          <a:noFill/>
          <a:ln>
            <a:noFill/>
          </a:ln>
        </p:spPr>
        <p:txBody>
          <a:bodyPr wrap="square" lIns="0" tIns="0" rIns="0" bIns="0" rtlCol="0" anchor="ctr">
            <a:noAutofit/>
          </a:bodyPr>
          <a:lstStyle/>
          <a:p>
            <a:pPr marL="0" marR="0" lvl="0" indent="0" algn="ctr" defTabSz="815350" rtl="0" eaLnBrk="1" fontAlgn="auto" latinLnBrk="0" hangingPunct="1">
              <a:lnSpc>
                <a:spcPct val="100000"/>
              </a:lnSpc>
              <a:spcBef>
                <a:spcPts val="600"/>
              </a:spcBef>
              <a:spcAft>
                <a:spcPts val="600"/>
              </a:spcAft>
              <a:buClrTx/>
              <a:buSzTx/>
              <a:buFontTx/>
              <a:buNone/>
              <a:tabLst/>
              <a:defRPr/>
            </a:pPr>
            <a:r>
              <a:rPr lang="en-US" sz="900" kern="0" dirty="0">
                <a:solidFill>
                  <a:srgbClr val="27AAE1"/>
                </a:solidFill>
                <a:latin typeface="Trade Gothic for Nike 365 BdCn"/>
                <a:ea typeface="Microsoft YaHei"/>
              </a:rPr>
              <a:t>Training</a:t>
            </a:r>
            <a:endParaRPr kumimoji="0" lang="en-US" sz="900" b="0" i="0" u="none" strike="noStrike" kern="0" cap="none" spc="0" normalizeH="0" baseline="0" noProof="0" dirty="0">
              <a:ln>
                <a:noFill/>
              </a:ln>
              <a:solidFill>
                <a:srgbClr val="27AAE1"/>
              </a:solidFill>
              <a:effectLst/>
              <a:uLnTx/>
              <a:uFillTx/>
              <a:latin typeface="Trade Gothic for Nike 365 BdCn"/>
              <a:ea typeface="Microsoft YaHei"/>
              <a:cs typeface="+mn-cs"/>
            </a:endParaRPr>
          </a:p>
        </p:txBody>
      </p:sp>
      <p:sp>
        <p:nvSpPr>
          <p:cNvPr id="312" name="TextBox 311">
            <a:extLst>
              <a:ext uri="{FF2B5EF4-FFF2-40B4-BE49-F238E27FC236}">
                <a16:creationId xmlns:a16="http://schemas.microsoft.com/office/drawing/2014/main" id="{DBCBF6D6-18C5-4FF7-A78C-716062CEA009}"/>
              </a:ext>
            </a:extLst>
          </p:cNvPr>
          <p:cNvSpPr txBox="1"/>
          <p:nvPr/>
        </p:nvSpPr>
        <p:spPr>
          <a:xfrm rot="4108557">
            <a:off x="10513878" y="4069040"/>
            <a:ext cx="701106" cy="291816"/>
          </a:xfrm>
          <a:prstGeom prst="rect">
            <a:avLst/>
          </a:prstGeom>
          <a:noFill/>
          <a:ln>
            <a:noFill/>
          </a:ln>
        </p:spPr>
        <p:txBody>
          <a:bodyPr wrap="square" lIns="0" tIns="0" rIns="0" bIns="0" rtlCol="0" anchor="ctr">
            <a:noAutofit/>
          </a:bodyPr>
          <a:lstStyle/>
          <a:p>
            <a:pPr marL="0" marR="0" lvl="0" indent="0" algn="ctr" defTabSz="815350" rtl="0" eaLnBrk="1" fontAlgn="auto" latinLnBrk="0" hangingPunct="1">
              <a:lnSpc>
                <a:spcPct val="100000"/>
              </a:lnSpc>
              <a:spcBef>
                <a:spcPts val="600"/>
              </a:spcBef>
              <a:spcAft>
                <a:spcPts val="600"/>
              </a:spcAft>
              <a:buClrTx/>
              <a:buSzTx/>
              <a:buFontTx/>
              <a:buNone/>
              <a:tabLst/>
              <a:defRPr/>
            </a:pPr>
            <a:r>
              <a:rPr lang="en-US" sz="900" kern="0" dirty="0">
                <a:solidFill>
                  <a:srgbClr val="27AAE1"/>
                </a:solidFill>
                <a:latin typeface="Trade Gothic for Nike 365 BdCn"/>
                <a:ea typeface="Microsoft YaHei"/>
              </a:rPr>
              <a:t>…</a:t>
            </a:r>
            <a:r>
              <a:rPr lang="en-US" altLang="zh-CN" sz="900" kern="0" dirty="0">
                <a:solidFill>
                  <a:srgbClr val="27AAE1"/>
                </a:solidFill>
                <a:latin typeface="Trade Gothic for Nike 365 BdCn"/>
                <a:ea typeface="Microsoft YaHei"/>
              </a:rPr>
              <a:t>Other Sports</a:t>
            </a:r>
            <a:endParaRPr kumimoji="0" lang="en-US" sz="900" b="0" i="0" u="none" strike="noStrike" kern="0" cap="none" spc="0" normalizeH="0" baseline="0" noProof="0" dirty="0">
              <a:ln>
                <a:noFill/>
              </a:ln>
              <a:solidFill>
                <a:srgbClr val="27AAE1"/>
              </a:solidFill>
              <a:effectLst/>
              <a:uLnTx/>
              <a:uFillTx/>
              <a:latin typeface="Trade Gothic for Nike 365 BdCn"/>
              <a:ea typeface="Microsoft YaHei"/>
              <a:cs typeface="+mn-cs"/>
            </a:endParaRPr>
          </a:p>
        </p:txBody>
      </p:sp>
      <p:cxnSp>
        <p:nvCxnSpPr>
          <p:cNvPr id="313" name="Straight Connector 312">
            <a:extLst>
              <a:ext uri="{FF2B5EF4-FFF2-40B4-BE49-F238E27FC236}">
                <a16:creationId xmlns:a16="http://schemas.microsoft.com/office/drawing/2014/main" id="{CAB08712-77AA-415D-8D83-37F2837AF479}"/>
              </a:ext>
            </a:extLst>
          </p:cNvPr>
          <p:cNvCxnSpPr>
            <a:cxnSpLocks/>
          </p:cNvCxnSpPr>
          <p:nvPr/>
        </p:nvCxnSpPr>
        <p:spPr>
          <a:xfrm flipV="1">
            <a:off x="10263969" y="2408746"/>
            <a:ext cx="0" cy="274320"/>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9D388FB7-6376-44DC-8FFC-51A03B96A3EA}"/>
              </a:ext>
            </a:extLst>
          </p:cNvPr>
          <p:cNvCxnSpPr>
            <a:cxnSpLocks/>
          </p:cNvCxnSpPr>
          <p:nvPr/>
        </p:nvCxnSpPr>
        <p:spPr>
          <a:xfrm flipV="1">
            <a:off x="10758196" y="2846874"/>
            <a:ext cx="254176" cy="124923"/>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7E90891D-85F0-49A2-BD76-DB8FB3474423}"/>
              </a:ext>
            </a:extLst>
          </p:cNvPr>
          <p:cNvCxnSpPr>
            <a:cxnSpLocks/>
          </p:cNvCxnSpPr>
          <p:nvPr/>
        </p:nvCxnSpPr>
        <p:spPr>
          <a:xfrm>
            <a:off x="10795519" y="3335692"/>
            <a:ext cx="242596" cy="74644"/>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F7DC30AF-7F4C-4FF4-BC93-BC88408863AC}"/>
              </a:ext>
            </a:extLst>
          </p:cNvPr>
          <p:cNvCxnSpPr>
            <a:cxnSpLocks/>
          </p:cNvCxnSpPr>
          <p:nvPr/>
        </p:nvCxnSpPr>
        <p:spPr>
          <a:xfrm>
            <a:off x="10313437" y="3702696"/>
            <a:ext cx="0" cy="239485"/>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CD50B355-FF22-4F5D-B0E8-F0A287A6B8CE}"/>
              </a:ext>
            </a:extLst>
          </p:cNvPr>
          <p:cNvCxnSpPr>
            <a:cxnSpLocks/>
          </p:cNvCxnSpPr>
          <p:nvPr/>
        </p:nvCxnSpPr>
        <p:spPr>
          <a:xfrm>
            <a:off x="9532459" y="3215025"/>
            <a:ext cx="302006" cy="0"/>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5464D8F9-35C9-419C-829A-BA9C3EEA9E0E}"/>
              </a:ext>
            </a:extLst>
          </p:cNvPr>
          <p:cNvCxnSpPr>
            <a:cxnSpLocks/>
          </p:cNvCxnSpPr>
          <p:nvPr/>
        </p:nvCxnSpPr>
        <p:spPr>
          <a:xfrm>
            <a:off x="9629194" y="2766525"/>
            <a:ext cx="261257" cy="149290"/>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0204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Object 54" hidden="1">
            <a:extLst>
              <a:ext uri="{FF2B5EF4-FFF2-40B4-BE49-F238E27FC236}">
                <a16:creationId xmlns:a16="http://schemas.microsoft.com/office/drawing/2014/main" id="{DCBBE002-E173-4C34-BD80-47CC957AF397}"/>
              </a:ext>
            </a:extLst>
          </p:cNvPr>
          <p:cNvGraphicFramePr>
            <a:graphicFrameLocks noChangeAspect="1"/>
          </p:cNvGraphicFramePr>
          <p:nvPr>
            <p:custDataLst>
              <p:tags r:id="rId2"/>
            </p:custDataLst>
            <p:extLst>
              <p:ext uri="{D42A27DB-BD31-4B8C-83A1-F6EECF244321}">
                <p14:modId xmlns:p14="http://schemas.microsoft.com/office/powerpoint/2010/main" val="34355029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0231" name="think-cell Slide" r:id="rId41" imgW="473" imgH="473" progId="TCLayout.ActiveDocument.1">
                  <p:embed/>
                </p:oleObj>
              </mc:Choice>
              <mc:Fallback>
                <p:oleObj name="think-cell Slide" r:id="rId41" imgW="473" imgH="473" progId="TCLayout.ActiveDocument.1">
                  <p:embed/>
                  <p:pic>
                    <p:nvPicPr>
                      <p:cNvPr id="55" name="Object 54" hidden="1">
                        <a:extLst>
                          <a:ext uri="{FF2B5EF4-FFF2-40B4-BE49-F238E27FC236}">
                            <a16:creationId xmlns:a16="http://schemas.microsoft.com/office/drawing/2014/main" id="{DCBBE002-E173-4C34-BD80-47CC957AF397}"/>
                          </a:ext>
                        </a:extLst>
                      </p:cNvPr>
                      <p:cNvPicPr/>
                      <p:nvPr/>
                    </p:nvPicPr>
                    <p:blipFill>
                      <a:blip r:embed="rId42"/>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83C21D2-65CF-402A-87E2-1D4A7E3F56EF}"/>
              </a:ext>
            </a:extLst>
          </p:cNvPr>
          <p:cNvSpPr>
            <a:spLocks noGrp="1"/>
          </p:cNvSpPr>
          <p:nvPr>
            <p:ph type="title"/>
          </p:nvPr>
        </p:nvSpPr>
        <p:spPr>
          <a:xfrm>
            <a:off x="569913" y="106680"/>
            <a:ext cx="10871200" cy="558800"/>
          </a:xfrm>
        </p:spPr>
        <p:txBody>
          <a:bodyPr vert="horz"/>
          <a:lstStyle/>
          <a:p>
            <a:r>
              <a:rPr lang="en-US" dirty="0"/>
              <a:t>PRODUCT VIRTURAL PERSONA BY DIFFERENT CLUSTERS</a:t>
            </a:r>
          </a:p>
        </p:txBody>
      </p:sp>
      <p:sp>
        <p:nvSpPr>
          <p:cNvPr id="63" name="Rectangle 62">
            <a:extLst>
              <a:ext uri="{FF2B5EF4-FFF2-40B4-BE49-F238E27FC236}">
                <a16:creationId xmlns:a16="http://schemas.microsoft.com/office/drawing/2014/main" id="{A2040ADC-5734-44E6-B944-B312C8C6062D}"/>
              </a:ext>
            </a:extLst>
          </p:cNvPr>
          <p:cNvSpPr/>
          <p:nvPr/>
        </p:nvSpPr>
        <p:spPr>
          <a:xfrm>
            <a:off x="131786" y="1682750"/>
            <a:ext cx="1005840" cy="1247795"/>
          </a:xfrm>
          <a:prstGeom prst="rect">
            <a:avLst/>
          </a:prstGeom>
          <a:solidFill>
            <a:srgbClr val="F2F2F2"/>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65" name="Rectangle 64">
            <a:extLst>
              <a:ext uri="{FF2B5EF4-FFF2-40B4-BE49-F238E27FC236}">
                <a16:creationId xmlns:a16="http://schemas.microsoft.com/office/drawing/2014/main" id="{B862A837-24EC-4ED7-A626-E5C803F969D1}"/>
              </a:ext>
            </a:extLst>
          </p:cNvPr>
          <p:cNvSpPr/>
          <p:nvPr/>
        </p:nvSpPr>
        <p:spPr>
          <a:xfrm>
            <a:off x="131786" y="2967245"/>
            <a:ext cx="1005840" cy="1247795"/>
          </a:xfrm>
          <a:prstGeom prst="rect">
            <a:avLst/>
          </a:prstGeom>
          <a:solidFill>
            <a:srgbClr val="F2F2F2"/>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66" name="Rectangle 65">
            <a:extLst>
              <a:ext uri="{FF2B5EF4-FFF2-40B4-BE49-F238E27FC236}">
                <a16:creationId xmlns:a16="http://schemas.microsoft.com/office/drawing/2014/main" id="{F0D8D330-E4C2-49A5-9F6D-3533FE91B96F}"/>
              </a:ext>
            </a:extLst>
          </p:cNvPr>
          <p:cNvSpPr/>
          <p:nvPr/>
        </p:nvSpPr>
        <p:spPr>
          <a:xfrm>
            <a:off x="131786" y="4235430"/>
            <a:ext cx="1005840" cy="1247795"/>
          </a:xfrm>
          <a:prstGeom prst="rect">
            <a:avLst/>
          </a:prstGeom>
          <a:solidFill>
            <a:srgbClr val="F2F2F2"/>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29" name="Rectangle 28">
            <a:extLst>
              <a:ext uri="{FF2B5EF4-FFF2-40B4-BE49-F238E27FC236}">
                <a16:creationId xmlns:a16="http://schemas.microsoft.com/office/drawing/2014/main" id="{6CFC5CCA-7819-456C-97C8-FD13F110B169}"/>
              </a:ext>
            </a:extLst>
          </p:cNvPr>
          <p:cNvSpPr/>
          <p:nvPr/>
        </p:nvSpPr>
        <p:spPr>
          <a:xfrm>
            <a:off x="1167735" y="1682750"/>
            <a:ext cx="1005840" cy="1247795"/>
          </a:xfrm>
          <a:prstGeom prst="rect">
            <a:avLst/>
          </a:prstGeom>
          <a:solidFill>
            <a:srgbClr val="F2F2F2"/>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30" name="Rectangle 29">
            <a:extLst>
              <a:ext uri="{FF2B5EF4-FFF2-40B4-BE49-F238E27FC236}">
                <a16:creationId xmlns:a16="http://schemas.microsoft.com/office/drawing/2014/main" id="{72844C13-30B4-4C35-A730-66E879897BE6}"/>
              </a:ext>
            </a:extLst>
          </p:cNvPr>
          <p:cNvSpPr/>
          <p:nvPr/>
        </p:nvSpPr>
        <p:spPr>
          <a:xfrm>
            <a:off x="1167735" y="2967245"/>
            <a:ext cx="1005840" cy="1247795"/>
          </a:xfrm>
          <a:prstGeom prst="rect">
            <a:avLst/>
          </a:prstGeom>
          <a:solidFill>
            <a:srgbClr val="F2F2F2"/>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31" name="Rectangle 30">
            <a:extLst>
              <a:ext uri="{FF2B5EF4-FFF2-40B4-BE49-F238E27FC236}">
                <a16:creationId xmlns:a16="http://schemas.microsoft.com/office/drawing/2014/main" id="{0D900BC7-85A4-48DA-8856-3454CFBD1A2D}"/>
              </a:ext>
            </a:extLst>
          </p:cNvPr>
          <p:cNvSpPr/>
          <p:nvPr/>
        </p:nvSpPr>
        <p:spPr>
          <a:xfrm>
            <a:off x="1167735" y="4235430"/>
            <a:ext cx="1005840" cy="1247795"/>
          </a:xfrm>
          <a:prstGeom prst="rect">
            <a:avLst/>
          </a:prstGeom>
          <a:solidFill>
            <a:srgbClr val="F2F2F2"/>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32" name="Rectangle 31">
            <a:extLst>
              <a:ext uri="{FF2B5EF4-FFF2-40B4-BE49-F238E27FC236}">
                <a16:creationId xmlns:a16="http://schemas.microsoft.com/office/drawing/2014/main" id="{34950218-75DB-4885-8B14-E4599B2EB5D9}"/>
              </a:ext>
            </a:extLst>
          </p:cNvPr>
          <p:cNvSpPr/>
          <p:nvPr/>
        </p:nvSpPr>
        <p:spPr>
          <a:xfrm>
            <a:off x="2203683" y="1682750"/>
            <a:ext cx="1005840" cy="1247795"/>
          </a:xfrm>
          <a:prstGeom prst="rect">
            <a:avLst/>
          </a:prstGeom>
          <a:solidFill>
            <a:srgbClr val="F2F2F2"/>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33" name="Rectangle 32">
            <a:extLst>
              <a:ext uri="{FF2B5EF4-FFF2-40B4-BE49-F238E27FC236}">
                <a16:creationId xmlns:a16="http://schemas.microsoft.com/office/drawing/2014/main" id="{BA4C133F-535D-41F4-8300-AF5CEA34EC78}"/>
              </a:ext>
            </a:extLst>
          </p:cNvPr>
          <p:cNvSpPr/>
          <p:nvPr/>
        </p:nvSpPr>
        <p:spPr>
          <a:xfrm>
            <a:off x="2203683" y="2967245"/>
            <a:ext cx="1005840" cy="1247795"/>
          </a:xfrm>
          <a:prstGeom prst="rect">
            <a:avLst/>
          </a:prstGeom>
          <a:solidFill>
            <a:srgbClr val="F2F2F2"/>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34" name="Rectangle 33">
            <a:extLst>
              <a:ext uri="{FF2B5EF4-FFF2-40B4-BE49-F238E27FC236}">
                <a16:creationId xmlns:a16="http://schemas.microsoft.com/office/drawing/2014/main" id="{B540A5C2-BA68-43D4-928A-F23127E61050}"/>
              </a:ext>
            </a:extLst>
          </p:cNvPr>
          <p:cNvSpPr/>
          <p:nvPr/>
        </p:nvSpPr>
        <p:spPr>
          <a:xfrm>
            <a:off x="2203683" y="4235430"/>
            <a:ext cx="1005840" cy="1247795"/>
          </a:xfrm>
          <a:prstGeom prst="rect">
            <a:avLst/>
          </a:prstGeom>
          <a:solidFill>
            <a:srgbClr val="F2F2F2"/>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59" name="Rounded Rectangle 35">
            <a:extLst>
              <a:ext uri="{FF2B5EF4-FFF2-40B4-BE49-F238E27FC236}">
                <a16:creationId xmlns:a16="http://schemas.microsoft.com/office/drawing/2014/main" id="{8017B6FB-B9D3-45A0-B2E9-3524B9D10ECF}"/>
              </a:ext>
            </a:extLst>
          </p:cNvPr>
          <p:cNvSpPr/>
          <p:nvPr/>
        </p:nvSpPr>
        <p:spPr>
          <a:xfrm>
            <a:off x="276283" y="1979214"/>
            <a:ext cx="1069917" cy="1047016"/>
          </a:xfrm>
          <a:prstGeom prst="roundRect">
            <a:avLst>
              <a:gd name="adj" fmla="val 10693"/>
            </a:avLst>
          </a:prstGeom>
          <a:solidFill>
            <a:schemeClr val="bg1"/>
          </a:solidFill>
          <a:ln w="6350">
            <a:solidFill>
              <a:srgbClr val="B3B3B3"/>
            </a:solid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endParaRPr lang="en-US" sz="1200" dirty="0">
              <a:solidFill>
                <a:schemeClr val="tx1"/>
              </a:solidFill>
            </a:endParaRPr>
          </a:p>
        </p:txBody>
      </p:sp>
      <p:sp>
        <p:nvSpPr>
          <p:cNvPr id="60" name="Rounded Rectangle 34">
            <a:extLst>
              <a:ext uri="{FF2B5EF4-FFF2-40B4-BE49-F238E27FC236}">
                <a16:creationId xmlns:a16="http://schemas.microsoft.com/office/drawing/2014/main" id="{253D8E3F-A743-47D1-9071-5A8BA2B9ED92}"/>
              </a:ext>
            </a:extLst>
          </p:cNvPr>
          <p:cNvSpPr/>
          <p:nvPr/>
        </p:nvSpPr>
        <p:spPr>
          <a:xfrm>
            <a:off x="1479595" y="1952653"/>
            <a:ext cx="971506" cy="1616047"/>
          </a:xfrm>
          <a:prstGeom prst="roundRect">
            <a:avLst>
              <a:gd name="adj" fmla="val 11862"/>
            </a:avLst>
          </a:prstGeom>
          <a:solidFill>
            <a:schemeClr val="bg1"/>
          </a:solidFill>
          <a:ln w="6350">
            <a:solidFill>
              <a:srgbClr val="B3B3B3"/>
            </a:solid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endParaRPr lang="en-US" sz="1050" dirty="0">
              <a:solidFill>
                <a:schemeClr val="tx1"/>
              </a:solidFill>
            </a:endParaRPr>
          </a:p>
        </p:txBody>
      </p:sp>
      <p:sp>
        <p:nvSpPr>
          <p:cNvPr id="61" name="Rounded Rectangle 113">
            <a:extLst>
              <a:ext uri="{FF2B5EF4-FFF2-40B4-BE49-F238E27FC236}">
                <a16:creationId xmlns:a16="http://schemas.microsoft.com/office/drawing/2014/main" id="{1FA4957E-672A-4A98-88BA-3B237D93B233}"/>
              </a:ext>
            </a:extLst>
          </p:cNvPr>
          <p:cNvSpPr/>
          <p:nvPr/>
        </p:nvSpPr>
        <p:spPr>
          <a:xfrm>
            <a:off x="1469571" y="3708400"/>
            <a:ext cx="1641929" cy="1244600"/>
          </a:xfrm>
          <a:custGeom>
            <a:avLst/>
            <a:gdLst>
              <a:gd name="connsiteX0" fmla="*/ 610022 w 1372541"/>
              <a:gd name="connsiteY0" fmla="*/ 0 h 1343367"/>
              <a:gd name="connsiteX1" fmla="*/ 1220033 w 1372541"/>
              <a:gd name="connsiteY1" fmla="*/ 0 h 1343367"/>
              <a:gd name="connsiteX2" fmla="*/ 1372541 w 1372541"/>
              <a:gd name="connsiteY2" fmla="*/ 152508 h 1343367"/>
              <a:gd name="connsiteX3" fmla="*/ 1372541 w 1372541"/>
              <a:gd name="connsiteY3" fmla="*/ 1190859 h 1343367"/>
              <a:gd name="connsiteX4" fmla="*/ 1220033 w 1372541"/>
              <a:gd name="connsiteY4" fmla="*/ 1343367 h 1343367"/>
              <a:gd name="connsiteX5" fmla="*/ 610022 w 1372541"/>
              <a:gd name="connsiteY5" fmla="*/ 1343367 h 1343367"/>
              <a:gd name="connsiteX6" fmla="*/ 457514 w 1372541"/>
              <a:gd name="connsiteY6" fmla="*/ 1190859 h 1343367"/>
              <a:gd name="connsiteX7" fmla="*/ 457514 w 1372541"/>
              <a:gd name="connsiteY7" fmla="*/ 597713 h 1343367"/>
              <a:gd name="connsiteX8" fmla="*/ 456296 w 1372541"/>
              <a:gd name="connsiteY8" fmla="*/ 597713 h 1343367"/>
              <a:gd name="connsiteX9" fmla="*/ 371263 w 1372541"/>
              <a:gd name="connsiteY9" fmla="*/ 517497 h 1343367"/>
              <a:gd name="connsiteX10" fmla="*/ 95038 w 1372541"/>
              <a:gd name="connsiteY10" fmla="*/ 589767 h 1343367"/>
              <a:gd name="connsiteX11" fmla="*/ 0 w 1372541"/>
              <a:gd name="connsiteY11" fmla="*/ 431246 h 1343367"/>
              <a:gd name="connsiteX12" fmla="*/ 0 w 1372541"/>
              <a:gd name="connsiteY12" fmla="*/ 86252 h 1343367"/>
              <a:gd name="connsiteX13" fmla="*/ 86251 w 1372541"/>
              <a:gd name="connsiteY13" fmla="*/ 1 h 1343367"/>
              <a:gd name="connsiteX14" fmla="*/ 610017 w 1372541"/>
              <a:gd name="connsiteY14" fmla="*/ 1 h 1343367"/>
              <a:gd name="connsiteX15" fmla="*/ 610022 w 1372541"/>
              <a:gd name="connsiteY15" fmla="*/ 0 h 1343367"/>
              <a:gd name="connsiteX0" fmla="*/ 610022 w 1372541"/>
              <a:gd name="connsiteY0" fmla="*/ 0 h 1343367"/>
              <a:gd name="connsiteX1" fmla="*/ 1220033 w 1372541"/>
              <a:gd name="connsiteY1" fmla="*/ 0 h 1343367"/>
              <a:gd name="connsiteX2" fmla="*/ 1372541 w 1372541"/>
              <a:gd name="connsiteY2" fmla="*/ 152508 h 1343367"/>
              <a:gd name="connsiteX3" fmla="*/ 1372541 w 1372541"/>
              <a:gd name="connsiteY3" fmla="*/ 1190859 h 1343367"/>
              <a:gd name="connsiteX4" fmla="*/ 1220033 w 1372541"/>
              <a:gd name="connsiteY4" fmla="*/ 1343367 h 1343367"/>
              <a:gd name="connsiteX5" fmla="*/ 610022 w 1372541"/>
              <a:gd name="connsiteY5" fmla="*/ 1343367 h 1343367"/>
              <a:gd name="connsiteX6" fmla="*/ 457514 w 1372541"/>
              <a:gd name="connsiteY6" fmla="*/ 1190859 h 1343367"/>
              <a:gd name="connsiteX7" fmla="*/ 457514 w 1372541"/>
              <a:gd name="connsiteY7" fmla="*/ 597713 h 1343367"/>
              <a:gd name="connsiteX8" fmla="*/ 456296 w 1372541"/>
              <a:gd name="connsiteY8" fmla="*/ 597713 h 1343367"/>
              <a:gd name="connsiteX9" fmla="*/ 371263 w 1372541"/>
              <a:gd name="connsiteY9" fmla="*/ 584949 h 1343367"/>
              <a:gd name="connsiteX10" fmla="*/ 95038 w 1372541"/>
              <a:gd name="connsiteY10" fmla="*/ 589767 h 1343367"/>
              <a:gd name="connsiteX11" fmla="*/ 0 w 1372541"/>
              <a:gd name="connsiteY11" fmla="*/ 431246 h 1343367"/>
              <a:gd name="connsiteX12" fmla="*/ 0 w 1372541"/>
              <a:gd name="connsiteY12" fmla="*/ 86252 h 1343367"/>
              <a:gd name="connsiteX13" fmla="*/ 86251 w 1372541"/>
              <a:gd name="connsiteY13" fmla="*/ 1 h 1343367"/>
              <a:gd name="connsiteX14" fmla="*/ 610017 w 1372541"/>
              <a:gd name="connsiteY14" fmla="*/ 1 h 1343367"/>
              <a:gd name="connsiteX15" fmla="*/ 610022 w 1372541"/>
              <a:gd name="connsiteY15" fmla="*/ 0 h 1343367"/>
              <a:gd name="connsiteX0" fmla="*/ 610022 w 1372541"/>
              <a:gd name="connsiteY0" fmla="*/ 0 h 1343367"/>
              <a:gd name="connsiteX1" fmla="*/ 1220033 w 1372541"/>
              <a:gd name="connsiteY1" fmla="*/ 0 h 1343367"/>
              <a:gd name="connsiteX2" fmla="*/ 1372541 w 1372541"/>
              <a:gd name="connsiteY2" fmla="*/ 152508 h 1343367"/>
              <a:gd name="connsiteX3" fmla="*/ 1372541 w 1372541"/>
              <a:gd name="connsiteY3" fmla="*/ 1190859 h 1343367"/>
              <a:gd name="connsiteX4" fmla="*/ 1220033 w 1372541"/>
              <a:gd name="connsiteY4" fmla="*/ 1343367 h 1343367"/>
              <a:gd name="connsiteX5" fmla="*/ 610022 w 1372541"/>
              <a:gd name="connsiteY5" fmla="*/ 1343367 h 1343367"/>
              <a:gd name="connsiteX6" fmla="*/ 457514 w 1372541"/>
              <a:gd name="connsiteY6" fmla="*/ 1190859 h 1343367"/>
              <a:gd name="connsiteX7" fmla="*/ 457514 w 1372541"/>
              <a:gd name="connsiteY7" fmla="*/ 597713 h 1343367"/>
              <a:gd name="connsiteX8" fmla="*/ 456296 w 1372541"/>
              <a:gd name="connsiteY8" fmla="*/ 641075 h 1343367"/>
              <a:gd name="connsiteX9" fmla="*/ 371263 w 1372541"/>
              <a:gd name="connsiteY9" fmla="*/ 584949 h 1343367"/>
              <a:gd name="connsiteX10" fmla="*/ 95038 w 1372541"/>
              <a:gd name="connsiteY10" fmla="*/ 589767 h 1343367"/>
              <a:gd name="connsiteX11" fmla="*/ 0 w 1372541"/>
              <a:gd name="connsiteY11" fmla="*/ 431246 h 1343367"/>
              <a:gd name="connsiteX12" fmla="*/ 0 w 1372541"/>
              <a:gd name="connsiteY12" fmla="*/ 86252 h 1343367"/>
              <a:gd name="connsiteX13" fmla="*/ 86251 w 1372541"/>
              <a:gd name="connsiteY13" fmla="*/ 1 h 1343367"/>
              <a:gd name="connsiteX14" fmla="*/ 610017 w 1372541"/>
              <a:gd name="connsiteY14" fmla="*/ 1 h 1343367"/>
              <a:gd name="connsiteX15" fmla="*/ 610022 w 1372541"/>
              <a:gd name="connsiteY15" fmla="*/ 0 h 1343367"/>
              <a:gd name="connsiteX0" fmla="*/ 610022 w 1372541"/>
              <a:gd name="connsiteY0" fmla="*/ 0 h 1343367"/>
              <a:gd name="connsiteX1" fmla="*/ 1220033 w 1372541"/>
              <a:gd name="connsiteY1" fmla="*/ 0 h 1343367"/>
              <a:gd name="connsiteX2" fmla="*/ 1372541 w 1372541"/>
              <a:gd name="connsiteY2" fmla="*/ 152508 h 1343367"/>
              <a:gd name="connsiteX3" fmla="*/ 1372541 w 1372541"/>
              <a:gd name="connsiteY3" fmla="*/ 1190859 h 1343367"/>
              <a:gd name="connsiteX4" fmla="*/ 1220033 w 1372541"/>
              <a:gd name="connsiteY4" fmla="*/ 1343367 h 1343367"/>
              <a:gd name="connsiteX5" fmla="*/ 610022 w 1372541"/>
              <a:gd name="connsiteY5" fmla="*/ 1343367 h 1343367"/>
              <a:gd name="connsiteX6" fmla="*/ 457514 w 1372541"/>
              <a:gd name="connsiteY6" fmla="*/ 1190859 h 1343367"/>
              <a:gd name="connsiteX7" fmla="*/ 457514 w 1372541"/>
              <a:gd name="connsiteY7" fmla="*/ 597713 h 1343367"/>
              <a:gd name="connsiteX8" fmla="*/ 447509 w 1372541"/>
              <a:gd name="connsiteY8" fmla="*/ 641075 h 1343367"/>
              <a:gd name="connsiteX9" fmla="*/ 371263 w 1372541"/>
              <a:gd name="connsiteY9" fmla="*/ 584949 h 1343367"/>
              <a:gd name="connsiteX10" fmla="*/ 95038 w 1372541"/>
              <a:gd name="connsiteY10" fmla="*/ 589767 h 1343367"/>
              <a:gd name="connsiteX11" fmla="*/ 0 w 1372541"/>
              <a:gd name="connsiteY11" fmla="*/ 431246 h 1343367"/>
              <a:gd name="connsiteX12" fmla="*/ 0 w 1372541"/>
              <a:gd name="connsiteY12" fmla="*/ 86252 h 1343367"/>
              <a:gd name="connsiteX13" fmla="*/ 86251 w 1372541"/>
              <a:gd name="connsiteY13" fmla="*/ 1 h 1343367"/>
              <a:gd name="connsiteX14" fmla="*/ 610017 w 1372541"/>
              <a:gd name="connsiteY14" fmla="*/ 1 h 1343367"/>
              <a:gd name="connsiteX15" fmla="*/ 610022 w 1372541"/>
              <a:gd name="connsiteY15" fmla="*/ 0 h 1343367"/>
              <a:gd name="connsiteX0" fmla="*/ 610022 w 1372541"/>
              <a:gd name="connsiteY0" fmla="*/ 0 h 1343367"/>
              <a:gd name="connsiteX1" fmla="*/ 1220033 w 1372541"/>
              <a:gd name="connsiteY1" fmla="*/ 0 h 1343367"/>
              <a:gd name="connsiteX2" fmla="*/ 1372541 w 1372541"/>
              <a:gd name="connsiteY2" fmla="*/ 152508 h 1343367"/>
              <a:gd name="connsiteX3" fmla="*/ 1372541 w 1372541"/>
              <a:gd name="connsiteY3" fmla="*/ 1190859 h 1343367"/>
              <a:gd name="connsiteX4" fmla="*/ 1220033 w 1372541"/>
              <a:gd name="connsiteY4" fmla="*/ 1343367 h 1343367"/>
              <a:gd name="connsiteX5" fmla="*/ 610022 w 1372541"/>
              <a:gd name="connsiteY5" fmla="*/ 1343367 h 1343367"/>
              <a:gd name="connsiteX6" fmla="*/ 457514 w 1372541"/>
              <a:gd name="connsiteY6" fmla="*/ 1190859 h 1343367"/>
              <a:gd name="connsiteX7" fmla="*/ 457514 w 1372541"/>
              <a:gd name="connsiteY7" fmla="*/ 597713 h 1343367"/>
              <a:gd name="connsiteX8" fmla="*/ 443116 w 1372541"/>
              <a:gd name="connsiteY8" fmla="*/ 631439 h 1343367"/>
              <a:gd name="connsiteX9" fmla="*/ 371263 w 1372541"/>
              <a:gd name="connsiteY9" fmla="*/ 584949 h 1343367"/>
              <a:gd name="connsiteX10" fmla="*/ 95038 w 1372541"/>
              <a:gd name="connsiteY10" fmla="*/ 589767 h 1343367"/>
              <a:gd name="connsiteX11" fmla="*/ 0 w 1372541"/>
              <a:gd name="connsiteY11" fmla="*/ 431246 h 1343367"/>
              <a:gd name="connsiteX12" fmla="*/ 0 w 1372541"/>
              <a:gd name="connsiteY12" fmla="*/ 86252 h 1343367"/>
              <a:gd name="connsiteX13" fmla="*/ 86251 w 1372541"/>
              <a:gd name="connsiteY13" fmla="*/ 1 h 1343367"/>
              <a:gd name="connsiteX14" fmla="*/ 610017 w 1372541"/>
              <a:gd name="connsiteY14" fmla="*/ 1 h 1343367"/>
              <a:gd name="connsiteX15" fmla="*/ 610022 w 1372541"/>
              <a:gd name="connsiteY15" fmla="*/ 0 h 1343367"/>
              <a:gd name="connsiteX0" fmla="*/ 610022 w 1372541"/>
              <a:gd name="connsiteY0" fmla="*/ 0 h 1343367"/>
              <a:gd name="connsiteX1" fmla="*/ 1220033 w 1372541"/>
              <a:gd name="connsiteY1" fmla="*/ 0 h 1343367"/>
              <a:gd name="connsiteX2" fmla="*/ 1372541 w 1372541"/>
              <a:gd name="connsiteY2" fmla="*/ 152508 h 1343367"/>
              <a:gd name="connsiteX3" fmla="*/ 1372541 w 1372541"/>
              <a:gd name="connsiteY3" fmla="*/ 1190859 h 1343367"/>
              <a:gd name="connsiteX4" fmla="*/ 1220033 w 1372541"/>
              <a:gd name="connsiteY4" fmla="*/ 1343367 h 1343367"/>
              <a:gd name="connsiteX5" fmla="*/ 610022 w 1372541"/>
              <a:gd name="connsiteY5" fmla="*/ 1343367 h 1343367"/>
              <a:gd name="connsiteX6" fmla="*/ 457514 w 1372541"/>
              <a:gd name="connsiteY6" fmla="*/ 1190859 h 1343367"/>
              <a:gd name="connsiteX7" fmla="*/ 457514 w 1372541"/>
              <a:gd name="connsiteY7" fmla="*/ 597713 h 1343367"/>
              <a:gd name="connsiteX8" fmla="*/ 458493 w 1372541"/>
              <a:gd name="connsiteY8" fmla="*/ 669983 h 1343367"/>
              <a:gd name="connsiteX9" fmla="*/ 371263 w 1372541"/>
              <a:gd name="connsiteY9" fmla="*/ 584949 h 1343367"/>
              <a:gd name="connsiteX10" fmla="*/ 95038 w 1372541"/>
              <a:gd name="connsiteY10" fmla="*/ 589767 h 1343367"/>
              <a:gd name="connsiteX11" fmla="*/ 0 w 1372541"/>
              <a:gd name="connsiteY11" fmla="*/ 431246 h 1343367"/>
              <a:gd name="connsiteX12" fmla="*/ 0 w 1372541"/>
              <a:gd name="connsiteY12" fmla="*/ 86252 h 1343367"/>
              <a:gd name="connsiteX13" fmla="*/ 86251 w 1372541"/>
              <a:gd name="connsiteY13" fmla="*/ 1 h 1343367"/>
              <a:gd name="connsiteX14" fmla="*/ 610017 w 1372541"/>
              <a:gd name="connsiteY14" fmla="*/ 1 h 1343367"/>
              <a:gd name="connsiteX15" fmla="*/ 610022 w 1372541"/>
              <a:gd name="connsiteY15" fmla="*/ 0 h 1343367"/>
              <a:gd name="connsiteX0" fmla="*/ 610022 w 1372541"/>
              <a:gd name="connsiteY0" fmla="*/ 0 h 1343367"/>
              <a:gd name="connsiteX1" fmla="*/ 1220033 w 1372541"/>
              <a:gd name="connsiteY1" fmla="*/ 0 h 1343367"/>
              <a:gd name="connsiteX2" fmla="*/ 1372541 w 1372541"/>
              <a:gd name="connsiteY2" fmla="*/ 152508 h 1343367"/>
              <a:gd name="connsiteX3" fmla="*/ 1372541 w 1372541"/>
              <a:gd name="connsiteY3" fmla="*/ 1190859 h 1343367"/>
              <a:gd name="connsiteX4" fmla="*/ 1220033 w 1372541"/>
              <a:gd name="connsiteY4" fmla="*/ 1343367 h 1343367"/>
              <a:gd name="connsiteX5" fmla="*/ 610022 w 1372541"/>
              <a:gd name="connsiteY5" fmla="*/ 1343367 h 1343367"/>
              <a:gd name="connsiteX6" fmla="*/ 457514 w 1372541"/>
              <a:gd name="connsiteY6" fmla="*/ 1190859 h 1343367"/>
              <a:gd name="connsiteX7" fmla="*/ 459247 w 1372541"/>
              <a:gd name="connsiteY7" fmla="*/ 729466 h 1343367"/>
              <a:gd name="connsiteX8" fmla="*/ 458493 w 1372541"/>
              <a:gd name="connsiteY8" fmla="*/ 669983 h 1343367"/>
              <a:gd name="connsiteX9" fmla="*/ 371263 w 1372541"/>
              <a:gd name="connsiteY9" fmla="*/ 584949 h 1343367"/>
              <a:gd name="connsiteX10" fmla="*/ 95038 w 1372541"/>
              <a:gd name="connsiteY10" fmla="*/ 589767 h 1343367"/>
              <a:gd name="connsiteX11" fmla="*/ 0 w 1372541"/>
              <a:gd name="connsiteY11" fmla="*/ 431246 h 1343367"/>
              <a:gd name="connsiteX12" fmla="*/ 0 w 1372541"/>
              <a:gd name="connsiteY12" fmla="*/ 86252 h 1343367"/>
              <a:gd name="connsiteX13" fmla="*/ 86251 w 1372541"/>
              <a:gd name="connsiteY13" fmla="*/ 1 h 1343367"/>
              <a:gd name="connsiteX14" fmla="*/ 610017 w 1372541"/>
              <a:gd name="connsiteY14" fmla="*/ 1 h 1343367"/>
              <a:gd name="connsiteX15" fmla="*/ 610022 w 1372541"/>
              <a:gd name="connsiteY15" fmla="*/ 0 h 1343367"/>
              <a:gd name="connsiteX0" fmla="*/ 610022 w 1372541"/>
              <a:gd name="connsiteY0" fmla="*/ 0 h 1343367"/>
              <a:gd name="connsiteX1" fmla="*/ 1220033 w 1372541"/>
              <a:gd name="connsiteY1" fmla="*/ 0 h 1343367"/>
              <a:gd name="connsiteX2" fmla="*/ 1372541 w 1372541"/>
              <a:gd name="connsiteY2" fmla="*/ 152508 h 1343367"/>
              <a:gd name="connsiteX3" fmla="*/ 1372541 w 1372541"/>
              <a:gd name="connsiteY3" fmla="*/ 1190859 h 1343367"/>
              <a:gd name="connsiteX4" fmla="*/ 1220033 w 1372541"/>
              <a:gd name="connsiteY4" fmla="*/ 1343367 h 1343367"/>
              <a:gd name="connsiteX5" fmla="*/ 610022 w 1372541"/>
              <a:gd name="connsiteY5" fmla="*/ 1343367 h 1343367"/>
              <a:gd name="connsiteX6" fmla="*/ 457514 w 1372541"/>
              <a:gd name="connsiteY6" fmla="*/ 1190859 h 1343367"/>
              <a:gd name="connsiteX7" fmla="*/ 459247 w 1372541"/>
              <a:gd name="connsiteY7" fmla="*/ 729466 h 1343367"/>
              <a:gd name="connsiteX8" fmla="*/ 458493 w 1372541"/>
              <a:gd name="connsiteY8" fmla="*/ 669983 h 1343367"/>
              <a:gd name="connsiteX9" fmla="*/ 371263 w 1372541"/>
              <a:gd name="connsiteY9" fmla="*/ 584949 h 1343367"/>
              <a:gd name="connsiteX10" fmla="*/ 95038 w 1372541"/>
              <a:gd name="connsiteY10" fmla="*/ 589767 h 1343367"/>
              <a:gd name="connsiteX11" fmla="*/ 0 w 1372541"/>
              <a:gd name="connsiteY11" fmla="*/ 431246 h 1343367"/>
              <a:gd name="connsiteX12" fmla="*/ 0 w 1372541"/>
              <a:gd name="connsiteY12" fmla="*/ 86252 h 1343367"/>
              <a:gd name="connsiteX13" fmla="*/ 58835 w 1372541"/>
              <a:gd name="connsiteY13" fmla="*/ 1 h 1343367"/>
              <a:gd name="connsiteX14" fmla="*/ 610017 w 1372541"/>
              <a:gd name="connsiteY14" fmla="*/ 1 h 1343367"/>
              <a:gd name="connsiteX15" fmla="*/ 610022 w 1372541"/>
              <a:gd name="connsiteY15" fmla="*/ 0 h 1343367"/>
              <a:gd name="connsiteX0" fmla="*/ 610022 w 1372541"/>
              <a:gd name="connsiteY0" fmla="*/ 0 h 1343367"/>
              <a:gd name="connsiteX1" fmla="*/ 1220033 w 1372541"/>
              <a:gd name="connsiteY1" fmla="*/ 0 h 1343367"/>
              <a:gd name="connsiteX2" fmla="*/ 1372541 w 1372541"/>
              <a:gd name="connsiteY2" fmla="*/ 152508 h 1343367"/>
              <a:gd name="connsiteX3" fmla="*/ 1372541 w 1372541"/>
              <a:gd name="connsiteY3" fmla="*/ 1190859 h 1343367"/>
              <a:gd name="connsiteX4" fmla="*/ 1220033 w 1372541"/>
              <a:gd name="connsiteY4" fmla="*/ 1343367 h 1343367"/>
              <a:gd name="connsiteX5" fmla="*/ 610022 w 1372541"/>
              <a:gd name="connsiteY5" fmla="*/ 1343367 h 1343367"/>
              <a:gd name="connsiteX6" fmla="*/ 457514 w 1372541"/>
              <a:gd name="connsiteY6" fmla="*/ 1190859 h 1343367"/>
              <a:gd name="connsiteX7" fmla="*/ 459247 w 1372541"/>
              <a:gd name="connsiteY7" fmla="*/ 729466 h 1343367"/>
              <a:gd name="connsiteX8" fmla="*/ 458493 w 1372541"/>
              <a:gd name="connsiteY8" fmla="*/ 669983 h 1343367"/>
              <a:gd name="connsiteX9" fmla="*/ 371263 w 1372541"/>
              <a:gd name="connsiteY9" fmla="*/ 584949 h 1343367"/>
              <a:gd name="connsiteX10" fmla="*/ 95038 w 1372541"/>
              <a:gd name="connsiteY10" fmla="*/ 589767 h 1343367"/>
              <a:gd name="connsiteX11" fmla="*/ 0 w 1372541"/>
              <a:gd name="connsiteY11" fmla="*/ 431246 h 1343367"/>
              <a:gd name="connsiteX12" fmla="*/ 0 w 1372541"/>
              <a:gd name="connsiteY12" fmla="*/ 86252 h 1343367"/>
              <a:gd name="connsiteX13" fmla="*/ 58835 w 1372541"/>
              <a:gd name="connsiteY13" fmla="*/ 1 h 1343367"/>
              <a:gd name="connsiteX14" fmla="*/ 610017 w 1372541"/>
              <a:gd name="connsiteY14" fmla="*/ 1 h 1343367"/>
              <a:gd name="connsiteX15" fmla="*/ 610022 w 1372541"/>
              <a:gd name="connsiteY15" fmla="*/ 0 h 1343367"/>
              <a:gd name="connsiteX0" fmla="*/ 610022 w 1372542"/>
              <a:gd name="connsiteY0" fmla="*/ 0 h 1343367"/>
              <a:gd name="connsiteX1" fmla="*/ 1289629 w 1372542"/>
              <a:gd name="connsiteY1" fmla="*/ 0 h 1343367"/>
              <a:gd name="connsiteX2" fmla="*/ 1372541 w 1372542"/>
              <a:gd name="connsiteY2" fmla="*/ 152508 h 1343367"/>
              <a:gd name="connsiteX3" fmla="*/ 1372541 w 1372542"/>
              <a:gd name="connsiteY3" fmla="*/ 1190859 h 1343367"/>
              <a:gd name="connsiteX4" fmla="*/ 1220033 w 1372542"/>
              <a:gd name="connsiteY4" fmla="*/ 1343367 h 1343367"/>
              <a:gd name="connsiteX5" fmla="*/ 610022 w 1372542"/>
              <a:gd name="connsiteY5" fmla="*/ 1343367 h 1343367"/>
              <a:gd name="connsiteX6" fmla="*/ 457514 w 1372542"/>
              <a:gd name="connsiteY6" fmla="*/ 1190859 h 1343367"/>
              <a:gd name="connsiteX7" fmla="*/ 459247 w 1372542"/>
              <a:gd name="connsiteY7" fmla="*/ 729466 h 1343367"/>
              <a:gd name="connsiteX8" fmla="*/ 458493 w 1372542"/>
              <a:gd name="connsiteY8" fmla="*/ 669983 h 1343367"/>
              <a:gd name="connsiteX9" fmla="*/ 371263 w 1372542"/>
              <a:gd name="connsiteY9" fmla="*/ 584949 h 1343367"/>
              <a:gd name="connsiteX10" fmla="*/ 95038 w 1372542"/>
              <a:gd name="connsiteY10" fmla="*/ 589767 h 1343367"/>
              <a:gd name="connsiteX11" fmla="*/ 0 w 1372542"/>
              <a:gd name="connsiteY11" fmla="*/ 431246 h 1343367"/>
              <a:gd name="connsiteX12" fmla="*/ 0 w 1372542"/>
              <a:gd name="connsiteY12" fmla="*/ 86252 h 1343367"/>
              <a:gd name="connsiteX13" fmla="*/ 58835 w 1372542"/>
              <a:gd name="connsiteY13" fmla="*/ 1 h 1343367"/>
              <a:gd name="connsiteX14" fmla="*/ 610017 w 1372542"/>
              <a:gd name="connsiteY14" fmla="*/ 1 h 1343367"/>
              <a:gd name="connsiteX15" fmla="*/ 610022 w 1372542"/>
              <a:gd name="connsiteY15" fmla="*/ 0 h 1343367"/>
              <a:gd name="connsiteX0" fmla="*/ 610022 w 1372542"/>
              <a:gd name="connsiteY0" fmla="*/ 0 h 1343367"/>
              <a:gd name="connsiteX1" fmla="*/ 1289629 w 1372542"/>
              <a:gd name="connsiteY1" fmla="*/ 0 h 1343367"/>
              <a:gd name="connsiteX2" fmla="*/ 1372541 w 1372542"/>
              <a:gd name="connsiteY2" fmla="*/ 152508 h 1343367"/>
              <a:gd name="connsiteX3" fmla="*/ 1368323 w 1372542"/>
              <a:gd name="connsiteY3" fmla="*/ 1235338 h 1343367"/>
              <a:gd name="connsiteX4" fmla="*/ 1220033 w 1372542"/>
              <a:gd name="connsiteY4" fmla="*/ 1343367 h 1343367"/>
              <a:gd name="connsiteX5" fmla="*/ 610022 w 1372542"/>
              <a:gd name="connsiteY5" fmla="*/ 1343367 h 1343367"/>
              <a:gd name="connsiteX6" fmla="*/ 457514 w 1372542"/>
              <a:gd name="connsiteY6" fmla="*/ 1190859 h 1343367"/>
              <a:gd name="connsiteX7" fmla="*/ 459247 w 1372542"/>
              <a:gd name="connsiteY7" fmla="*/ 729466 h 1343367"/>
              <a:gd name="connsiteX8" fmla="*/ 458493 w 1372542"/>
              <a:gd name="connsiteY8" fmla="*/ 669983 h 1343367"/>
              <a:gd name="connsiteX9" fmla="*/ 371263 w 1372542"/>
              <a:gd name="connsiteY9" fmla="*/ 584949 h 1343367"/>
              <a:gd name="connsiteX10" fmla="*/ 95038 w 1372542"/>
              <a:gd name="connsiteY10" fmla="*/ 589767 h 1343367"/>
              <a:gd name="connsiteX11" fmla="*/ 0 w 1372542"/>
              <a:gd name="connsiteY11" fmla="*/ 431246 h 1343367"/>
              <a:gd name="connsiteX12" fmla="*/ 0 w 1372542"/>
              <a:gd name="connsiteY12" fmla="*/ 86252 h 1343367"/>
              <a:gd name="connsiteX13" fmla="*/ 58835 w 1372542"/>
              <a:gd name="connsiteY13" fmla="*/ 1 h 1343367"/>
              <a:gd name="connsiteX14" fmla="*/ 610017 w 1372542"/>
              <a:gd name="connsiteY14" fmla="*/ 1 h 1343367"/>
              <a:gd name="connsiteX15" fmla="*/ 610022 w 1372542"/>
              <a:gd name="connsiteY15" fmla="*/ 0 h 1343367"/>
              <a:gd name="connsiteX0" fmla="*/ 610022 w 1372542"/>
              <a:gd name="connsiteY0" fmla="*/ 0 h 1343367"/>
              <a:gd name="connsiteX1" fmla="*/ 1289629 w 1372542"/>
              <a:gd name="connsiteY1" fmla="*/ 0 h 1343367"/>
              <a:gd name="connsiteX2" fmla="*/ 1372541 w 1372542"/>
              <a:gd name="connsiteY2" fmla="*/ 152508 h 1343367"/>
              <a:gd name="connsiteX3" fmla="*/ 1368323 w 1372542"/>
              <a:gd name="connsiteY3" fmla="*/ 1235338 h 1343367"/>
              <a:gd name="connsiteX4" fmla="*/ 1276975 w 1372542"/>
              <a:gd name="connsiteY4" fmla="*/ 1338425 h 1343367"/>
              <a:gd name="connsiteX5" fmla="*/ 610022 w 1372542"/>
              <a:gd name="connsiteY5" fmla="*/ 1343367 h 1343367"/>
              <a:gd name="connsiteX6" fmla="*/ 457514 w 1372542"/>
              <a:gd name="connsiteY6" fmla="*/ 1190859 h 1343367"/>
              <a:gd name="connsiteX7" fmla="*/ 459247 w 1372542"/>
              <a:gd name="connsiteY7" fmla="*/ 729466 h 1343367"/>
              <a:gd name="connsiteX8" fmla="*/ 458493 w 1372542"/>
              <a:gd name="connsiteY8" fmla="*/ 669983 h 1343367"/>
              <a:gd name="connsiteX9" fmla="*/ 371263 w 1372542"/>
              <a:gd name="connsiteY9" fmla="*/ 584949 h 1343367"/>
              <a:gd name="connsiteX10" fmla="*/ 95038 w 1372542"/>
              <a:gd name="connsiteY10" fmla="*/ 589767 h 1343367"/>
              <a:gd name="connsiteX11" fmla="*/ 0 w 1372542"/>
              <a:gd name="connsiteY11" fmla="*/ 431246 h 1343367"/>
              <a:gd name="connsiteX12" fmla="*/ 0 w 1372542"/>
              <a:gd name="connsiteY12" fmla="*/ 86252 h 1343367"/>
              <a:gd name="connsiteX13" fmla="*/ 58835 w 1372542"/>
              <a:gd name="connsiteY13" fmla="*/ 1 h 1343367"/>
              <a:gd name="connsiteX14" fmla="*/ 610017 w 1372542"/>
              <a:gd name="connsiteY14" fmla="*/ 1 h 1343367"/>
              <a:gd name="connsiteX15" fmla="*/ 610022 w 1372542"/>
              <a:gd name="connsiteY15" fmla="*/ 0 h 1343367"/>
              <a:gd name="connsiteX0" fmla="*/ 610022 w 1372542"/>
              <a:gd name="connsiteY0" fmla="*/ 0 h 1343367"/>
              <a:gd name="connsiteX1" fmla="*/ 1289629 w 1372542"/>
              <a:gd name="connsiteY1" fmla="*/ 0 h 1343367"/>
              <a:gd name="connsiteX2" fmla="*/ 1372541 w 1372542"/>
              <a:gd name="connsiteY2" fmla="*/ 152508 h 1343367"/>
              <a:gd name="connsiteX3" fmla="*/ 1368323 w 1372542"/>
              <a:gd name="connsiteY3" fmla="*/ 1235338 h 1343367"/>
              <a:gd name="connsiteX4" fmla="*/ 1276975 w 1372542"/>
              <a:gd name="connsiteY4" fmla="*/ 1338425 h 1343367"/>
              <a:gd name="connsiteX5" fmla="*/ 610022 w 1372542"/>
              <a:gd name="connsiteY5" fmla="*/ 1343367 h 1343367"/>
              <a:gd name="connsiteX6" fmla="*/ 457514 w 1372542"/>
              <a:gd name="connsiteY6" fmla="*/ 1190859 h 1343367"/>
              <a:gd name="connsiteX7" fmla="*/ 459247 w 1372542"/>
              <a:gd name="connsiteY7" fmla="*/ 729466 h 1343367"/>
              <a:gd name="connsiteX8" fmla="*/ 458493 w 1372542"/>
              <a:gd name="connsiteY8" fmla="*/ 669983 h 1343367"/>
              <a:gd name="connsiteX9" fmla="*/ 371263 w 1372542"/>
              <a:gd name="connsiteY9" fmla="*/ 584949 h 1343367"/>
              <a:gd name="connsiteX10" fmla="*/ 73948 w 1372542"/>
              <a:gd name="connsiteY10" fmla="*/ 584825 h 1343367"/>
              <a:gd name="connsiteX11" fmla="*/ 0 w 1372542"/>
              <a:gd name="connsiteY11" fmla="*/ 431246 h 1343367"/>
              <a:gd name="connsiteX12" fmla="*/ 0 w 1372542"/>
              <a:gd name="connsiteY12" fmla="*/ 86252 h 1343367"/>
              <a:gd name="connsiteX13" fmla="*/ 58835 w 1372542"/>
              <a:gd name="connsiteY13" fmla="*/ 1 h 1343367"/>
              <a:gd name="connsiteX14" fmla="*/ 610017 w 1372542"/>
              <a:gd name="connsiteY14" fmla="*/ 1 h 1343367"/>
              <a:gd name="connsiteX15" fmla="*/ 610022 w 1372542"/>
              <a:gd name="connsiteY15" fmla="*/ 0 h 1343367"/>
              <a:gd name="connsiteX0" fmla="*/ 610022 w 1372542"/>
              <a:gd name="connsiteY0" fmla="*/ 0 h 1343367"/>
              <a:gd name="connsiteX1" fmla="*/ 1289629 w 1372542"/>
              <a:gd name="connsiteY1" fmla="*/ 0 h 1343367"/>
              <a:gd name="connsiteX2" fmla="*/ 1372541 w 1372542"/>
              <a:gd name="connsiteY2" fmla="*/ 152508 h 1343367"/>
              <a:gd name="connsiteX3" fmla="*/ 1368323 w 1372542"/>
              <a:gd name="connsiteY3" fmla="*/ 1235338 h 1343367"/>
              <a:gd name="connsiteX4" fmla="*/ 1276975 w 1372542"/>
              <a:gd name="connsiteY4" fmla="*/ 1338425 h 1343367"/>
              <a:gd name="connsiteX5" fmla="*/ 610022 w 1372542"/>
              <a:gd name="connsiteY5" fmla="*/ 1343367 h 1343367"/>
              <a:gd name="connsiteX6" fmla="*/ 457514 w 1372542"/>
              <a:gd name="connsiteY6" fmla="*/ 1190859 h 1343367"/>
              <a:gd name="connsiteX7" fmla="*/ 459247 w 1372542"/>
              <a:gd name="connsiteY7" fmla="*/ 729466 h 1343367"/>
              <a:gd name="connsiteX8" fmla="*/ 458493 w 1372542"/>
              <a:gd name="connsiteY8" fmla="*/ 669983 h 1343367"/>
              <a:gd name="connsiteX9" fmla="*/ 409224 w 1372542"/>
              <a:gd name="connsiteY9" fmla="*/ 589891 h 1343367"/>
              <a:gd name="connsiteX10" fmla="*/ 73948 w 1372542"/>
              <a:gd name="connsiteY10" fmla="*/ 584825 h 1343367"/>
              <a:gd name="connsiteX11" fmla="*/ 0 w 1372542"/>
              <a:gd name="connsiteY11" fmla="*/ 431246 h 1343367"/>
              <a:gd name="connsiteX12" fmla="*/ 0 w 1372542"/>
              <a:gd name="connsiteY12" fmla="*/ 86252 h 1343367"/>
              <a:gd name="connsiteX13" fmla="*/ 58835 w 1372542"/>
              <a:gd name="connsiteY13" fmla="*/ 1 h 1343367"/>
              <a:gd name="connsiteX14" fmla="*/ 610017 w 1372542"/>
              <a:gd name="connsiteY14" fmla="*/ 1 h 1343367"/>
              <a:gd name="connsiteX15" fmla="*/ 610022 w 1372542"/>
              <a:gd name="connsiteY15" fmla="*/ 0 h 1343367"/>
              <a:gd name="connsiteX0" fmla="*/ 610022 w 1372542"/>
              <a:gd name="connsiteY0" fmla="*/ 0 h 1338425"/>
              <a:gd name="connsiteX1" fmla="*/ 1289629 w 1372542"/>
              <a:gd name="connsiteY1" fmla="*/ 0 h 1338425"/>
              <a:gd name="connsiteX2" fmla="*/ 1372541 w 1372542"/>
              <a:gd name="connsiteY2" fmla="*/ 152508 h 1338425"/>
              <a:gd name="connsiteX3" fmla="*/ 1368323 w 1372542"/>
              <a:gd name="connsiteY3" fmla="*/ 1235338 h 1338425"/>
              <a:gd name="connsiteX4" fmla="*/ 1276975 w 1372542"/>
              <a:gd name="connsiteY4" fmla="*/ 1338425 h 1338425"/>
              <a:gd name="connsiteX5" fmla="*/ 544645 w 1372542"/>
              <a:gd name="connsiteY5" fmla="*/ 1338425 h 1338425"/>
              <a:gd name="connsiteX6" fmla="*/ 457514 w 1372542"/>
              <a:gd name="connsiteY6" fmla="*/ 1190859 h 1338425"/>
              <a:gd name="connsiteX7" fmla="*/ 459247 w 1372542"/>
              <a:gd name="connsiteY7" fmla="*/ 729466 h 1338425"/>
              <a:gd name="connsiteX8" fmla="*/ 458493 w 1372542"/>
              <a:gd name="connsiteY8" fmla="*/ 669983 h 1338425"/>
              <a:gd name="connsiteX9" fmla="*/ 409224 w 1372542"/>
              <a:gd name="connsiteY9" fmla="*/ 589891 h 1338425"/>
              <a:gd name="connsiteX10" fmla="*/ 73948 w 1372542"/>
              <a:gd name="connsiteY10" fmla="*/ 584825 h 1338425"/>
              <a:gd name="connsiteX11" fmla="*/ 0 w 1372542"/>
              <a:gd name="connsiteY11" fmla="*/ 431246 h 1338425"/>
              <a:gd name="connsiteX12" fmla="*/ 0 w 1372542"/>
              <a:gd name="connsiteY12" fmla="*/ 86252 h 1338425"/>
              <a:gd name="connsiteX13" fmla="*/ 58835 w 1372542"/>
              <a:gd name="connsiteY13" fmla="*/ 1 h 1338425"/>
              <a:gd name="connsiteX14" fmla="*/ 610017 w 1372542"/>
              <a:gd name="connsiteY14" fmla="*/ 1 h 1338425"/>
              <a:gd name="connsiteX15" fmla="*/ 610022 w 1372542"/>
              <a:gd name="connsiteY15" fmla="*/ 0 h 1338425"/>
              <a:gd name="connsiteX0" fmla="*/ 610022 w 1372542"/>
              <a:gd name="connsiteY0" fmla="*/ 0 h 1338425"/>
              <a:gd name="connsiteX1" fmla="*/ 1289629 w 1372542"/>
              <a:gd name="connsiteY1" fmla="*/ 0 h 1338425"/>
              <a:gd name="connsiteX2" fmla="*/ 1372541 w 1372542"/>
              <a:gd name="connsiteY2" fmla="*/ 152508 h 1338425"/>
              <a:gd name="connsiteX3" fmla="*/ 1368323 w 1372542"/>
              <a:gd name="connsiteY3" fmla="*/ 1235338 h 1338425"/>
              <a:gd name="connsiteX4" fmla="*/ 1276975 w 1372542"/>
              <a:gd name="connsiteY4" fmla="*/ 1338425 h 1338425"/>
              <a:gd name="connsiteX5" fmla="*/ 544645 w 1372542"/>
              <a:gd name="connsiteY5" fmla="*/ 1338425 h 1338425"/>
              <a:gd name="connsiteX6" fmla="*/ 457514 w 1372542"/>
              <a:gd name="connsiteY6" fmla="*/ 1190859 h 1338425"/>
              <a:gd name="connsiteX7" fmla="*/ 459247 w 1372542"/>
              <a:gd name="connsiteY7" fmla="*/ 729466 h 1338425"/>
              <a:gd name="connsiteX8" fmla="*/ 458493 w 1372542"/>
              <a:gd name="connsiteY8" fmla="*/ 669983 h 1338425"/>
              <a:gd name="connsiteX9" fmla="*/ 409224 w 1372542"/>
              <a:gd name="connsiteY9" fmla="*/ 589891 h 1338425"/>
              <a:gd name="connsiteX10" fmla="*/ 50749 w 1372542"/>
              <a:gd name="connsiteY10" fmla="*/ 584825 h 1338425"/>
              <a:gd name="connsiteX11" fmla="*/ 0 w 1372542"/>
              <a:gd name="connsiteY11" fmla="*/ 431246 h 1338425"/>
              <a:gd name="connsiteX12" fmla="*/ 0 w 1372542"/>
              <a:gd name="connsiteY12" fmla="*/ 86252 h 1338425"/>
              <a:gd name="connsiteX13" fmla="*/ 58835 w 1372542"/>
              <a:gd name="connsiteY13" fmla="*/ 1 h 1338425"/>
              <a:gd name="connsiteX14" fmla="*/ 610017 w 1372542"/>
              <a:gd name="connsiteY14" fmla="*/ 1 h 1338425"/>
              <a:gd name="connsiteX15" fmla="*/ 610022 w 1372542"/>
              <a:gd name="connsiteY15" fmla="*/ 0 h 133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2542" h="1338425">
                <a:moveTo>
                  <a:pt x="610022" y="0"/>
                </a:moveTo>
                <a:lnTo>
                  <a:pt x="1289629" y="0"/>
                </a:lnTo>
                <a:cubicBezTo>
                  <a:pt x="1373857" y="0"/>
                  <a:pt x="1372541" y="68280"/>
                  <a:pt x="1372541" y="152508"/>
                </a:cubicBezTo>
                <a:lnTo>
                  <a:pt x="1368323" y="1235338"/>
                </a:lnTo>
                <a:cubicBezTo>
                  <a:pt x="1368323" y="1319566"/>
                  <a:pt x="1361203" y="1338425"/>
                  <a:pt x="1276975" y="1338425"/>
                </a:cubicBezTo>
                <a:lnTo>
                  <a:pt x="544645" y="1338425"/>
                </a:lnTo>
                <a:cubicBezTo>
                  <a:pt x="460417" y="1338425"/>
                  <a:pt x="457514" y="1275087"/>
                  <a:pt x="457514" y="1190859"/>
                </a:cubicBezTo>
                <a:cubicBezTo>
                  <a:pt x="458092" y="1037061"/>
                  <a:pt x="458669" y="883264"/>
                  <a:pt x="459247" y="729466"/>
                </a:cubicBezTo>
                <a:cubicBezTo>
                  <a:pt x="459573" y="753556"/>
                  <a:pt x="458167" y="645893"/>
                  <a:pt x="458493" y="669983"/>
                </a:cubicBezTo>
                <a:cubicBezTo>
                  <a:pt x="456366" y="625127"/>
                  <a:pt x="454806" y="589891"/>
                  <a:pt x="409224" y="589891"/>
                </a:cubicBezTo>
                <a:lnTo>
                  <a:pt x="50749" y="584825"/>
                </a:lnTo>
                <a:cubicBezTo>
                  <a:pt x="3114" y="584825"/>
                  <a:pt x="0" y="478881"/>
                  <a:pt x="0" y="431246"/>
                </a:cubicBezTo>
                <a:lnTo>
                  <a:pt x="0" y="86252"/>
                </a:lnTo>
                <a:cubicBezTo>
                  <a:pt x="0" y="38617"/>
                  <a:pt x="11200" y="1"/>
                  <a:pt x="58835" y="1"/>
                </a:cubicBezTo>
                <a:lnTo>
                  <a:pt x="610017" y="1"/>
                </a:lnTo>
                <a:cubicBezTo>
                  <a:pt x="610019" y="0"/>
                  <a:pt x="610020" y="0"/>
                  <a:pt x="610022" y="0"/>
                </a:cubicBezTo>
                <a:close/>
              </a:path>
            </a:pathLst>
          </a:custGeom>
          <a:solidFill>
            <a:schemeClr val="bg1"/>
          </a:solidFill>
          <a:ln w="6350">
            <a:solidFill>
              <a:srgbClr val="B3B3B3"/>
            </a:solid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endParaRPr lang="en-US" sz="1050" dirty="0">
              <a:solidFill>
                <a:schemeClr val="tx1"/>
              </a:solidFill>
            </a:endParaRPr>
          </a:p>
        </p:txBody>
      </p:sp>
      <p:sp>
        <p:nvSpPr>
          <p:cNvPr id="14" name="Oval 13">
            <a:extLst>
              <a:ext uri="{FF2B5EF4-FFF2-40B4-BE49-F238E27FC236}">
                <a16:creationId xmlns:a16="http://schemas.microsoft.com/office/drawing/2014/main" id="{B4B8D69C-F79A-4C6C-A2FE-420E4EDEB4DB}"/>
              </a:ext>
            </a:extLst>
          </p:cNvPr>
          <p:cNvSpPr/>
          <p:nvPr/>
        </p:nvSpPr>
        <p:spPr>
          <a:xfrm>
            <a:off x="3390169" y="2276468"/>
            <a:ext cx="266701" cy="266701"/>
          </a:xfrm>
          <a:prstGeom prst="ellipse">
            <a:avLst/>
          </a:prstGeom>
          <a:solidFill>
            <a:srgbClr val="00467A"/>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1"/>
                </a:solidFill>
              </a:rPr>
              <a:t>A</a:t>
            </a:r>
          </a:p>
        </p:txBody>
      </p:sp>
      <p:sp>
        <p:nvSpPr>
          <p:cNvPr id="37" name="Oval 36">
            <a:extLst>
              <a:ext uri="{FF2B5EF4-FFF2-40B4-BE49-F238E27FC236}">
                <a16:creationId xmlns:a16="http://schemas.microsoft.com/office/drawing/2014/main" id="{9580421C-9A50-4477-BE7F-8B187A1182B8}"/>
              </a:ext>
            </a:extLst>
          </p:cNvPr>
          <p:cNvSpPr/>
          <p:nvPr/>
        </p:nvSpPr>
        <p:spPr>
          <a:xfrm>
            <a:off x="3390169" y="3221755"/>
            <a:ext cx="266701" cy="266701"/>
          </a:xfrm>
          <a:prstGeom prst="ellipse">
            <a:avLst/>
          </a:prstGeom>
          <a:solidFill>
            <a:srgbClr val="00467A"/>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1"/>
                </a:solidFill>
              </a:rPr>
              <a:t>B</a:t>
            </a:r>
          </a:p>
        </p:txBody>
      </p:sp>
      <p:sp>
        <p:nvSpPr>
          <p:cNvPr id="38" name="Oval 37">
            <a:extLst>
              <a:ext uri="{FF2B5EF4-FFF2-40B4-BE49-F238E27FC236}">
                <a16:creationId xmlns:a16="http://schemas.microsoft.com/office/drawing/2014/main" id="{BE01F643-2B1F-4950-9426-88BF9086AA08}"/>
              </a:ext>
            </a:extLst>
          </p:cNvPr>
          <p:cNvSpPr/>
          <p:nvPr/>
        </p:nvSpPr>
        <p:spPr>
          <a:xfrm>
            <a:off x="3390169" y="4355372"/>
            <a:ext cx="266701" cy="266701"/>
          </a:xfrm>
          <a:prstGeom prst="ellipse">
            <a:avLst/>
          </a:prstGeom>
          <a:solidFill>
            <a:srgbClr val="00467A"/>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1"/>
                </a:solidFill>
              </a:rPr>
              <a:t>C</a:t>
            </a:r>
          </a:p>
        </p:txBody>
      </p:sp>
      <p:sp>
        <p:nvSpPr>
          <p:cNvPr id="39" name="Oval 38">
            <a:extLst>
              <a:ext uri="{FF2B5EF4-FFF2-40B4-BE49-F238E27FC236}">
                <a16:creationId xmlns:a16="http://schemas.microsoft.com/office/drawing/2014/main" id="{809A808C-5841-4540-8E80-89A71EDAFCEF}"/>
              </a:ext>
            </a:extLst>
          </p:cNvPr>
          <p:cNvSpPr/>
          <p:nvPr/>
        </p:nvSpPr>
        <p:spPr>
          <a:xfrm>
            <a:off x="3390169" y="5534093"/>
            <a:ext cx="266701" cy="266701"/>
          </a:xfrm>
          <a:prstGeom prst="ellipse">
            <a:avLst/>
          </a:prstGeom>
          <a:solidFill>
            <a:srgbClr val="00467A"/>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1"/>
                </a:solidFill>
              </a:rPr>
              <a:t>D</a:t>
            </a:r>
          </a:p>
        </p:txBody>
      </p:sp>
      <p:cxnSp>
        <p:nvCxnSpPr>
          <p:cNvPr id="15" name="Connector: Elbow 14">
            <a:extLst>
              <a:ext uri="{FF2B5EF4-FFF2-40B4-BE49-F238E27FC236}">
                <a16:creationId xmlns:a16="http://schemas.microsoft.com/office/drawing/2014/main" id="{9C8927F0-97C7-4A2B-90D7-3277D07546F1}"/>
              </a:ext>
            </a:extLst>
          </p:cNvPr>
          <p:cNvCxnSpPr>
            <a:cxnSpLocks/>
            <a:stCxn id="59" idx="0"/>
            <a:endCxn id="14" idx="2"/>
          </p:cNvCxnSpPr>
          <p:nvPr/>
        </p:nvCxnSpPr>
        <p:spPr>
          <a:xfrm rot="16200000" flipH="1">
            <a:off x="1885402" y="905053"/>
            <a:ext cx="430605" cy="2578927"/>
          </a:xfrm>
          <a:prstGeom prst="bentConnector4">
            <a:avLst>
              <a:gd name="adj1" fmla="val -53088"/>
              <a:gd name="adj2" fmla="val 81872"/>
            </a:avLst>
          </a:prstGeom>
          <a:noFill/>
          <a:ln w="3175" cap="flat">
            <a:solidFill>
              <a:srgbClr val="7F7F7F"/>
            </a:solidFill>
            <a:prstDash val="solid"/>
            <a:miter lim="400000"/>
          </a:ln>
          <a:effectLst/>
          <a:sp3d/>
        </p:spPr>
        <p:style>
          <a:lnRef idx="0">
            <a:scrgbClr r="0" g="0" b="0"/>
          </a:lnRef>
          <a:fillRef idx="0">
            <a:scrgbClr r="0" g="0" b="0"/>
          </a:fillRef>
          <a:effectRef idx="0">
            <a:scrgbClr r="0" g="0" b="0"/>
          </a:effectRef>
          <a:fontRef idx="none"/>
        </p:style>
      </p:cxnSp>
      <p:cxnSp>
        <p:nvCxnSpPr>
          <p:cNvPr id="47" name="Connector: Elbow 46">
            <a:extLst>
              <a:ext uri="{FF2B5EF4-FFF2-40B4-BE49-F238E27FC236}">
                <a16:creationId xmlns:a16="http://schemas.microsoft.com/office/drawing/2014/main" id="{0D3EF328-65EA-4F6D-8859-50960C4FCFAD}"/>
              </a:ext>
            </a:extLst>
          </p:cNvPr>
          <p:cNvCxnSpPr>
            <a:cxnSpLocks/>
            <a:stCxn id="60" idx="3"/>
            <a:endCxn id="37" idx="2"/>
          </p:cNvCxnSpPr>
          <p:nvPr/>
        </p:nvCxnSpPr>
        <p:spPr>
          <a:xfrm>
            <a:off x="2451101" y="2760677"/>
            <a:ext cx="939068" cy="594429"/>
          </a:xfrm>
          <a:prstGeom prst="bentConnector3">
            <a:avLst>
              <a:gd name="adj1" fmla="val 50000"/>
            </a:avLst>
          </a:prstGeom>
          <a:noFill/>
          <a:ln w="3175" cap="flat">
            <a:solidFill>
              <a:srgbClr val="7F7F7F"/>
            </a:solidFill>
            <a:prstDash val="solid"/>
            <a:miter lim="400000"/>
          </a:ln>
          <a:effectLst/>
          <a:sp3d/>
        </p:spPr>
        <p:style>
          <a:lnRef idx="0">
            <a:scrgbClr r="0" g="0" b="0"/>
          </a:lnRef>
          <a:fillRef idx="0">
            <a:scrgbClr r="0" g="0" b="0"/>
          </a:fillRef>
          <a:effectRef idx="0">
            <a:scrgbClr r="0" g="0" b="0"/>
          </a:effectRef>
          <a:fontRef idx="none"/>
        </p:style>
      </p:cxnSp>
      <p:cxnSp>
        <p:nvCxnSpPr>
          <p:cNvPr id="50" name="Connector: Elbow 49">
            <a:extLst>
              <a:ext uri="{FF2B5EF4-FFF2-40B4-BE49-F238E27FC236}">
                <a16:creationId xmlns:a16="http://schemas.microsoft.com/office/drawing/2014/main" id="{F1B3EFAB-D463-40D3-AE62-049D6764B8AE}"/>
              </a:ext>
            </a:extLst>
          </p:cNvPr>
          <p:cNvCxnSpPr>
            <a:cxnSpLocks/>
            <a:endCxn id="38" idx="0"/>
          </p:cNvCxnSpPr>
          <p:nvPr/>
        </p:nvCxnSpPr>
        <p:spPr>
          <a:xfrm>
            <a:off x="3111500" y="4125982"/>
            <a:ext cx="412020" cy="229390"/>
          </a:xfrm>
          <a:prstGeom prst="bentConnector2">
            <a:avLst/>
          </a:prstGeom>
          <a:noFill/>
          <a:ln w="3175" cap="flat">
            <a:solidFill>
              <a:srgbClr val="7F7F7F"/>
            </a:solidFill>
            <a:prstDash val="solid"/>
            <a:miter lim="400000"/>
          </a:ln>
          <a:effectLst/>
          <a:sp3d/>
        </p:spPr>
        <p:style>
          <a:lnRef idx="0">
            <a:scrgbClr r="0" g="0" b="0"/>
          </a:lnRef>
          <a:fillRef idx="0">
            <a:scrgbClr r="0" g="0" b="0"/>
          </a:fillRef>
          <a:effectRef idx="0">
            <a:scrgbClr r="0" g="0" b="0"/>
          </a:effectRef>
          <a:fontRef idx="none"/>
        </p:style>
      </p:cxnSp>
      <p:sp>
        <p:nvSpPr>
          <p:cNvPr id="67" name="Line 35">
            <a:extLst>
              <a:ext uri="{FF2B5EF4-FFF2-40B4-BE49-F238E27FC236}">
                <a16:creationId xmlns:a16="http://schemas.microsoft.com/office/drawing/2014/main" id="{1D3C345F-D341-4C4F-89D0-BCE073CB64C8}"/>
              </a:ext>
            </a:extLst>
          </p:cNvPr>
          <p:cNvSpPr>
            <a:spLocks noChangeShapeType="1"/>
          </p:cNvSpPr>
          <p:nvPr/>
        </p:nvSpPr>
        <p:spPr bwMode="gray">
          <a:xfrm flipH="1" flipV="1">
            <a:off x="3689130" y="1607233"/>
            <a:ext cx="8355729" cy="12235"/>
          </a:xfrm>
          <a:prstGeom prst="line">
            <a:avLst/>
          </a:prstGeom>
          <a:noFill/>
          <a:ln w="635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611" tIns="44806" rIns="89611" bIns="44806" anchor="ctr"/>
          <a:lstStyle/>
          <a:p>
            <a:endParaRPr lang="en-US" sz="1200">
              <a:latin typeface="+mn-lt"/>
            </a:endParaRPr>
          </a:p>
        </p:txBody>
      </p:sp>
      <p:sp>
        <p:nvSpPr>
          <p:cNvPr id="41" name="Rounded Rectangle 34">
            <a:extLst>
              <a:ext uri="{FF2B5EF4-FFF2-40B4-BE49-F238E27FC236}">
                <a16:creationId xmlns:a16="http://schemas.microsoft.com/office/drawing/2014/main" id="{32BDBA2B-A85A-485C-88DA-9730BCACBED9}"/>
              </a:ext>
            </a:extLst>
          </p:cNvPr>
          <p:cNvSpPr/>
          <p:nvPr/>
        </p:nvSpPr>
        <p:spPr>
          <a:xfrm>
            <a:off x="0" y="932714"/>
            <a:ext cx="2373548" cy="316480"/>
          </a:xfrm>
          <a:prstGeom prst="roundRect">
            <a:avLst>
              <a:gd name="adj" fmla="val 11862"/>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r>
              <a:rPr lang="en-US" sz="1600" dirty="0">
                <a:solidFill>
                  <a:schemeClr val="tx1"/>
                </a:solidFill>
              </a:rPr>
              <a:t>PRODUCT CLUSTERING</a:t>
            </a:r>
            <a:endParaRPr lang="en-US" sz="1200" dirty="0">
              <a:solidFill>
                <a:schemeClr val="tx1"/>
              </a:solidFill>
            </a:endParaRPr>
          </a:p>
        </p:txBody>
      </p:sp>
      <p:sp>
        <p:nvSpPr>
          <p:cNvPr id="46" name="Rounded Rectangle 34">
            <a:extLst>
              <a:ext uri="{FF2B5EF4-FFF2-40B4-BE49-F238E27FC236}">
                <a16:creationId xmlns:a16="http://schemas.microsoft.com/office/drawing/2014/main" id="{D17579BD-0A07-440C-9C2E-F3EE3A4DC14F}"/>
              </a:ext>
            </a:extLst>
          </p:cNvPr>
          <p:cNvSpPr/>
          <p:nvPr/>
        </p:nvSpPr>
        <p:spPr>
          <a:xfrm>
            <a:off x="4593771" y="1221029"/>
            <a:ext cx="914400" cy="316480"/>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r>
              <a:rPr lang="en-US" sz="1200" dirty="0">
                <a:solidFill>
                  <a:schemeClr val="tx1"/>
                </a:solidFill>
              </a:rPr>
              <a:t>FUNCTION-ALITY</a:t>
            </a:r>
          </a:p>
        </p:txBody>
      </p:sp>
      <p:sp>
        <p:nvSpPr>
          <p:cNvPr id="49" name="Rounded Rectangle 34">
            <a:extLst>
              <a:ext uri="{FF2B5EF4-FFF2-40B4-BE49-F238E27FC236}">
                <a16:creationId xmlns:a16="http://schemas.microsoft.com/office/drawing/2014/main" id="{A3FAB147-AD9E-418C-95B3-C31A02DE596D}"/>
              </a:ext>
            </a:extLst>
          </p:cNvPr>
          <p:cNvSpPr/>
          <p:nvPr/>
        </p:nvSpPr>
        <p:spPr>
          <a:xfrm>
            <a:off x="3705225" y="1230757"/>
            <a:ext cx="914400" cy="316480"/>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r>
              <a:rPr lang="en-US" sz="1200" dirty="0">
                <a:solidFill>
                  <a:schemeClr val="tx1"/>
                </a:solidFill>
              </a:rPr>
              <a:t>DESIGN</a:t>
            </a:r>
          </a:p>
        </p:txBody>
      </p:sp>
      <p:sp>
        <p:nvSpPr>
          <p:cNvPr id="53" name="Rounded Rectangle 34">
            <a:extLst>
              <a:ext uri="{FF2B5EF4-FFF2-40B4-BE49-F238E27FC236}">
                <a16:creationId xmlns:a16="http://schemas.microsoft.com/office/drawing/2014/main" id="{D8B7CE4B-9C32-43E8-B9BA-02CF34145F3C}"/>
              </a:ext>
            </a:extLst>
          </p:cNvPr>
          <p:cNvSpPr/>
          <p:nvPr/>
        </p:nvSpPr>
        <p:spPr>
          <a:xfrm>
            <a:off x="5482317" y="1221030"/>
            <a:ext cx="914400" cy="316480"/>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r>
              <a:rPr lang="en-US" sz="1200" dirty="0">
                <a:solidFill>
                  <a:schemeClr val="tx1"/>
                </a:solidFill>
              </a:rPr>
              <a:t>PRICE</a:t>
            </a:r>
          </a:p>
        </p:txBody>
      </p:sp>
      <p:sp>
        <p:nvSpPr>
          <p:cNvPr id="64" name="Rounded Rectangle 34">
            <a:extLst>
              <a:ext uri="{FF2B5EF4-FFF2-40B4-BE49-F238E27FC236}">
                <a16:creationId xmlns:a16="http://schemas.microsoft.com/office/drawing/2014/main" id="{8A9A187C-99AC-415A-8812-4380B7F18CFA}"/>
              </a:ext>
            </a:extLst>
          </p:cNvPr>
          <p:cNvSpPr/>
          <p:nvPr/>
        </p:nvSpPr>
        <p:spPr>
          <a:xfrm>
            <a:off x="6370863" y="1230758"/>
            <a:ext cx="914400" cy="316480"/>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r>
              <a:rPr lang="en-US" sz="1200" dirty="0">
                <a:solidFill>
                  <a:schemeClr val="tx1"/>
                </a:solidFill>
              </a:rPr>
              <a:t>RUNNING</a:t>
            </a:r>
            <a:r>
              <a:rPr lang="en-US" sz="1200" baseline="30000" dirty="0">
                <a:solidFill>
                  <a:schemeClr val="tx1"/>
                </a:solidFill>
              </a:rPr>
              <a:t>2</a:t>
            </a:r>
          </a:p>
        </p:txBody>
      </p:sp>
      <p:sp>
        <p:nvSpPr>
          <p:cNvPr id="69" name="Rounded Rectangle 34">
            <a:extLst>
              <a:ext uri="{FF2B5EF4-FFF2-40B4-BE49-F238E27FC236}">
                <a16:creationId xmlns:a16="http://schemas.microsoft.com/office/drawing/2014/main" id="{37CC8310-C366-48AC-9D00-F86BFB4CB4EA}"/>
              </a:ext>
            </a:extLst>
          </p:cNvPr>
          <p:cNvSpPr/>
          <p:nvPr/>
        </p:nvSpPr>
        <p:spPr>
          <a:xfrm>
            <a:off x="7259409" y="1190121"/>
            <a:ext cx="1158875" cy="360206"/>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r>
              <a:rPr lang="en-US" sz="1200" dirty="0">
                <a:solidFill>
                  <a:schemeClr val="tx1"/>
                </a:solidFill>
              </a:rPr>
              <a:t>SPORTS RICHNESS</a:t>
            </a:r>
            <a:r>
              <a:rPr lang="en-US" sz="1200" baseline="30000" dirty="0">
                <a:solidFill>
                  <a:schemeClr val="tx1"/>
                </a:solidFill>
              </a:rPr>
              <a:t>3</a:t>
            </a:r>
          </a:p>
        </p:txBody>
      </p:sp>
      <p:sp>
        <p:nvSpPr>
          <p:cNvPr id="71" name="Rounded Rectangle 34">
            <a:extLst>
              <a:ext uri="{FF2B5EF4-FFF2-40B4-BE49-F238E27FC236}">
                <a16:creationId xmlns:a16="http://schemas.microsoft.com/office/drawing/2014/main" id="{5622E2C5-C52F-4E3D-9119-3147781802FD}"/>
              </a:ext>
            </a:extLst>
          </p:cNvPr>
          <p:cNvSpPr/>
          <p:nvPr/>
        </p:nvSpPr>
        <p:spPr>
          <a:xfrm>
            <a:off x="8392430" y="1200255"/>
            <a:ext cx="914400" cy="316480"/>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r>
              <a:rPr lang="en-US" sz="1200" dirty="0">
                <a:solidFill>
                  <a:schemeClr val="tx1"/>
                </a:solidFill>
              </a:rPr>
              <a:t>NON SPORTS</a:t>
            </a:r>
            <a:r>
              <a:rPr lang="en-US" sz="1200" baseline="30000" dirty="0">
                <a:solidFill>
                  <a:schemeClr val="tx1"/>
                </a:solidFill>
              </a:rPr>
              <a:t>2</a:t>
            </a:r>
          </a:p>
        </p:txBody>
      </p:sp>
      <p:sp>
        <p:nvSpPr>
          <p:cNvPr id="73" name="Rounded Rectangle 34">
            <a:extLst>
              <a:ext uri="{FF2B5EF4-FFF2-40B4-BE49-F238E27FC236}">
                <a16:creationId xmlns:a16="http://schemas.microsoft.com/office/drawing/2014/main" id="{E65682CE-7B54-441B-8486-84AEC618A77E}"/>
              </a:ext>
            </a:extLst>
          </p:cNvPr>
          <p:cNvSpPr/>
          <p:nvPr/>
        </p:nvSpPr>
        <p:spPr>
          <a:xfrm>
            <a:off x="10169525" y="1211504"/>
            <a:ext cx="914400" cy="316480"/>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r>
              <a:rPr lang="en-US" sz="1200" dirty="0">
                <a:solidFill>
                  <a:schemeClr val="tx1"/>
                </a:solidFill>
              </a:rPr>
              <a:t>GIFT FOR OTHERS</a:t>
            </a:r>
            <a:r>
              <a:rPr lang="en-US" sz="1200" baseline="30000" dirty="0">
                <a:solidFill>
                  <a:schemeClr val="tx1"/>
                </a:solidFill>
              </a:rPr>
              <a:t>4</a:t>
            </a:r>
          </a:p>
        </p:txBody>
      </p:sp>
      <p:sp>
        <p:nvSpPr>
          <p:cNvPr id="74" name="Line 35">
            <a:extLst>
              <a:ext uri="{FF2B5EF4-FFF2-40B4-BE49-F238E27FC236}">
                <a16:creationId xmlns:a16="http://schemas.microsoft.com/office/drawing/2014/main" id="{C86BC4BB-B365-4E1E-A640-471DC433F051}"/>
              </a:ext>
            </a:extLst>
          </p:cNvPr>
          <p:cNvSpPr>
            <a:spLocks noChangeShapeType="1"/>
          </p:cNvSpPr>
          <p:nvPr/>
        </p:nvSpPr>
        <p:spPr bwMode="gray">
          <a:xfrm flipH="1" flipV="1">
            <a:off x="3865563" y="1072931"/>
            <a:ext cx="2601912" cy="12918"/>
          </a:xfrm>
          <a:prstGeom prst="line">
            <a:avLst/>
          </a:prstGeom>
          <a:noFill/>
          <a:ln w="635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611" tIns="44806" rIns="89611" bIns="44806" anchor="ctr"/>
          <a:lstStyle/>
          <a:p>
            <a:endParaRPr lang="en-US" sz="1200">
              <a:latin typeface="+mn-lt"/>
            </a:endParaRPr>
          </a:p>
        </p:txBody>
      </p:sp>
      <p:sp>
        <p:nvSpPr>
          <p:cNvPr id="76" name="Rounded Rectangle 34">
            <a:extLst>
              <a:ext uri="{FF2B5EF4-FFF2-40B4-BE49-F238E27FC236}">
                <a16:creationId xmlns:a16="http://schemas.microsoft.com/office/drawing/2014/main" id="{F845B0E0-D4CE-4F26-BA47-5F311307BE0D}"/>
              </a:ext>
            </a:extLst>
          </p:cNvPr>
          <p:cNvSpPr/>
          <p:nvPr/>
        </p:nvSpPr>
        <p:spPr>
          <a:xfrm>
            <a:off x="4318809" y="794466"/>
            <a:ext cx="1670265" cy="303847"/>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r>
              <a:rPr lang="en-US" sz="1200" dirty="0">
                <a:solidFill>
                  <a:schemeClr val="tx1"/>
                </a:solidFill>
              </a:rPr>
              <a:t>CONSIDERATION FACTOR</a:t>
            </a:r>
            <a:r>
              <a:rPr lang="en-US" sz="1200" baseline="30000" dirty="0">
                <a:solidFill>
                  <a:schemeClr val="tx1"/>
                </a:solidFill>
              </a:rPr>
              <a:t>1</a:t>
            </a:r>
          </a:p>
        </p:txBody>
      </p:sp>
      <p:sp>
        <p:nvSpPr>
          <p:cNvPr id="77" name="Line 35">
            <a:extLst>
              <a:ext uri="{FF2B5EF4-FFF2-40B4-BE49-F238E27FC236}">
                <a16:creationId xmlns:a16="http://schemas.microsoft.com/office/drawing/2014/main" id="{4FFF6382-8084-4E0A-A452-3D93C8E4B8E9}"/>
              </a:ext>
            </a:extLst>
          </p:cNvPr>
          <p:cNvSpPr>
            <a:spLocks noChangeShapeType="1"/>
          </p:cNvSpPr>
          <p:nvPr/>
        </p:nvSpPr>
        <p:spPr bwMode="gray">
          <a:xfrm flipH="1" flipV="1">
            <a:off x="6572248" y="1085850"/>
            <a:ext cx="2638426" cy="0"/>
          </a:xfrm>
          <a:prstGeom prst="line">
            <a:avLst/>
          </a:prstGeom>
          <a:noFill/>
          <a:ln w="635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611" tIns="44806" rIns="89611" bIns="44806" anchor="ctr"/>
          <a:lstStyle/>
          <a:p>
            <a:endParaRPr lang="en-US" sz="1200">
              <a:latin typeface="+mn-lt"/>
            </a:endParaRPr>
          </a:p>
        </p:txBody>
      </p:sp>
      <p:sp>
        <p:nvSpPr>
          <p:cNvPr id="78" name="Rounded Rectangle 34">
            <a:extLst>
              <a:ext uri="{FF2B5EF4-FFF2-40B4-BE49-F238E27FC236}">
                <a16:creationId xmlns:a16="http://schemas.microsoft.com/office/drawing/2014/main" id="{9477D0A9-C284-40E1-8AF9-6FAB8D3819F6}"/>
              </a:ext>
            </a:extLst>
          </p:cNvPr>
          <p:cNvSpPr/>
          <p:nvPr/>
        </p:nvSpPr>
        <p:spPr>
          <a:xfrm>
            <a:off x="7015163" y="794466"/>
            <a:ext cx="1670050" cy="303847"/>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r>
              <a:rPr lang="en-US" sz="1200" dirty="0">
                <a:solidFill>
                  <a:schemeClr val="tx1"/>
                </a:solidFill>
              </a:rPr>
              <a:t>USAGE SCENARIO</a:t>
            </a:r>
          </a:p>
        </p:txBody>
      </p:sp>
      <p:sp>
        <p:nvSpPr>
          <p:cNvPr id="131" name="Line 35">
            <a:extLst>
              <a:ext uri="{FF2B5EF4-FFF2-40B4-BE49-F238E27FC236}">
                <a16:creationId xmlns:a16="http://schemas.microsoft.com/office/drawing/2014/main" id="{ECD308F0-1432-4B46-A731-5A47A8C4F3E8}"/>
              </a:ext>
            </a:extLst>
          </p:cNvPr>
          <p:cNvSpPr>
            <a:spLocks noChangeShapeType="1"/>
          </p:cNvSpPr>
          <p:nvPr/>
        </p:nvSpPr>
        <p:spPr bwMode="gray">
          <a:xfrm flipH="1" flipV="1">
            <a:off x="3720661" y="2791435"/>
            <a:ext cx="8220967" cy="0"/>
          </a:xfrm>
          <a:prstGeom prst="line">
            <a:avLst/>
          </a:prstGeom>
          <a:noFill/>
          <a:ln w="6350">
            <a:solidFill>
              <a:srgbClr val="7F7F7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611" tIns="44806" rIns="89611" bIns="44806" anchor="ctr"/>
          <a:lstStyle/>
          <a:p>
            <a:endParaRPr lang="en-US" sz="1200">
              <a:latin typeface="+mn-lt"/>
            </a:endParaRPr>
          </a:p>
        </p:txBody>
      </p:sp>
      <p:sp>
        <p:nvSpPr>
          <p:cNvPr id="133" name="Line 35">
            <a:extLst>
              <a:ext uri="{FF2B5EF4-FFF2-40B4-BE49-F238E27FC236}">
                <a16:creationId xmlns:a16="http://schemas.microsoft.com/office/drawing/2014/main" id="{BEA3803B-0D3D-49AD-A640-1B7741E66DAC}"/>
              </a:ext>
            </a:extLst>
          </p:cNvPr>
          <p:cNvSpPr>
            <a:spLocks noChangeShapeType="1"/>
          </p:cNvSpPr>
          <p:nvPr/>
        </p:nvSpPr>
        <p:spPr bwMode="gray">
          <a:xfrm flipH="1" flipV="1">
            <a:off x="3752192" y="3912602"/>
            <a:ext cx="8178550" cy="0"/>
          </a:xfrm>
          <a:prstGeom prst="line">
            <a:avLst/>
          </a:prstGeom>
          <a:noFill/>
          <a:ln w="6350">
            <a:solidFill>
              <a:srgbClr val="7F7F7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611" tIns="44806" rIns="89611" bIns="44806" anchor="ctr"/>
          <a:lstStyle/>
          <a:p>
            <a:endParaRPr lang="en-US" sz="1200">
              <a:latin typeface="+mn-lt"/>
            </a:endParaRPr>
          </a:p>
        </p:txBody>
      </p:sp>
      <p:sp>
        <p:nvSpPr>
          <p:cNvPr id="57" name="TextBox 56">
            <a:extLst>
              <a:ext uri="{FF2B5EF4-FFF2-40B4-BE49-F238E27FC236}">
                <a16:creationId xmlns:a16="http://schemas.microsoft.com/office/drawing/2014/main" id="{0B13C89C-0CD8-458D-925F-6FCF0DE2772A}"/>
              </a:ext>
            </a:extLst>
          </p:cNvPr>
          <p:cNvSpPr txBox="1">
            <a:spLocks/>
          </p:cNvSpPr>
          <p:nvPr/>
        </p:nvSpPr>
        <p:spPr>
          <a:xfrm>
            <a:off x="-207968" y="1397003"/>
            <a:ext cx="1352550" cy="279919"/>
          </a:xfrm>
          <a:prstGeom prst="rect">
            <a:avLst/>
          </a:prstGeom>
        </p:spPr>
        <p:txBody>
          <a:bodyPr vert="horz" wrap="square" lIns="0" tIns="0" rIns="0" bIns="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r"/>
            <a:r>
              <a:rPr lang="en-US" sz="1200" u="sng" dirty="0">
                <a:cs typeface="+mn-cs"/>
              </a:rPr>
              <a:t>PROFESSIONALITY</a:t>
            </a:r>
          </a:p>
        </p:txBody>
      </p:sp>
      <p:sp>
        <p:nvSpPr>
          <p:cNvPr id="149" name="Rounded Rectangle 34">
            <a:extLst>
              <a:ext uri="{FF2B5EF4-FFF2-40B4-BE49-F238E27FC236}">
                <a16:creationId xmlns:a16="http://schemas.microsoft.com/office/drawing/2014/main" id="{2D4C5905-4AE2-411F-8D59-ECE3DCB39EB7}"/>
              </a:ext>
            </a:extLst>
          </p:cNvPr>
          <p:cNvSpPr/>
          <p:nvPr/>
        </p:nvSpPr>
        <p:spPr>
          <a:xfrm>
            <a:off x="2157413" y="4125982"/>
            <a:ext cx="914400" cy="316480"/>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r>
              <a:rPr lang="en-US" sz="1200" dirty="0">
                <a:solidFill>
                  <a:schemeClr val="tx1"/>
                </a:solidFill>
              </a:rPr>
              <a:t>SPORTS</a:t>
            </a:r>
            <a:r>
              <a:rPr lang="en-US" altLang="zh-CN" sz="1200" dirty="0">
                <a:solidFill>
                  <a:schemeClr val="tx1"/>
                </a:solidFill>
              </a:rPr>
              <a:t>²</a:t>
            </a:r>
            <a:endParaRPr lang="en-US" sz="1200" dirty="0">
              <a:solidFill>
                <a:schemeClr val="tx1"/>
              </a:solidFill>
            </a:endParaRPr>
          </a:p>
        </p:txBody>
      </p:sp>
      <p:sp>
        <p:nvSpPr>
          <p:cNvPr id="58" name="TextBox 57">
            <a:extLst>
              <a:ext uri="{FF2B5EF4-FFF2-40B4-BE49-F238E27FC236}">
                <a16:creationId xmlns:a16="http://schemas.microsoft.com/office/drawing/2014/main" id="{2D570C49-5243-4335-94AD-27EB8FF4569C}"/>
              </a:ext>
            </a:extLst>
          </p:cNvPr>
          <p:cNvSpPr txBox="1">
            <a:spLocks/>
          </p:cNvSpPr>
          <p:nvPr/>
        </p:nvSpPr>
        <p:spPr>
          <a:xfrm>
            <a:off x="1774471" y="5457293"/>
            <a:ext cx="1695450" cy="356119"/>
          </a:xfrm>
          <a:prstGeom prst="rect">
            <a:avLst/>
          </a:prstGeom>
        </p:spPr>
        <p:txBody>
          <a:bodyPr vert="horz" wrap="square" lIns="0" tIns="0" rIns="0" bIns="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US" sz="1200" u="sng" dirty="0">
                <a:cs typeface="+mn-cs"/>
              </a:rPr>
              <a:t>EXTENSION OF USAGE</a:t>
            </a:r>
          </a:p>
        </p:txBody>
      </p:sp>
      <p:graphicFrame>
        <p:nvGraphicFramePr>
          <p:cNvPr id="121" name="Chart 120">
            <a:extLst>
              <a:ext uri="{FF2B5EF4-FFF2-40B4-BE49-F238E27FC236}">
                <a16:creationId xmlns:a16="http://schemas.microsoft.com/office/drawing/2014/main" id="{143AB23A-5BB2-4243-B36E-96577D73DEAA}"/>
              </a:ext>
            </a:extLst>
          </p:cNvPr>
          <p:cNvGraphicFramePr/>
          <p:nvPr>
            <p:custDataLst>
              <p:tags r:id="rId3"/>
            </p:custDataLst>
            <p:extLst>
              <p:ext uri="{D42A27DB-BD31-4B8C-83A1-F6EECF244321}">
                <p14:modId xmlns:p14="http://schemas.microsoft.com/office/powerpoint/2010/main" val="157134379"/>
              </p:ext>
            </p:extLst>
          </p:nvPr>
        </p:nvGraphicFramePr>
        <p:xfrm>
          <a:off x="3865563" y="1768475"/>
          <a:ext cx="612775" cy="4475163"/>
        </p:xfrm>
        <a:graphic>
          <a:graphicData uri="http://schemas.openxmlformats.org/drawingml/2006/chart">
            <c:chart xmlns:c="http://schemas.openxmlformats.org/drawingml/2006/chart" xmlns:r="http://schemas.openxmlformats.org/officeDocument/2006/relationships" r:id="rId43"/>
          </a:graphicData>
        </a:graphic>
      </p:graphicFrame>
      <p:sp>
        <p:nvSpPr>
          <p:cNvPr id="161" name="Shape 11">
            <a:extLst>
              <a:ext uri="{FF2B5EF4-FFF2-40B4-BE49-F238E27FC236}">
                <a16:creationId xmlns:a16="http://schemas.microsoft.com/office/drawing/2014/main" id="{47CA6CCE-A182-4E50-A1C8-7F5EDE21B085}"/>
              </a:ext>
            </a:extLst>
          </p:cNvPr>
          <p:cNvSpPr>
            <a:spLocks noGrp="1"/>
          </p:cNvSpPr>
          <p:nvPr>
            <p:custDataLst>
              <p:tags r:id="rId4"/>
            </p:custDataLst>
          </p:nvPr>
        </p:nvSpPr>
        <p:spPr bwMode="gray">
          <a:xfrm>
            <a:off x="4421188" y="5514975"/>
            <a:ext cx="347663"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ma14="http://schemas.microsoft.com/office/mac/drawingml/2011/main" xmlns="" xmlns:lc="http://schemas.openxmlformats.org/drawingml/2006/lockedCanva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CA1A4246-14E6-4DB4-9DF0-9F7FCAA6869D}" type="datetime'''''''3''5''''''''%'''''''''''">
              <a:rPr lang="en-US" altLang="en-US" sz="1400" kern="0" smtClean="0">
                <a:effectLst/>
              </a:rPr>
              <a:pPr marL="0" indent="0">
                <a:spcBef>
                  <a:spcPct val="0"/>
                </a:spcBef>
                <a:spcAft>
                  <a:spcPct val="0"/>
                </a:spcAft>
                <a:buNone/>
              </a:pPr>
              <a:t>35%</a:t>
            </a:fld>
            <a:endParaRPr lang="en-US" sz="1400" kern="0" dirty="0"/>
          </a:p>
        </p:txBody>
      </p:sp>
      <p:sp>
        <p:nvSpPr>
          <p:cNvPr id="158" name="Shape 11">
            <a:extLst>
              <a:ext uri="{FF2B5EF4-FFF2-40B4-BE49-F238E27FC236}">
                <a16:creationId xmlns:a16="http://schemas.microsoft.com/office/drawing/2014/main" id="{CA57F644-5737-4B30-A84C-495DEFDBC052}"/>
              </a:ext>
            </a:extLst>
          </p:cNvPr>
          <p:cNvSpPr>
            <a:spLocks noGrp="1"/>
          </p:cNvSpPr>
          <p:nvPr>
            <p:custDataLst>
              <p:tags r:id="rId5"/>
            </p:custDataLst>
          </p:nvPr>
        </p:nvSpPr>
        <p:spPr bwMode="gray">
          <a:xfrm>
            <a:off x="4264025" y="2282825"/>
            <a:ext cx="347663"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ma14="http://schemas.microsoft.com/office/mac/drawingml/2011/main" xmlns="" xmlns:lc="http://schemas.openxmlformats.org/drawingml/2006/lockedCanva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C5FEF384-AD1A-40D2-974F-04CEAC485060}" type="datetime'''''''''''''''''2''''''''''3''''%'''''''''''''''">
              <a:rPr lang="en-US" altLang="en-US" sz="1400" kern="0" smtClean="0">
                <a:effectLst/>
              </a:rPr>
              <a:pPr marL="0" indent="0">
                <a:spcBef>
                  <a:spcPct val="0"/>
                </a:spcBef>
                <a:spcAft>
                  <a:spcPct val="0"/>
                </a:spcAft>
                <a:buNone/>
              </a:pPr>
              <a:t>23%</a:t>
            </a:fld>
            <a:endParaRPr lang="en-US" sz="1400" kern="0" dirty="0"/>
          </a:p>
        </p:txBody>
      </p:sp>
      <p:sp>
        <p:nvSpPr>
          <p:cNvPr id="159" name="Shape 11">
            <a:extLst>
              <a:ext uri="{FF2B5EF4-FFF2-40B4-BE49-F238E27FC236}">
                <a16:creationId xmlns:a16="http://schemas.microsoft.com/office/drawing/2014/main" id="{C848F661-A748-4515-97AA-6794417498C8}"/>
              </a:ext>
            </a:extLst>
          </p:cNvPr>
          <p:cNvSpPr>
            <a:spLocks noGrp="1"/>
          </p:cNvSpPr>
          <p:nvPr>
            <p:custDataLst>
              <p:tags r:id="rId6"/>
            </p:custDataLst>
          </p:nvPr>
        </p:nvSpPr>
        <p:spPr bwMode="gray">
          <a:xfrm>
            <a:off x="4391025" y="3360738"/>
            <a:ext cx="347663"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ma14="http://schemas.microsoft.com/office/mac/drawingml/2011/main" xmlns="" xmlns:lc="http://schemas.openxmlformats.org/drawingml/2006/lockedCanva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CBAFE61F-8E6D-4E64-ADAF-49AC96495FF2}" type="datetime'''''''''''''''3''''''2''''''''''''''''''''''%'''''''">
              <a:rPr lang="en-US" altLang="en-US" sz="1400" kern="0" smtClean="0">
                <a:effectLst/>
              </a:rPr>
              <a:pPr marL="0" indent="0">
                <a:spcBef>
                  <a:spcPct val="0"/>
                </a:spcBef>
                <a:spcAft>
                  <a:spcPct val="0"/>
                </a:spcAft>
                <a:buNone/>
              </a:pPr>
              <a:t>32%</a:t>
            </a:fld>
            <a:endParaRPr lang="en-US" sz="1400" kern="0" dirty="0"/>
          </a:p>
        </p:txBody>
      </p:sp>
      <p:sp>
        <p:nvSpPr>
          <p:cNvPr id="160" name="Shape 11">
            <a:extLst>
              <a:ext uri="{FF2B5EF4-FFF2-40B4-BE49-F238E27FC236}">
                <a16:creationId xmlns:a16="http://schemas.microsoft.com/office/drawing/2014/main" id="{169B7A33-45D7-40D5-9E9E-3E5DB608DA60}"/>
              </a:ext>
            </a:extLst>
          </p:cNvPr>
          <p:cNvSpPr>
            <a:spLocks noGrp="1"/>
          </p:cNvSpPr>
          <p:nvPr>
            <p:custDataLst>
              <p:tags r:id="rId7"/>
            </p:custDataLst>
          </p:nvPr>
        </p:nvSpPr>
        <p:spPr bwMode="gray">
          <a:xfrm>
            <a:off x="4300538" y="4437063"/>
            <a:ext cx="347663"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ma14="http://schemas.microsoft.com/office/mac/drawingml/2011/main" xmlns="" xmlns:lc="http://schemas.openxmlformats.org/drawingml/2006/lockedCanva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F507E22B-8A3E-4D55-A54A-FC53CC9A1A12}" type="datetime'''''''2''''''''''''''''''''''''5''''%'''''''''">
              <a:rPr lang="en-US" altLang="en-US" sz="1400" kern="0" smtClean="0">
                <a:effectLst/>
              </a:rPr>
              <a:pPr marL="0" indent="0">
                <a:spcBef>
                  <a:spcPct val="0"/>
                </a:spcBef>
                <a:spcAft>
                  <a:spcPct val="0"/>
                </a:spcAft>
                <a:buNone/>
              </a:pPr>
              <a:t>25%</a:t>
            </a:fld>
            <a:endParaRPr lang="en-US" sz="1400" kern="0" dirty="0"/>
          </a:p>
        </p:txBody>
      </p:sp>
      <p:graphicFrame>
        <p:nvGraphicFramePr>
          <p:cNvPr id="137" name="Chart 136">
            <a:extLst>
              <a:ext uri="{FF2B5EF4-FFF2-40B4-BE49-F238E27FC236}">
                <a16:creationId xmlns:a16="http://schemas.microsoft.com/office/drawing/2014/main" id="{52C617F2-78F7-4A60-89C5-441F0BFD7488}"/>
              </a:ext>
            </a:extLst>
          </p:cNvPr>
          <p:cNvGraphicFramePr/>
          <p:nvPr>
            <p:custDataLst>
              <p:tags r:id="rId8"/>
            </p:custDataLst>
            <p:extLst>
              <p:ext uri="{D42A27DB-BD31-4B8C-83A1-F6EECF244321}">
                <p14:modId xmlns:p14="http://schemas.microsoft.com/office/powerpoint/2010/main" val="1455751262"/>
              </p:ext>
            </p:extLst>
          </p:nvPr>
        </p:nvGraphicFramePr>
        <p:xfrm>
          <a:off x="4691063" y="1768475"/>
          <a:ext cx="612775" cy="4475163"/>
        </p:xfrm>
        <a:graphic>
          <a:graphicData uri="http://schemas.openxmlformats.org/drawingml/2006/chart">
            <c:chart xmlns:c="http://schemas.openxmlformats.org/drawingml/2006/chart" xmlns:r="http://schemas.openxmlformats.org/officeDocument/2006/relationships" r:id="rId44"/>
          </a:graphicData>
        </a:graphic>
      </p:graphicFrame>
      <p:sp>
        <p:nvSpPr>
          <p:cNvPr id="176" name="Shape 11">
            <a:extLst>
              <a:ext uri="{FF2B5EF4-FFF2-40B4-BE49-F238E27FC236}">
                <a16:creationId xmlns:a16="http://schemas.microsoft.com/office/drawing/2014/main" id="{111CD4C0-A5C1-420F-9CCF-9B0DEA22391A}"/>
              </a:ext>
            </a:extLst>
          </p:cNvPr>
          <p:cNvSpPr>
            <a:spLocks noGrp="1"/>
          </p:cNvSpPr>
          <p:nvPr>
            <p:custDataLst>
              <p:tags r:id="rId9"/>
            </p:custDataLst>
          </p:nvPr>
        </p:nvSpPr>
        <p:spPr bwMode="gray">
          <a:xfrm>
            <a:off x="5246688" y="2282825"/>
            <a:ext cx="347663"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ma14="http://schemas.microsoft.com/office/mac/drawingml/2011/main" xmlns="" xmlns:lc="http://schemas.openxmlformats.org/drawingml/2006/lockedCanva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99940318-2E82-4932-B8B3-B989D4620701}" type="datetime'''''''''2''''''''''''''''''''''''5''''%'''''">
              <a:rPr lang="en-US" altLang="en-US" sz="1400" kern="0" smtClean="0">
                <a:effectLst/>
              </a:rPr>
              <a:pPr marL="0" indent="0">
                <a:spcBef>
                  <a:spcPct val="0"/>
                </a:spcBef>
                <a:spcAft>
                  <a:spcPct val="0"/>
                </a:spcAft>
                <a:buNone/>
              </a:pPr>
              <a:t>25%</a:t>
            </a:fld>
            <a:endParaRPr lang="en-US" sz="1400" kern="0" dirty="0"/>
          </a:p>
        </p:txBody>
      </p:sp>
      <p:sp>
        <p:nvSpPr>
          <p:cNvPr id="177" name="Shape 11">
            <a:extLst>
              <a:ext uri="{FF2B5EF4-FFF2-40B4-BE49-F238E27FC236}">
                <a16:creationId xmlns:a16="http://schemas.microsoft.com/office/drawing/2014/main" id="{1AAAF2D6-3B29-4F14-90C1-482976C766E9}"/>
              </a:ext>
            </a:extLst>
          </p:cNvPr>
          <p:cNvSpPr>
            <a:spLocks noGrp="1"/>
          </p:cNvSpPr>
          <p:nvPr>
            <p:custDataLst>
              <p:tags r:id="rId10"/>
            </p:custDataLst>
          </p:nvPr>
        </p:nvSpPr>
        <p:spPr bwMode="gray">
          <a:xfrm>
            <a:off x="5157788" y="3360738"/>
            <a:ext cx="347663"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ma14="http://schemas.microsoft.com/office/mac/drawingml/2011/main" xmlns="" xmlns:lc="http://schemas.openxmlformats.org/drawingml/2006/lockedCanva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32D5605C-9DC9-4BC2-9B1F-F8C9EDD19575}" type="datetime'2''''''0''''%'''''''''''''''''''">
              <a:rPr lang="en-US" altLang="en-US" sz="1400" kern="0" smtClean="0">
                <a:effectLst/>
              </a:rPr>
              <a:pPr marL="0" indent="0">
                <a:spcBef>
                  <a:spcPct val="0"/>
                </a:spcBef>
                <a:spcAft>
                  <a:spcPct val="0"/>
                </a:spcAft>
                <a:buNone/>
              </a:pPr>
              <a:t>20%</a:t>
            </a:fld>
            <a:endParaRPr lang="en-US" sz="1400" kern="0" dirty="0"/>
          </a:p>
        </p:txBody>
      </p:sp>
      <p:sp>
        <p:nvSpPr>
          <p:cNvPr id="178" name="Shape 11">
            <a:extLst>
              <a:ext uri="{FF2B5EF4-FFF2-40B4-BE49-F238E27FC236}">
                <a16:creationId xmlns:a16="http://schemas.microsoft.com/office/drawing/2014/main" id="{433ADC6E-7DCE-4262-A15B-91C248B1259F}"/>
              </a:ext>
            </a:extLst>
          </p:cNvPr>
          <p:cNvSpPr>
            <a:spLocks noGrp="1"/>
          </p:cNvSpPr>
          <p:nvPr>
            <p:custDataLst>
              <p:tags r:id="rId11"/>
            </p:custDataLst>
          </p:nvPr>
        </p:nvSpPr>
        <p:spPr bwMode="gray">
          <a:xfrm>
            <a:off x="5010150" y="4437063"/>
            <a:ext cx="347663"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ma14="http://schemas.microsoft.com/office/mac/drawingml/2011/main" xmlns="" xmlns:lc="http://schemas.openxmlformats.org/drawingml/2006/lockedCanva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B8CA0FEE-E9FA-41B1-9481-B7F7D80D2839}" type="datetime'''''''''1''''''''''2''''%'''''''''''''''''''">
              <a:rPr lang="en-US" altLang="en-US" sz="1400" kern="0" smtClean="0">
                <a:effectLst/>
              </a:rPr>
              <a:pPr marL="0" indent="0">
                <a:spcBef>
                  <a:spcPct val="0"/>
                </a:spcBef>
                <a:spcAft>
                  <a:spcPct val="0"/>
                </a:spcAft>
                <a:buNone/>
              </a:pPr>
              <a:t>12%</a:t>
            </a:fld>
            <a:endParaRPr lang="en-US" sz="1400" kern="0" dirty="0"/>
          </a:p>
        </p:txBody>
      </p:sp>
      <p:sp>
        <p:nvSpPr>
          <p:cNvPr id="179" name="Shape 11">
            <a:extLst>
              <a:ext uri="{FF2B5EF4-FFF2-40B4-BE49-F238E27FC236}">
                <a16:creationId xmlns:a16="http://schemas.microsoft.com/office/drawing/2014/main" id="{DB363D9E-E80D-4663-A152-8653371ACF77}"/>
              </a:ext>
            </a:extLst>
          </p:cNvPr>
          <p:cNvSpPr>
            <a:spLocks noGrp="1"/>
          </p:cNvSpPr>
          <p:nvPr>
            <p:custDataLst>
              <p:tags r:id="rId12"/>
            </p:custDataLst>
          </p:nvPr>
        </p:nvSpPr>
        <p:spPr bwMode="gray">
          <a:xfrm>
            <a:off x="4964113" y="5514975"/>
            <a:ext cx="268288"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ma14="http://schemas.microsoft.com/office/mac/drawingml/2011/main" xmlns="" xmlns:lc="http://schemas.openxmlformats.org/drawingml/2006/lockedCanva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4D78DA8D-DBB9-465F-A8F6-F56055DD1A78}" type="datetime'''''''''''9''''''''%'''''''''''''''">
              <a:rPr lang="en-US" altLang="en-US" sz="1400" kern="0" smtClean="0">
                <a:effectLst/>
              </a:rPr>
              <a:pPr marL="0" indent="0">
                <a:spcBef>
                  <a:spcPct val="0"/>
                </a:spcBef>
                <a:spcAft>
                  <a:spcPct val="0"/>
                </a:spcAft>
                <a:buNone/>
              </a:pPr>
              <a:t>9%</a:t>
            </a:fld>
            <a:endParaRPr lang="en-US" sz="1400" kern="0" dirty="0"/>
          </a:p>
        </p:txBody>
      </p:sp>
      <p:graphicFrame>
        <p:nvGraphicFramePr>
          <p:cNvPr id="139" name="Chart 138">
            <a:extLst>
              <a:ext uri="{FF2B5EF4-FFF2-40B4-BE49-F238E27FC236}">
                <a16:creationId xmlns:a16="http://schemas.microsoft.com/office/drawing/2014/main" id="{392D9FF8-BDB8-4573-9AD7-0F6C9F453F2C}"/>
              </a:ext>
            </a:extLst>
          </p:cNvPr>
          <p:cNvGraphicFramePr/>
          <p:nvPr>
            <p:custDataLst>
              <p:tags r:id="rId13"/>
            </p:custDataLst>
            <p:extLst>
              <p:ext uri="{D42A27DB-BD31-4B8C-83A1-F6EECF244321}">
                <p14:modId xmlns:p14="http://schemas.microsoft.com/office/powerpoint/2010/main" val="3917628430"/>
              </p:ext>
            </p:extLst>
          </p:nvPr>
        </p:nvGraphicFramePr>
        <p:xfrm>
          <a:off x="5564188" y="1768475"/>
          <a:ext cx="612775" cy="4475163"/>
        </p:xfrm>
        <a:graphic>
          <a:graphicData uri="http://schemas.openxmlformats.org/drawingml/2006/chart">
            <c:chart xmlns:c="http://schemas.openxmlformats.org/drawingml/2006/chart" xmlns:r="http://schemas.openxmlformats.org/officeDocument/2006/relationships" r:id="rId45"/>
          </a:graphicData>
        </a:graphic>
      </p:graphicFrame>
      <p:sp>
        <p:nvSpPr>
          <p:cNvPr id="187" name="Shape 11">
            <a:extLst>
              <a:ext uri="{FF2B5EF4-FFF2-40B4-BE49-F238E27FC236}">
                <a16:creationId xmlns:a16="http://schemas.microsoft.com/office/drawing/2014/main" id="{4DE18B76-31B6-42E9-8047-6C7D39064BF8}"/>
              </a:ext>
            </a:extLst>
          </p:cNvPr>
          <p:cNvSpPr>
            <a:spLocks noGrp="1"/>
          </p:cNvSpPr>
          <p:nvPr>
            <p:custDataLst>
              <p:tags r:id="rId14"/>
            </p:custDataLst>
          </p:nvPr>
        </p:nvSpPr>
        <p:spPr bwMode="gray">
          <a:xfrm>
            <a:off x="6119813" y="4437063"/>
            <a:ext cx="347663"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ma14="http://schemas.microsoft.com/office/mac/drawingml/2011/main" xmlns="" xmlns:lc="http://schemas.openxmlformats.org/drawingml/2006/lockedCanva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0C3D3AC0-240F-4021-9241-67A25040950F}" type="datetime'''1''''''''''''1''%'''''''''''''''''''''">
              <a:rPr lang="en-US" altLang="en-US" sz="1400" kern="0" smtClean="0">
                <a:effectLst/>
              </a:rPr>
              <a:pPr marL="0" indent="0">
                <a:spcBef>
                  <a:spcPct val="0"/>
                </a:spcBef>
                <a:spcAft>
                  <a:spcPct val="0"/>
                </a:spcAft>
                <a:buNone/>
              </a:pPr>
              <a:t>11%</a:t>
            </a:fld>
            <a:endParaRPr lang="en-US" sz="1400" kern="0" dirty="0"/>
          </a:p>
        </p:txBody>
      </p:sp>
      <p:sp>
        <p:nvSpPr>
          <p:cNvPr id="186" name="Shape 11">
            <a:extLst>
              <a:ext uri="{FF2B5EF4-FFF2-40B4-BE49-F238E27FC236}">
                <a16:creationId xmlns:a16="http://schemas.microsoft.com/office/drawing/2014/main" id="{93BD16B1-F5EF-4B8F-BD75-AD48CC62175D}"/>
              </a:ext>
            </a:extLst>
          </p:cNvPr>
          <p:cNvSpPr>
            <a:spLocks noGrp="1"/>
          </p:cNvSpPr>
          <p:nvPr>
            <p:custDataLst>
              <p:tags r:id="rId15"/>
            </p:custDataLst>
          </p:nvPr>
        </p:nvSpPr>
        <p:spPr bwMode="gray">
          <a:xfrm>
            <a:off x="5903913" y="3360738"/>
            <a:ext cx="268288"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ma14="http://schemas.microsoft.com/office/mac/drawingml/2011/main" xmlns="" xmlns:lc="http://schemas.openxmlformats.org/drawingml/2006/lockedCanva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6B403CBD-3B73-4FA3-9A73-137837FA37A9}" type="datetime'''''6''''''''''''''''''''''''%'''''''''''''''''''''''''">
              <a:rPr lang="en-US" altLang="en-US" sz="1400" kern="0" smtClean="0">
                <a:effectLst/>
              </a:rPr>
              <a:pPr marL="0" indent="0">
                <a:spcBef>
                  <a:spcPct val="0"/>
                </a:spcBef>
                <a:spcAft>
                  <a:spcPct val="0"/>
                </a:spcAft>
                <a:buNone/>
              </a:pPr>
              <a:t>6%</a:t>
            </a:fld>
            <a:endParaRPr lang="en-US" sz="1400" kern="0" dirty="0"/>
          </a:p>
        </p:txBody>
      </p:sp>
      <p:sp>
        <p:nvSpPr>
          <p:cNvPr id="185" name="Shape 11">
            <a:extLst>
              <a:ext uri="{FF2B5EF4-FFF2-40B4-BE49-F238E27FC236}">
                <a16:creationId xmlns:a16="http://schemas.microsoft.com/office/drawing/2014/main" id="{6AD421AE-D661-47DC-A794-7D9939D76BA9}"/>
              </a:ext>
            </a:extLst>
          </p:cNvPr>
          <p:cNvSpPr>
            <a:spLocks noGrp="1"/>
          </p:cNvSpPr>
          <p:nvPr>
            <p:custDataLst>
              <p:tags r:id="rId16"/>
            </p:custDataLst>
          </p:nvPr>
        </p:nvSpPr>
        <p:spPr bwMode="gray">
          <a:xfrm>
            <a:off x="6018213" y="2282825"/>
            <a:ext cx="268288"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ma14="http://schemas.microsoft.com/office/mac/drawingml/2011/main" xmlns="" xmlns:lc="http://schemas.openxmlformats.org/drawingml/2006/lockedCanva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ACB296D0-BDD1-4CE0-8B3D-C372263DF8D3}" type="datetime'''''''''''''''''''''''''''''''''''''''8''''''''''''''''%'">
              <a:rPr lang="en-US" altLang="en-US" sz="1400" kern="0" smtClean="0">
                <a:effectLst/>
              </a:rPr>
              <a:pPr marL="0" indent="0">
                <a:spcBef>
                  <a:spcPct val="0"/>
                </a:spcBef>
                <a:spcAft>
                  <a:spcPct val="0"/>
                </a:spcAft>
                <a:buNone/>
              </a:pPr>
              <a:t>8%</a:t>
            </a:fld>
            <a:endParaRPr lang="en-US" sz="1400" kern="0" dirty="0"/>
          </a:p>
        </p:txBody>
      </p:sp>
      <p:sp>
        <p:nvSpPr>
          <p:cNvPr id="188" name="Shape 11">
            <a:extLst>
              <a:ext uri="{FF2B5EF4-FFF2-40B4-BE49-F238E27FC236}">
                <a16:creationId xmlns:a16="http://schemas.microsoft.com/office/drawing/2014/main" id="{8ABE6459-166B-4FC6-8883-B13C9FD6B884}"/>
              </a:ext>
            </a:extLst>
          </p:cNvPr>
          <p:cNvSpPr>
            <a:spLocks noGrp="1"/>
          </p:cNvSpPr>
          <p:nvPr>
            <p:custDataLst>
              <p:tags r:id="rId17"/>
            </p:custDataLst>
          </p:nvPr>
        </p:nvSpPr>
        <p:spPr bwMode="gray">
          <a:xfrm>
            <a:off x="6076950" y="5514975"/>
            <a:ext cx="347663"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ma14="http://schemas.microsoft.com/office/mac/drawingml/2011/main" xmlns="" xmlns:lc="http://schemas.openxmlformats.org/drawingml/2006/lockedCanva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5C153892-3AB6-49C1-8175-52FC85C9075C}" type="datetime'1''''''''''''''''''''''''''''''''0''''''''''''%'''">
              <a:rPr lang="en-US" altLang="en-US" sz="1400" kern="0" smtClean="0">
                <a:effectLst/>
              </a:rPr>
              <a:pPr marL="0" indent="0">
                <a:spcBef>
                  <a:spcPct val="0"/>
                </a:spcBef>
                <a:spcAft>
                  <a:spcPct val="0"/>
                </a:spcAft>
                <a:buNone/>
              </a:pPr>
              <a:t>10%</a:t>
            </a:fld>
            <a:endParaRPr lang="en-US" sz="1400" kern="0" dirty="0"/>
          </a:p>
        </p:txBody>
      </p:sp>
      <p:graphicFrame>
        <p:nvGraphicFramePr>
          <p:cNvPr id="150" name="Chart 149">
            <a:extLst>
              <a:ext uri="{FF2B5EF4-FFF2-40B4-BE49-F238E27FC236}">
                <a16:creationId xmlns:a16="http://schemas.microsoft.com/office/drawing/2014/main" id="{E1B83764-1EC9-4003-B0EB-1A18D0169C48}"/>
              </a:ext>
            </a:extLst>
          </p:cNvPr>
          <p:cNvGraphicFramePr/>
          <p:nvPr>
            <p:custDataLst>
              <p:tags r:id="rId18"/>
            </p:custDataLst>
            <p:extLst>
              <p:ext uri="{D42A27DB-BD31-4B8C-83A1-F6EECF244321}">
                <p14:modId xmlns:p14="http://schemas.microsoft.com/office/powerpoint/2010/main" val="1984789699"/>
              </p:ext>
            </p:extLst>
          </p:nvPr>
        </p:nvGraphicFramePr>
        <p:xfrm>
          <a:off x="6529388" y="1768475"/>
          <a:ext cx="612775" cy="4475163"/>
        </p:xfrm>
        <a:graphic>
          <a:graphicData uri="http://schemas.openxmlformats.org/drawingml/2006/chart">
            <c:chart xmlns:c="http://schemas.openxmlformats.org/drawingml/2006/chart" xmlns:r="http://schemas.openxmlformats.org/officeDocument/2006/relationships" r:id="rId46"/>
          </a:graphicData>
        </a:graphic>
      </p:graphicFrame>
      <p:sp>
        <p:nvSpPr>
          <p:cNvPr id="194" name="Shape 11">
            <a:extLst>
              <a:ext uri="{FF2B5EF4-FFF2-40B4-BE49-F238E27FC236}">
                <a16:creationId xmlns:a16="http://schemas.microsoft.com/office/drawing/2014/main" id="{6E735C00-6920-4A19-9B8D-A7B5262EF352}"/>
              </a:ext>
            </a:extLst>
          </p:cNvPr>
          <p:cNvSpPr>
            <a:spLocks noGrp="1"/>
          </p:cNvSpPr>
          <p:nvPr>
            <p:custDataLst>
              <p:tags r:id="rId19"/>
            </p:custDataLst>
          </p:nvPr>
        </p:nvSpPr>
        <p:spPr bwMode="gray">
          <a:xfrm>
            <a:off x="7085013" y="2282825"/>
            <a:ext cx="347663"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ma14="http://schemas.microsoft.com/office/mac/drawingml/2011/main" xmlns="" xmlns:lc="http://schemas.openxmlformats.org/drawingml/2006/lockedCanva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77321620-BEA1-493C-A3AE-45D45BC69415}" type="datetime'''''''''''''''''7''''''''''''''''''''''''''''0''''''''''''%'''">
              <a:rPr lang="en-US" altLang="en-US" sz="1400" kern="0" smtClean="0">
                <a:effectLst/>
              </a:rPr>
              <a:pPr marL="0" indent="0">
                <a:spcBef>
                  <a:spcPct val="0"/>
                </a:spcBef>
                <a:spcAft>
                  <a:spcPct val="0"/>
                </a:spcAft>
                <a:buNone/>
              </a:pPr>
              <a:t>70%</a:t>
            </a:fld>
            <a:endParaRPr lang="en-US" sz="1400" kern="0" dirty="0"/>
          </a:p>
        </p:txBody>
      </p:sp>
      <p:sp>
        <p:nvSpPr>
          <p:cNvPr id="195" name="Shape 11">
            <a:extLst>
              <a:ext uri="{FF2B5EF4-FFF2-40B4-BE49-F238E27FC236}">
                <a16:creationId xmlns:a16="http://schemas.microsoft.com/office/drawing/2014/main" id="{8C1E5A49-DA5F-4F4A-B6CB-B47281A0A9E8}"/>
              </a:ext>
            </a:extLst>
          </p:cNvPr>
          <p:cNvSpPr>
            <a:spLocks noGrp="1"/>
          </p:cNvSpPr>
          <p:nvPr>
            <p:custDataLst>
              <p:tags r:id="rId20"/>
            </p:custDataLst>
          </p:nvPr>
        </p:nvSpPr>
        <p:spPr bwMode="gray">
          <a:xfrm>
            <a:off x="6956425" y="3360738"/>
            <a:ext cx="347663"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ma14="http://schemas.microsoft.com/office/mac/drawingml/2011/main" xmlns="" xmlns:lc="http://schemas.openxmlformats.org/drawingml/2006/lockedCanva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77859142-6904-42B5-8EDF-8B05363C2115}" type="datetime'''''''''''''''''''''5''''''''''''''''0%'''''''''''''''">
              <a:rPr lang="en-US" altLang="en-US" sz="1400" kern="0" smtClean="0">
                <a:effectLst/>
              </a:rPr>
              <a:pPr marL="0" indent="0">
                <a:spcBef>
                  <a:spcPct val="0"/>
                </a:spcBef>
                <a:spcAft>
                  <a:spcPct val="0"/>
                </a:spcAft>
                <a:buNone/>
              </a:pPr>
              <a:t>50%</a:t>
            </a:fld>
            <a:endParaRPr lang="en-US" sz="1400" kern="0" dirty="0"/>
          </a:p>
        </p:txBody>
      </p:sp>
      <p:sp>
        <p:nvSpPr>
          <p:cNvPr id="196" name="Shape 11">
            <a:extLst>
              <a:ext uri="{FF2B5EF4-FFF2-40B4-BE49-F238E27FC236}">
                <a16:creationId xmlns:a16="http://schemas.microsoft.com/office/drawing/2014/main" id="{54BFA9C2-C694-4665-80BF-C6B023E51397}"/>
              </a:ext>
            </a:extLst>
          </p:cNvPr>
          <p:cNvSpPr>
            <a:spLocks noGrp="1"/>
          </p:cNvSpPr>
          <p:nvPr>
            <p:custDataLst>
              <p:tags r:id="rId21"/>
            </p:custDataLst>
          </p:nvPr>
        </p:nvSpPr>
        <p:spPr bwMode="gray">
          <a:xfrm>
            <a:off x="6943725" y="4437063"/>
            <a:ext cx="347663"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ma14="http://schemas.microsoft.com/office/mac/drawingml/2011/main" xmlns="" xmlns:lc="http://schemas.openxmlformats.org/drawingml/2006/lockedCanva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5E27FAE1-8D55-4AE4-90D8-B3018E9AC68E}" type="datetime'4''''''''''''''''''''''''''''''''''''''''''''''''''8''''%'">
              <a:rPr lang="en-US" altLang="en-US" sz="1400" kern="0" smtClean="0">
                <a:effectLst/>
              </a:rPr>
              <a:pPr marL="0" indent="0">
                <a:spcBef>
                  <a:spcPct val="0"/>
                </a:spcBef>
                <a:spcAft>
                  <a:spcPct val="0"/>
                </a:spcAft>
                <a:buNone/>
              </a:pPr>
              <a:t>48%</a:t>
            </a:fld>
            <a:endParaRPr lang="en-US" sz="1400" kern="0" dirty="0"/>
          </a:p>
        </p:txBody>
      </p:sp>
      <p:sp>
        <p:nvSpPr>
          <p:cNvPr id="197" name="Shape 11">
            <a:extLst>
              <a:ext uri="{FF2B5EF4-FFF2-40B4-BE49-F238E27FC236}">
                <a16:creationId xmlns:a16="http://schemas.microsoft.com/office/drawing/2014/main" id="{D704610E-46F2-4F2B-BF98-7F5574124F37}"/>
              </a:ext>
            </a:extLst>
          </p:cNvPr>
          <p:cNvSpPr>
            <a:spLocks noGrp="1"/>
          </p:cNvSpPr>
          <p:nvPr>
            <p:custDataLst>
              <p:tags r:id="rId22"/>
            </p:custDataLst>
          </p:nvPr>
        </p:nvSpPr>
        <p:spPr bwMode="gray">
          <a:xfrm>
            <a:off x="6804025" y="5514975"/>
            <a:ext cx="347663"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ma14="http://schemas.microsoft.com/office/mac/drawingml/2011/main" xmlns="" xmlns:lc="http://schemas.openxmlformats.org/drawingml/2006/lockedCanva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9B148BFD-FFDC-4470-9B08-08401F41D630}" type="datetime'''''''''''''''''''''''''''2''6''''''''''%'''''''''''''''''''">
              <a:rPr lang="en-US" altLang="en-US" sz="1400" kern="0" smtClean="0">
                <a:effectLst/>
              </a:rPr>
              <a:pPr marL="0" indent="0">
                <a:spcBef>
                  <a:spcPct val="0"/>
                </a:spcBef>
                <a:spcAft>
                  <a:spcPct val="0"/>
                </a:spcAft>
                <a:buNone/>
              </a:pPr>
              <a:t>26%</a:t>
            </a:fld>
            <a:endParaRPr lang="en-US" sz="1400" kern="0" dirty="0"/>
          </a:p>
        </p:txBody>
      </p:sp>
      <p:graphicFrame>
        <p:nvGraphicFramePr>
          <p:cNvPr id="163" name="Chart 162">
            <a:extLst>
              <a:ext uri="{FF2B5EF4-FFF2-40B4-BE49-F238E27FC236}">
                <a16:creationId xmlns:a16="http://schemas.microsoft.com/office/drawing/2014/main" id="{B2AA77D2-6637-4547-AF92-6FE2C02FE63A}"/>
              </a:ext>
            </a:extLst>
          </p:cNvPr>
          <p:cNvGraphicFramePr/>
          <p:nvPr>
            <p:custDataLst>
              <p:tags r:id="rId23"/>
            </p:custDataLst>
            <p:extLst>
              <p:ext uri="{D42A27DB-BD31-4B8C-83A1-F6EECF244321}">
                <p14:modId xmlns:p14="http://schemas.microsoft.com/office/powerpoint/2010/main" val="1940179113"/>
              </p:ext>
            </p:extLst>
          </p:nvPr>
        </p:nvGraphicFramePr>
        <p:xfrm>
          <a:off x="8504238" y="1768475"/>
          <a:ext cx="612775" cy="4475163"/>
        </p:xfrm>
        <a:graphic>
          <a:graphicData uri="http://schemas.openxmlformats.org/drawingml/2006/chart">
            <c:chart xmlns:c="http://schemas.openxmlformats.org/drawingml/2006/chart" xmlns:r="http://schemas.openxmlformats.org/officeDocument/2006/relationships" r:id="rId47"/>
          </a:graphicData>
        </a:graphic>
      </p:graphicFrame>
      <p:sp>
        <p:nvSpPr>
          <p:cNvPr id="205" name="Shape 11">
            <a:extLst>
              <a:ext uri="{FF2B5EF4-FFF2-40B4-BE49-F238E27FC236}">
                <a16:creationId xmlns:a16="http://schemas.microsoft.com/office/drawing/2014/main" id="{FF526C64-D2A5-44D5-A1A0-BE046A4B7424}"/>
              </a:ext>
            </a:extLst>
          </p:cNvPr>
          <p:cNvSpPr>
            <a:spLocks noGrp="1"/>
          </p:cNvSpPr>
          <p:nvPr>
            <p:custDataLst>
              <p:tags r:id="rId24"/>
            </p:custDataLst>
          </p:nvPr>
        </p:nvSpPr>
        <p:spPr bwMode="gray">
          <a:xfrm>
            <a:off x="8748713" y="4437063"/>
            <a:ext cx="268288"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ma14="http://schemas.microsoft.com/office/mac/drawingml/2011/main" xmlns="" xmlns:lc="http://schemas.openxmlformats.org/drawingml/2006/lockedCanva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4DA9352D-2FDF-45D6-BD5C-9D2A47FDACA7}" type="datetime'''''''''''''7''''''''''''''''''%'''''''''''">
              <a:rPr lang="en-US" altLang="en-US" sz="1400" kern="0" smtClean="0">
                <a:effectLst/>
              </a:rPr>
              <a:pPr marL="0" indent="0">
                <a:spcBef>
                  <a:spcPct val="0"/>
                </a:spcBef>
                <a:spcAft>
                  <a:spcPct val="0"/>
                </a:spcAft>
                <a:buNone/>
              </a:pPr>
              <a:t>7%</a:t>
            </a:fld>
            <a:endParaRPr lang="en-US" sz="1400" kern="0" dirty="0"/>
          </a:p>
        </p:txBody>
      </p:sp>
      <p:sp>
        <p:nvSpPr>
          <p:cNvPr id="204" name="Shape 11">
            <a:extLst>
              <a:ext uri="{FF2B5EF4-FFF2-40B4-BE49-F238E27FC236}">
                <a16:creationId xmlns:a16="http://schemas.microsoft.com/office/drawing/2014/main" id="{39929903-9777-4240-9D70-E5CE975F79C0}"/>
              </a:ext>
            </a:extLst>
          </p:cNvPr>
          <p:cNvSpPr>
            <a:spLocks noGrp="1"/>
          </p:cNvSpPr>
          <p:nvPr>
            <p:custDataLst>
              <p:tags r:id="rId25"/>
            </p:custDataLst>
          </p:nvPr>
        </p:nvSpPr>
        <p:spPr bwMode="gray">
          <a:xfrm>
            <a:off x="8826500" y="3360738"/>
            <a:ext cx="347663"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ma14="http://schemas.microsoft.com/office/mac/drawingml/2011/main" xmlns="" xmlns:lc="http://schemas.openxmlformats.org/drawingml/2006/lockedCanva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154EC4BB-D92D-41AF-ACEB-3F1FBDCAB080}" type="datetime'''''''''''''''''''1''''''''1''''''''''''''''''''''''''%'''''''">
              <a:rPr lang="en-US" altLang="en-US" sz="1400" kern="0" smtClean="0">
                <a:effectLst/>
              </a:rPr>
              <a:pPr marL="0" indent="0">
                <a:spcBef>
                  <a:spcPct val="0"/>
                </a:spcBef>
                <a:spcAft>
                  <a:spcPct val="0"/>
                </a:spcAft>
                <a:buNone/>
              </a:pPr>
              <a:t>11%</a:t>
            </a:fld>
            <a:endParaRPr lang="en-US" sz="1400" kern="0" dirty="0"/>
          </a:p>
        </p:txBody>
      </p:sp>
      <p:sp>
        <p:nvSpPr>
          <p:cNvPr id="203" name="Shape 11">
            <a:extLst>
              <a:ext uri="{FF2B5EF4-FFF2-40B4-BE49-F238E27FC236}">
                <a16:creationId xmlns:a16="http://schemas.microsoft.com/office/drawing/2014/main" id="{D2790291-6798-4E4A-98E8-973E47EEDD59}"/>
              </a:ext>
            </a:extLst>
          </p:cNvPr>
          <p:cNvSpPr>
            <a:spLocks noGrp="1"/>
          </p:cNvSpPr>
          <p:nvPr>
            <p:custDataLst>
              <p:tags r:id="rId26"/>
            </p:custDataLst>
          </p:nvPr>
        </p:nvSpPr>
        <p:spPr bwMode="gray">
          <a:xfrm>
            <a:off x="8670925" y="2282825"/>
            <a:ext cx="268288"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ma14="http://schemas.microsoft.com/office/mac/drawingml/2011/main" xmlns="" xmlns:lc="http://schemas.openxmlformats.org/drawingml/2006/lockedCanva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DA08392D-D7B9-4219-AC4C-0E8DBDD2E8BD}" type="datetime'''''''3''%'''''''''''''''">
              <a:rPr lang="en-US" altLang="en-US" sz="1400" kern="0" smtClean="0">
                <a:effectLst/>
              </a:rPr>
              <a:pPr marL="0" indent="0">
                <a:spcBef>
                  <a:spcPct val="0"/>
                </a:spcBef>
                <a:spcAft>
                  <a:spcPct val="0"/>
                </a:spcAft>
                <a:buNone/>
              </a:pPr>
              <a:t>3%</a:t>
            </a:fld>
            <a:endParaRPr lang="en-US" sz="1400" kern="0" dirty="0"/>
          </a:p>
        </p:txBody>
      </p:sp>
      <p:sp>
        <p:nvSpPr>
          <p:cNvPr id="206" name="Shape 11">
            <a:extLst>
              <a:ext uri="{FF2B5EF4-FFF2-40B4-BE49-F238E27FC236}">
                <a16:creationId xmlns:a16="http://schemas.microsoft.com/office/drawing/2014/main" id="{0DF9CC16-5BA7-4AB7-ABE2-66D328C6D1E1}"/>
              </a:ext>
            </a:extLst>
          </p:cNvPr>
          <p:cNvSpPr>
            <a:spLocks noGrp="1"/>
          </p:cNvSpPr>
          <p:nvPr>
            <p:custDataLst>
              <p:tags r:id="rId27"/>
            </p:custDataLst>
          </p:nvPr>
        </p:nvSpPr>
        <p:spPr bwMode="gray">
          <a:xfrm>
            <a:off x="9059863" y="5514975"/>
            <a:ext cx="347663"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ma14="http://schemas.microsoft.com/office/mac/drawingml/2011/main" xmlns="" xmlns:lc="http://schemas.openxmlformats.org/drawingml/2006/lockedCanva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ACACE338-3432-4A31-A74A-4879E1E1775C}" type="datetime'2''3''''''''''''''''''''''''''''''%'''''''''''''''''''">
              <a:rPr lang="en-US" altLang="en-US" sz="1400" kern="0" smtClean="0">
                <a:effectLst/>
              </a:rPr>
              <a:pPr marL="0" indent="0">
                <a:spcBef>
                  <a:spcPct val="0"/>
                </a:spcBef>
                <a:spcAft>
                  <a:spcPct val="0"/>
                </a:spcAft>
                <a:buNone/>
              </a:pPr>
              <a:t>23%</a:t>
            </a:fld>
            <a:endParaRPr lang="en-US" sz="1400" kern="0" dirty="0"/>
          </a:p>
        </p:txBody>
      </p:sp>
      <p:graphicFrame>
        <p:nvGraphicFramePr>
          <p:cNvPr id="154" name="Chart 153">
            <a:extLst>
              <a:ext uri="{FF2B5EF4-FFF2-40B4-BE49-F238E27FC236}">
                <a16:creationId xmlns:a16="http://schemas.microsoft.com/office/drawing/2014/main" id="{080D03C5-4C84-42F8-9615-545486BFD77D}"/>
              </a:ext>
            </a:extLst>
          </p:cNvPr>
          <p:cNvGraphicFramePr/>
          <p:nvPr>
            <p:custDataLst>
              <p:tags r:id="rId28"/>
            </p:custDataLst>
            <p:extLst>
              <p:ext uri="{D42A27DB-BD31-4B8C-83A1-F6EECF244321}">
                <p14:modId xmlns:p14="http://schemas.microsoft.com/office/powerpoint/2010/main" val="1396246185"/>
              </p:ext>
            </p:extLst>
          </p:nvPr>
        </p:nvGraphicFramePr>
        <p:xfrm>
          <a:off x="6897688" y="1768475"/>
          <a:ext cx="2127250" cy="4475163"/>
        </p:xfrm>
        <a:graphic>
          <a:graphicData uri="http://schemas.openxmlformats.org/drawingml/2006/chart">
            <c:chart xmlns:c="http://schemas.openxmlformats.org/drawingml/2006/chart" xmlns:r="http://schemas.openxmlformats.org/officeDocument/2006/relationships" r:id="rId48"/>
          </a:graphicData>
        </a:graphic>
      </p:graphicFrame>
      <p:sp>
        <p:nvSpPr>
          <p:cNvPr id="122" name="Line 35">
            <a:extLst>
              <a:ext uri="{FF2B5EF4-FFF2-40B4-BE49-F238E27FC236}">
                <a16:creationId xmlns:a16="http://schemas.microsoft.com/office/drawing/2014/main" id="{F2B247E3-3DC2-4E04-B71C-DE9DB315E8F7}"/>
              </a:ext>
            </a:extLst>
          </p:cNvPr>
          <p:cNvSpPr>
            <a:spLocks noChangeShapeType="1"/>
          </p:cNvSpPr>
          <p:nvPr/>
        </p:nvSpPr>
        <p:spPr bwMode="gray">
          <a:xfrm flipH="1" flipV="1">
            <a:off x="3752192" y="5066488"/>
            <a:ext cx="8178550" cy="0"/>
          </a:xfrm>
          <a:prstGeom prst="line">
            <a:avLst/>
          </a:prstGeom>
          <a:noFill/>
          <a:ln w="6350">
            <a:solidFill>
              <a:srgbClr val="7F7F7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611" tIns="44806" rIns="89611" bIns="44806" anchor="ctr"/>
          <a:lstStyle/>
          <a:p>
            <a:endParaRPr lang="en-US" sz="1200">
              <a:latin typeface="+mn-lt"/>
            </a:endParaRPr>
          </a:p>
        </p:txBody>
      </p:sp>
      <p:sp>
        <p:nvSpPr>
          <p:cNvPr id="123" name="Rounded Rectangle 35">
            <a:extLst>
              <a:ext uri="{FF2B5EF4-FFF2-40B4-BE49-F238E27FC236}">
                <a16:creationId xmlns:a16="http://schemas.microsoft.com/office/drawing/2014/main" id="{6BB758ED-EE7D-4674-8490-9135F06D741E}"/>
              </a:ext>
            </a:extLst>
          </p:cNvPr>
          <p:cNvSpPr/>
          <p:nvPr/>
        </p:nvSpPr>
        <p:spPr>
          <a:xfrm>
            <a:off x="300381" y="4376057"/>
            <a:ext cx="1550190" cy="896101"/>
          </a:xfrm>
          <a:prstGeom prst="roundRect">
            <a:avLst>
              <a:gd name="adj" fmla="val 10693"/>
            </a:avLst>
          </a:prstGeom>
          <a:solidFill>
            <a:schemeClr val="bg1"/>
          </a:solidFill>
          <a:ln w="6350">
            <a:solidFill>
              <a:srgbClr val="B3B3B3"/>
            </a:solid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endParaRPr lang="en-US" sz="1200" dirty="0">
              <a:solidFill>
                <a:schemeClr val="tx1"/>
              </a:solidFill>
            </a:endParaRPr>
          </a:p>
        </p:txBody>
      </p:sp>
      <p:cxnSp>
        <p:nvCxnSpPr>
          <p:cNvPr id="124" name="Connector: Elbow 123">
            <a:extLst>
              <a:ext uri="{FF2B5EF4-FFF2-40B4-BE49-F238E27FC236}">
                <a16:creationId xmlns:a16="http://schemas.microsoft.com/office/drawing/2014/main" id="{C16092AC-79F5-43AA-B7EE-B54C978FB442}"/>
              </a:ext>
            </a:extLst>
          </p:cNvPr>
          <p:cNvCxnSpPr>
            <a:cxnSpLocks/>
            <a:endCxn id="39" idx="0"/>
          </p:cNvCxnSpPr>
          <p:nvPr/>
        </p:nvCxnSpPr>
        <p:spPr>
          <a:xfrm>
            <a:off x="1850571" y="5066488"/>
            <a:ext cx="1672949" cy="467605"/>
          </a:xfrm>
          <a:prstGeom prst="bentConnector2">
            <a:avLst/>
          </a:prstGeom>
          <a:noFill/>
          <a:ln w="3175" cap="flat">
            <a:solidFill>
              <a:srgbClr val="7F7F7F"/>
            </a:solidFill>
            <a:prstDash val="solid"/>
            <a:miter lim="400000"/>
          </a:ln>
          <a:effectLst/>
          <a:sp3d/>
        </p:spPr>
        <p:style>
          <a:lnRef idx="0">
            <a:scrgbClr r="0" g="0" b="0"/>
          </a:lnRef>
          <a:fillRef idx="0">
            <a:scrgbClr r="0" g="0" b="0"/>
          </a:fillRef>
          <a:effectRef idx="0">
            <a:scrgbClr r="0" g="0" b="0"/>
          </a:effectRef>
          <a:fontRef idx="none"/>
        </p:style>
      </p:cxnSp>
      <p:sp>
        <p:nvSpPr>
          <p:cNvPr id="128" name="Rounded Rectangle 34">
            <a:extLst>
              <a:ext uri="{FF2B5EF4-FFF2-40B4-BE49-F238E27FC236}">
                <a16:creationId xmlns:a16="http://schemas.microsoft.com/office/drawing/2014/main" id="{AA93C780-E8E9-4F0E-A46A-DD9121226299}"/>
              </a:ext>
            </a:extLst>
          </p:cNvPr>
          <p:cNvSpPr/>
          <p:nvPr/>
        </p:nvSpPr>
        <p:spPr>
          <a:xfrm>
            <a:off x="1533299" y="2531226"/>
            <a:ext cx="894216" cy="495002"/>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r>
              <a:rPr lang="en-US" sz="1200" dirty="0">
                <a:solidFill>
                  <a:schemeClr val="tx1"/>
                </a:solidFill>
              </a:rPr>
              <a:t>FUNCTIONALITY + LIFE CONCEPT</a:t>
            </a:r>
          </a:p>
        </p:txBody>
      </p:sp>
      <p:sp>
        <p:nvSpPr>
          <p:cNvPr id="132" name="Rounded Rectangle 34">
            <a:extLst>
              <a:ext uri="{FF2B5EF4-FFF2-40B4-BE49-F238E27FC236}">
                <a16:creationId xmlns:a16="http://schemas.microsoft.com/office/drawing/2014/main" id="{35A6F73B-7DF7-4661-AC95-CAAA853BFAB9}"/>
              </a:ext>
            </a:extLst>
          </p:cNvPr>
          <p:cNvSpPr/>
          <p:nvPr/>
        </p:nvSpPr>
        <p:spPr>
          <a:xfrm>
            <a:off x="228600" y="2248195"/>
            <a:ext cx="1121229" cy="505890"/>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r>
              <a:rPr lang="en-US" sz="1200" dirty="0">
                <a:solidFill>
                  <a:schemeClr val="tx1"/>
                </a:solidFill>
              </a:rPr>
              <a:t>DEDICATE RUNNING</a:t>
            </a:r>
          </a:p>
        </p:txBody>
      </p:sp>
      <p:sp>
        <p:nvSpPr>
          <p:cNvPr id="143" name="Rounded Rectangle 34">
            <a:extLst>
              <a:ext uri="{FF2B5EF4-FFF2-40B4-BE49-F238E27FC236}">
                <a16:creationId xmlns:a16="http://schemas.microsoft.com/office/drawing/2014/main" id="{D7591808-63AA-431E-AC44-97A309D5E9FC}"/>
              </a:ext>
            </a:extLst>
          </p:cNvPr>
          <p:cNvSpPr/>
          <p:nvPr/>
        </p:nvSpPr>
        <p:spPr>
          <a:xfrm>
            <a:off x="422956" y="4643054"/>
            <a:ext cx="1351416" cy="375260"/>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r>
              <a:rPr lang="en-US" sz="1200" dirty="0">
                <a:solidFill>
                  <a:schemeClr val="tx1"/>
                </a:solidFill>
              </a:rPr>
              <a:t>MIX &amp; MATCH</a:t>
            </a:r>
          </a:p>
        </p:txBody>
      </p:sp>
      <p:grpSp>
        <p:nvGrpSpPr>
          <p:cNvPr id="144" name="Group 143">
            <a:extLst>
              <a:ext uri="{FF2B5EF4-FFF2-40B4-BE49-F238E27FC236}">
                <a16:creationId xmlns:a16="http://schemas.microsoft.com/office/drawing/2014/main" id="{D795CD68-77DE-481A-9A04-AEAB7DB32F89}"/>
              </a:ext>
            </a:extLst>
          </p:cNvPr>
          <p:cNvGrpSpPr/>
          <p:nvPr/>
        </p:nvGrpSpPr>
        <p:grpSpPr>
          <a:xfrm>
            <a:off x="-1566655" y="2107880"/>
            <a:ext cx="1436479" cy="1681844"/>
            <a:chOff x="-1566655" y="2107880"/>
            <a:chExt cx="1436479" cy="1681844"/>
          </a:xfrm>
        </p:grpSpPr>
        <p:sp>
          <p:nvSpPr>
            <p:cNvPr id="145" name="Rounded Rectangle 35">
              <a:extLst>
                <a:ext uri="{FF2B5EF4-FFF2-40B4-BE49-F238E27FC236}">
                  <a16:creationId xmlns:a16="http://schemas.microsoft.com/office/drawing/2014/main" id="{1361D69E-2680-4FA7-B761-62A9A988718F}"/>
                </a:ext>
              </a:extLst>
            </p:cNvPr>
            <p:cNvSpPr/>
            <p:nvPr/>
          </p:nvSpPr>
          <p:spPr>
            <a:xfrm>
              <a:off x="-1566655" y="2121337"/>
              <a:ext cx="542080" cy="530476"/>
            </a:xfrm>
            <a:prstGeom prst="roundRect">
              <a:avLst>
                <a:gd name="adj" fmla="val 10693"/>
              </a:avLst>
            </a:prstGeom>
            <a:solidFill>
              <a:schemeClr val="accent2">
                <a:lumMod val="20000"/>
                <a:lumOff val="80000"/>
              </a:schemeClr>
            </a:solidFill>
            <a:ln w="6350">
              <a:solidFill>
                <a:srgbClr val="B3B3B3"/>
              </a:solid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endParaRPr lang="en-US" sz="1200" dirty="0">
                <a:solidFill>
                  <a:schemeClr val="tx1"/>
                </a:solidFill>
              </a:endParaRPr>
            </a:p>
          </p:txBody>
        </p:sp>
        <p:sp>
          <p:nvSpPr>
            <p:cNvPr id="146" name="Rounded Rectangle 34">
              <a:extLst>
                <a:ext uri="{FF2B5EF4-FFF2-40B4-BE49-F238E27FC236}">
                  <a16:creationId xmlns:a16="http://schemas.microsoft.com/office/drawing/2014/main" id="{CDDD4CC6-E2E3-447E-BEB5-2B46E07CF0AE}"/>
                </a:ext>
              </a:extLst>
            </p:cNvPr>
            <p:cNvSpPr/>
            <p:nvPr/>
          </p:nvSpPr>
          <p:spPr>
            <a:xfrm>
              <a:off x="-956990" y="2107880"/>
              <a:ext cx="492219" cy="818779"/>
            </a:xfrm>
            <a:prstGeom prst="roundRect">
              <a:avLst>
                <a:gd name="adj" fmla="val 11862"/>
              </a:avLst>
            </a:prstGeom>
            <a:solidFill>
              <a:schemeClr val="accent5">
                <a:lumMod val="20000"/>
                <a:lumOff val="80000"/>
              </a:schemeClr>
            </a:solidFill>
            <a:ln w="6350">
              <a:solidFill>
                <a:srgbClr val="B3B3B3"/>
              </a:solid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endParaRPr lang="en-US" sz="1050" dirty="0">
                <a:solidFill>
                  <a:schemeClr val="tx1"/>
                </a:solidFill>
              </a:endParaRPr>
            </a:p>
          </p:txBody>
        </p:sp>
        <p:sp>
          <p:nvSpPr>
            <p:cNvPr id="147" name="Rounded Rectangle 113">
              <a:extLst>
                <a:ext uri="{FF2B5EF4-FFF2-40B4-BE49-F238E27FC236}">
                  <a16:creationId xmlns:a16="http://schemas.microsoft.com/office/drawing/2014/main" id="{4E87D309-19D4-45BB-AA83-4E845302F0DF}"/>
                </a:ext>
              </a:extLst>
            </p:cNvPr>
            <p:cNvSpPr/>
            <p:nvPr/>
          </p:nvSpPr>
          <p:spPr>
            <a:xfrm>
              <a:off x="-962069" y="2997438"/>
              <a:ext cx="831893" cy="630583"/>
            </a:xfrm>
            <a:custGeom>
              <a:avLst/>
              <a:gdLst>
                <a:gd name="connsiteX0" fmla="*/ 610022 w 1372541"/>
                <a:gd name="connsiteY0" fmla="*/ 0 h 1343367"/>
                <a:gd name="connsiteX1" fmla="*/ 1220033 w 1372541"/>
                <a:gd name="connsiteY1" fmla="*/ 0 h 1343367"/>
                <a:gd name="connsiteX2" fmla="*/ 1372541 w 1372541"/>
                <a:gd name="connsiteY2" fmla="*/ 152508 h 1343367"/>
                <a:gd name="connsiteX3" fmla="*/ 1372541 w 1372541"/>
                <a:gd name="connsiteY3" fmla="*/ 1190859 h 1343367"/>
                <a:gd name="connsiteX4" fmla="*/ 1220033 w 1372541"/>
                <a:gd name="connsiteY4" fmla="*/ 1343367 h 1343367"/>
                <a:gd name="connsiteX5" fmla="*/ 610022 w 1372541"/>
                <a:gd name="connsiteY5" fmla="*/ 1343367 h 1343367"/>
                <a:gd name="connsiteX6" fmla="*/ 457514 w 1372541"/>
                <a:gd name="connsiteY6" fmla="*/ 1190859 h 1343367"/>
                <a:gd name="connsiteX7" fmla="*/ 457514 w 1372541"/>
                <a:gd name="connsiteY7" fmla="*/ 597713 h 1343367"/>
                <a:gd name="connsiteX8" fmla="*/ 456296 w 1372541"/>
                <a:gd name="connsiteY8" fmla="*/ 597713 h 1343367"/>
                <a:gd name="connsiteX9" fmla="*/ 371263 w 1372541"/>
                <a:gd name="connsiteY9" fmla="*/ 517497 h 1343367"/>
                <a:gd name="connsiteX10" fmla="*/ 95038 w 1372541"/>
                <a:gd name="connsiteY10" fmla="*/ 589767 h 1343367"/>
                <a:gd name="connsiteX11" fmla="*/ 0 w 1372541"/>
                <a:gd name="connsiteY11" fmla="*/ 431246 h 1343367"/>
                <a:gd name="connsiteX12" fmla="*/ 0 w 1372541"/>
                <a:gd name="connsiteY12" fmla="*/ 86252 h 1343367"/>
                <a:gd name="connsiteX13" fmla="*/ 86251 w 1372541"/>
                <a:gd name="connsiteY13" fmla="*/ 1 h 1343367"/>
                <a:gd name="connsiteX14" fmla="*/ 610017 w 1372541"/>
                <a:gd name="connsiteY14" fmla="*/ 1 h 1343367"/>
                <a:gd name="connsiteX15" fmla="*/ 610022 w 1372541"/>
                <a:gd name="connsiteY15" fmla="*/ 0 h 1343367"/>
                <a:gd name="connsiteX0" fmla="*/ 610022 w 1372541"/>
                <a:gd name="connsiteY0" fmla="*/ 0 h 1343367"/>
                <a:gd name="connsiteX1" fmla="*/ 1220033 w 1372541"/>
                <a:gd name="connsiteY1" fmla="*/ 0 h 1343367"/>
                <a:gd name="connsiteX2" fmla="*/ 1372541 w 1372541"/>
                <a:gd name="connsiteY2" fmla="*/ 152508 h 1343367"/>
                <a:gd name="connsiteX3" fmla="*/ 1372541 w 1372541"/>
                <a:gd name="connsiteY3" fmla="*/ 1190859 h 1343367"/>
                <a:gd name="connsiteX4" fmla="*/ 1220033 w 1372541"/>
                <a:gd name="connsiteY4" fmla="*/ 1343367 h 1343367"/>
                <a:gd name="connsiteX5" fmla="*/ 610022 w 1372541"/>
                <a:gd name="connsiteY5" fmla="*/ 1343367 h 1343367"/>
                <a:gd name="connsiteX6" fmla="*/ 457514 w 1372541"/>
                <a:gd name="connsiteY6" fmla="*/ 1190859 h 1343367"/>
                <a:gd name="connsiteX7" fmla="*/ 457514 w 1372541"/>
                <a:gd name="connsiteY7" fmla="*/ 597713 h 1343367"/>
                <a:gd name="connsiteX8" fmla="*/ 456296 w 1372541"/>
                <a:gd name="connsiteY8" fmla="*/ 597713 h 1343367"/>
                <a:gd name="connsiteX9" fmla="*/ 371263 w 1372541"/>
                <a:gd name="connsiteY9" fmla="*/ 584949 h 1343367"/>
                <a:gd name="connsiteX10" fmla="*/ 95038 w 1372541"/>
                <a:gd name="connsiteY10" fmla="*/ 589767 h 1343367"/>
                <a:gd name="connsiteX11" fmla="*/ 0 w 1372541"/>
                <a:gd name="connsiteY11" fmla="*/ 431246 h 1343367"/>
                <a:gd name="connsiteX12" fmla="*/ 0 w 1372541"/>
                <a:gd name="connsiteY12" fmla="*/ 86252 h 1343367"/>
                <a:gd name="connsiteX13" fmla="*/ 86251 w 1372541"/>
                <a:gd name="connsiteY13" fmla="*/ 1 h 1343367"/>
                <a:gd name="connsiteX14" fmla="*/ 610017 w 1372541"/>
                <a:gd name="connsiteY14" fmla="*/ 1 h 1343367"/>
                <a:gd name="connsiteX15" fmla="*/ 610022 w 1372541"/>
                <a:gd name="connsiteY15" fmla="*/ 0 h 1343367"/>
                <a:gd name="connsiteX0" fmla="*/ 610022 w 1372541"/>
                <a:gd name="connsiteY0" fmla="*/ 0 h 1343367"/>
                <a:gd name="connsiteX1" fmla="*/ 1220033 w 1372541"/>
                <a:gd name="connsiteY1" fmla="*/ 0 h 1343367"/>
                <a:gd name="connsiteX2" fmla="*/ 1372541 w 1372541"/>
                <a:gd name="connsiteY2" fmla="*/ 152508 h 1343367"/>
                <a:gd name="connsiteX3" fmla="*/ 1372541 w 1372541"/>
                <a:gd name="connsiteY3" fmla="*/ 1190859 h 1343367"/>
                <a:gd name="connsiteX4" fmla="*/ 1220033 w 1372541"/>
                <a:gd name="connsiteY4" fmla="*/ 1343367 h 1343367"/>
                <a:gd name="connsiteX5" fmla="*/ 610022 w 1372541"/>
                <a:gd name="connsiteY5" fmla="*/ 1343367 h 1343367"/>
                <a:gd name="connsiteX6" fmla="*/ 457514 w 1372541"/>
                <a:gd name="connsiteY6" fmla="*/ 1190859 h 1343367"/>
                <a:gd name="connsiteX7" fmla="*/ 457514 w 1372541"/>
                <a:gd name="connsiteY7" fmla="*/ 597713 h 1343367"/>
                <a:gd name="connsiteX8" fmla="*/ 456296 w 1372541"/>
                <a:gd name="connsiteY8" fmla="*/ 641075 h 1343367"/>
                <a:gd name="connsiteX9" fmla="*/ 371263 w 1372541"/>
                <a:gd name="connsiteY9" fmla="*/ 584949 h 1343367"/>
                <a:gd name="connsiteX10" fmla="*/ 95038 w 1372541"/>
                <a:gd name="connsiteY10" fmla="*/ 589767 h 1343367"/>
                <a:gd name="connsiteX11" fmla="*/ 0 w 1372541"/>
                <a:gd name="connsiteY11" fmla="*/ 431246 h 1343367"/>
                <a:gd name="connsiteX12" fmla="*/ 0 w 1372541"/>
                <a:gd name="connsiteY12" fmla="*/ 86252 h 1343367"/>
                <a:gd name="connsiteX13" fmla="*/ 86251 w 1372541"/>
                <a:gd name="connsiteY13" fmla="*/ 1 h 1343367"/>
                <a:gd name="connsiteX14" fmla="*/ 610017 w 1372541"/>
                <a:gd name="connsiteY14" fmla="*/ 1 h 1343367"/>
                <a:gd name="connsiteX15" fmla="*/ 610022 w 1372541"/>
                <a:gd name="connsiteY15" fmla="*/ 0 h 1343367"/>
                <a:gd name="connsiteX0" fmla="*/ 610022 w 1372541"/>
                <a:gd name="connsiteY0" fmla="*/ 0 h 1343367"/>
                <a:gd name="connsiteX1" fmla="*/ 1220033 w 1372541"/>
                <a:gd name="connsiteY1" fmla="*/ 0 h 1343367"/>
                <a:gd name="connsiteX2" fmla="*/ 1372541 w 1372541"/>
                <a:gd name="connsiteY2" fmla="*/ 152508 h 1343367"/>
                <a:gd name="connsiteX3" fmla="*/ 1372541 w 1372541"/>
                <a:gd name="connsiteY3" fmla="*/ 1190859 h 1343367"/>
                <a:gd name="connsiteX4" fmla="*/ 1220033 w 1372541"/>
                <a:gd name="connsiteY4" fmla="*/ 1343367 h 1343367"/>
                <a:gd name="connsiteX5" fmla="*/ 610022 w 1372541"/>
                <a:gd name="connsiteY5" fmla="*/ 1343367 h 1343367"/>
                <a:gd name="connsiteX6" fmla="*/ 457514 w 1372541"/>
                <a:gd name="connsiteY6" fmla="*/ 1190859 h 1343367"/>
                <a:gd name="connsiteX7" fmla="*/ 457514 w 1372541"/>
                <a:gd name="connsiteY7" fmla="*/ 597713 h 1343367"/>
                <a:gd name="connsiteX8" fmla="*/ 447509 w 1372541"/>
                <a:gd name="connsiteY8" fmla="*/ 641075 h 1343367"/>
                <a:gd name="connsiteX9" fmla="*/ 371263 w 1372541"/>
                <a:gd name="connsiteY9" fmla="*/ 584949 h 1343367"/>
                <a:gd name="connsiteX10" fmla="*/ 95038 w 1372541"/>
                <a:gd name="connsiteY10" fmla="*/ 589767 h 1343367"/>
                <a:gd name="connsiteX11" fmla="*/ 0 w 1372541"/>
                <a:gd name="connsiteY11" fmla="*/ 431246 h 1343367"/>
                <a:gd name="connsiteX12" fmla="*/ 0 w 1372541"/>
                <a:gd name="connsiteY12" fmla="*/ 86252 h 1343367"/>
                <a:gd name="connsiteX13" fmla="*/ 86251 w 1372541"/>
                <a:gd name="connsiteY13" fmla="*/ 1 h 1343367"/>
                <a:gd name="connsiteX14" fmla="*/ 610017 w 1372541"/>
                <a:gd name="connsiteY14" fmla="*/ 1 h 1343367"/>
                <a:gd name="connsiteX15" fmla="*/ 610022 w 1372541"/>
                <a:gd name="connsiteY15" fmla="*/ 0 h 1343367"/>
                <a:gd name="connsiteX0" fmla="*/ 610022 w 1372541"/>
                <a:gd name="connsiteY0" fmla="*/ 0 h 1343367"/>
                <a:gd name="connsiteX1" fmla="*/ 1220033 w 1372541"/>
                <a:gd name="connsiteY1" fmla="*/ 0 h 1343367"/>
                <a:gd name="connsiteX2" fmla="*/ 1372541 w 1372541"/>
                <a:gd name="connsiteY2" fmla="*/ 152508 h 1343367"/>
                <a:gd name="connsiteX3" fmla="*/ 1372541 w 1372541"/>
                <a:gd name="connsiteY3" fmla="*/ 1190859 h 1343367"/>
                <a:gd name="connsiteX4" fmla="*/ 1220033 w 1372541"/>
                <a:gd name="connsiteY4" fmla="*/ 1343367 h 1343367"/>
                <a:gd name="connsiteX5" fmla="*/ 610022 w 1372541"/>
                <a:gd name="connsiteY5" fmla="*/ 1343367 h 1343367"/>
                <a:gd name="connsiteX6" fmla="*/ 457514 w 1372541"/>
                <a:gd name="connsiteY6" fmla="*/ 1190859 h 1343367"/>
                <a:gd name="connsiteX7" fmla="*/ 457514 w 1372541"/>
                <a:gd name="connsiteY7" fmla="*/ 597713 h 1343367"/>
                <a:gd name="connsiteX8" fmla="*/ 443116 w 1372541"/>
                <a:gd name="connsiteY8" fmla="*/ 631439 h 1343367"/>
                <a:gd name="connsiteX9" fmla="*/ 371263 w 1372541"/>
                <a:gd name="connsiteY9" fmla="*/ 584949 h 1343367"/>
                <a:gd name="connsiteX10" fmla="*/ 95038 w 1372541"/>
                <a:gd name="connsiteY10" fmla="*/ 589767 h 1343367"/>
                <a:gd name="connsiteX11" fmla="*/ 0 w 1372541"/>
                <a:gd name="connsiteY11" fmla="*/ 431246 h 1343367"/>
                <a:gd name="connsiteX12" fmla="*/ 0 w 1372541"/>
                <a:gd name="connsiteY12" fmla="*/ 86252 h 1343367"/>
                <a:gd name="connsiteX13" fmla="*/ 86251 w 1372541"/>
                <a:gd name="connsiteY13" fmla="*/ 1 h 1343367"/>
                <a:gd name="connsiteX14" fmla="*/ 610017 w 1372541"/>
                <a:gd name="connsiteY14" fmla="*/ 1 h 1343367"/>
                <a:gd name="connsiteX15" fmla="*/ 610022 w 1372541"/>
                <a:gd name="connsiteY15" fmla="*/ 0 h 1343367"/>
                <a:gd name="connsiteX0" fmla="*/ 610022 w 1372541"/>
                <a:gd name="connsiteY0" fmla="*/ 0 h 1343367"/>
                <a:gd name="connsiteX1" fmla="*/ 1220033 w 1372541"/>
                <a:gd name="connsiteY1" fmla="*/ 0 h 1343367"/>
                <a:gd name="connsiteX2" fmla="*/ 1372541 w 1372541"/>
                <a:gd name="connsiteY2" fmla="*/ 152508 h 1343367"/>
                <a:gd name="connsiteX3" fmla="*/ 1372541 w 1372541"/>
                <a:gd name="connsiteY3" fmla="*/ 1190859 h 1343367"/>
                <a:gd name="connsiteX4" fmla="*/ 1220033 w 1372541"/>
                <a:gd name="connsiteY4" fmla="*/ 1343367 h 1343367"/>
                <a:gd name="connsiteX5" fmla="*/ 610022 w 1372541"/>
                <a:gd name="connsiteY5" fmla="*/ 1343367 h 1343367"/>
                <a:gd name="connsiteX6" fmla="*/ 457514 w 1372541"/>
                <a:gd name="connsiteY6" fmla="*/ 1190859 h 1343367"/>
                <a:gd name="connsiteX7" fmla="*/ 457514 w 1372541"/>
                <a:gd name="connsiteY7" fmla="*/ 597713 h 1343367"/>
                <a:gd name="connsiteX8" fmla="*/ 458493 w 1372541"/>
                <a:gd name="connsiteY8" fmla="*/ 669983 h 1343367"/>
                <a:gd name="connsiteX9" fmla="*/ 371263 w 1372541"/>
                <a:gd name="connsiteY9" fmla="*/ 584949 h 1343367"/>
                <a:gd name="connsiteX10" fmla="*/ 95038 w 1372541"/>
                <a:gd name="connsiteY10" fmla="*/ 589767 h 1343367"/>
                <a:gd name="connsiteX11" fmla="*/ 0 w 1372541"/>
                <a:gd name="connsiteY11" fmla="*/ 431246 h 1343367"/>
                <a:gd name="connsiteX12" fmla="*/ 0 w 1372541"/>
                <a:gd name="connsiteY12" fmla="*/ 86252 h 1343367"/>
                <a:gd name="connsiteX13" fmla="*/ 86251 w 1372541"/>
                <a:gd name="connsiteY13" fmla="*/ 1 h 1343367"/>
                <a:gd name="connsiteX14" fmla="*/ 610017 w 1372541"/>
                <a:gd name="connsiteY14" fmla="*/ 1 h 1343367"/>
                <a:gd name="connsiteX15" fmla="*/ 610022 w 1372541"/>
                <a:gd name="connsiteY15" fmla="*/ 0 h 1343367"/>
                <a:gd name="connsiteX0" fmla="*/ 610022 w 1372541"/>
                <a:gd name="connsiteY0" fmla="*/ 0 h 1343367"/>
                <a:gd name="connsiteX1" fmla="*/ 1220033 w 1372541"/>
                <a:gd name="connsiteY1" fmla="*/ 0 h 1343367"/>
                <a:gd name="connsiteX2" fmla="*/ 1372541 w 1372541"/>
                <a:gd name="connsiteY2" fmla="*/ 152508 h 1343367"/>
                <a:gd name="connsiteX3" fmla="*/ 1372541 w 1372541"/>
                <a:gd name="connsiteY3" fmla="*/ 1190859 h 1343367"/>
                <a:gd name="connsiteX4" fmla="*/ 1220033 w 1372541"/>
                <a:gd name="connsiteY4" fmla="*/ 1343367 h 1343367"/>
                <a:gd name="connsiteX5" fmla="*/ 610022 w 1372541"/>
                <a:gd name="connsiteY5" fmla="*/ 1343367 h 1343367"/>
                <a:gd name="connsiteX6" fmla="*/ 457514 w 1372541"/>
                <a:gd name="connsiteY6" fmla="*/ 1190859 h 1343367"/>
                <a:gd name="connsiteX7" fmla="*/ 459247 w 1372541"/>
                <a:gd name="connsiteY7" fmla="*/ 729466 h 1343367"/>
                <a:gd name="connsiteX8" fmla="*/ 458493 w 1372541"/>
                <a:gd name="connsiteY8" fmla="*/ 669983 h 1343367"/>
                <a:gd name="connsiteX9" fmla="*/ 371263 w 1372541"/>
                <a:gd name="connsiteY9" fmla="*/ 584949 h 1343367"/>
                <a:gd name="connsiteX10" fmla="*/ 95038 w 1372541"/>
                <a:gd name="connsiteY10" fmla="*/ 589767 h 1343367"/>
                <a:gd name="connsiteX11" fmla="*/ 0 w 1372541"/>
                <a:gd name="connsiteY11" fmla="*/ 431246 h 1343367"/>
                <a:gd name="connsiteX12" fmla="*/ 0 w 1372541"/>
                <a:gd name="connsiteY12" fmla="*/ 86252 h 1343367"/>
                <a:gd name="connsiteX13" fmla="*/ 86251 w 1372541"/>
                <a:gd name="connsiteY13" fmla="*/ 1 h 1343367"/>
                <a:gd name="connsiteX14" fmla="*/ 610017 w 1372541"/>
                <a:gd name="connsiteY14" fmla="*/ 1 h 1343367"/>
                <a:gd name="connsiteX15" fmla="*/ 610022 w 1372541"/>
                <a:gd name="connsiteY15" fmla="*/ 0 h 1343367"/>
                <a:gd name="connsiteX0" fmla="*/ 610022 w 1372541"/>
                <a:gd name="connsiteY0" fmla="*/ 0 h 1343367"/>
                <a:gd name="connsiteX1" fmla="*/ 1220033 w 1372541"/>
                <a:gd name="connsiteY1" fmla="*/ 0 h 1343367"/>
                <a:gd name="connsiteX2" fmla="*/ 1372541 w 1372541"/>
                <a:gd name="connsiteY2" fmla="*/ 152508 h 1343367"/>
                <a:gd name="connsiteX3" fmla="*/ 1372541 w 1372541"/>
                <a:gd name="connsiteY3" fmla="*/ 1190859 h 1343367"/>
                <a:gd name="connsiteX4" fmla="*/ 1220033 w 1372541"/>
                <a:gd name="connsiteY4" fmla="*/ 1343367 h 1343367"/>
                <a:gd name="connsiteX5" fmla="*/ 610022 w 1372541"/>
                <a:gd name="connsiteY5" fmla="*/ 1343367 h 1343367"/>
                <a:gd name="connsiteX6" fmla="*/ 457514 w 1372541"/>
                <a:gd name="connsiteY6" fmla="*/ 1190859 h 1343367"/>
                <a:gd name="connsiteX7" fmla="*/ 459247 w 1372541"/>
                <a:gd name="connsiteY7" fmla="*/ 729466 h 1343367"/>
                <a:gd name="connsiteX8" fmla="*/ 458493 w 1372541"/>
                <a:gd name="connsiteY8" fmla="*/ 669983 h 1343367"/>
                <a:gd name="connsiteX9" fmla="*/ 371263 w 1372541"/>
                <a:gd name="connsiteY9" fmla="*/ 584949 h 1343367"/>
                <a:gd name="connsiteX10" fmla="*/ 95038 w 1372541"/>
                <a:gd name="connsiteY10" fmla="*/ 589767 h 1343367"/>
                <a:gd name="connsiteX11" fmla="*/ 0 w 1372541"/>
                <a:gd name="connsiteY11" fmla="*/ 431246 h 1343367"/>
                <a:gd name="connsiteX12" fmla="*/ 0 w 1372541"/>
                <a:gd name="connsiteY12" fmla="*/ 86252 h 1343367"/>
                <a:gd name="connsiteX13" fmla="*/ 58835 w 1372541"/>
                <a:gd name="connsiteY13" fmla="*/ 1 h 1343367"/>
                <a:gd name="connsiteX14" fmla="*/ 610017 w 1372541"/>
                <a:gd name="connsiteY14" fmla="*/ 1 h 1343367"/>
                <a:gd name="connsiteX15" fmla="*/ 610022 w 1372541"/>
                <a:gd name="connsiteY15" fmla="*/ 0 h 1343367"/>
                <a:gd name="connsiteX0" fmla="*/ 610022 w 1372541"/>
                <a:gd name="connsiteY0" fmla="*/ 0 h 1343367"/>
                <a:gd name="connsiteX1" fmla="*/ 1220033 w 1372541"/>
                <a:gd name="connsiteY1" fmla="*/ 0 h 1343367"/>
                <a:gd name="connsiteX2" fmla="*/ 1372541 w 1372541"/>
                <a:gd name="connsiteY2" fmla="*/ 152508 h 1343367"/>
                <a:gd name="connsiteX3" fmla="*/ 1372541 w 1372541"/>
                <a:gd name="connsiteY3" fmla="*/ 1190859 h 1343367"/>
                <a:gd name="connsiteX4" fmla="*/ 1220033 w 1372541"/>
                <a:gd name="connsiteY4" fmla="*/ 1343367 h 1343367"/>
                <a:gd name="connsiteX5" fmla="*/ 610022 w 1372541"/>
                <a:gd name="connsiteY5" fmla="*/ 1343367 h 1343367"/>
                <a:gd name="connsiteX6" fmla="*/ 457514 w 1372541"/>
                <a:gd name="connsiteY6" fmla="*/ 1190859 h 1343367"/>
                <a:gd name="connsiteX7" fmla="*/ 459247 w 1372541"/>
                <a:gd name="connsiteY7" fmla="*/ 729466 h 1343367"/>
                <a:gd name="connsiteX8" fmla="*/ 458493 w 1372541"/>
                <a:gd name="connsiteY8" fmla="*/ 669983 h 1343367"/>
                <a:gd name="connsiteX9" fmla="*/ 371263 w 1372541"/>
                <a:gd name="connsiteY9" fmla="*/ 584949 h 1343367"/>
                <a:gd name="connsiteX10" fmla="*/ 95038 w 1372541"/>
                <a:gd name="connsiteY10" fmla="*/ 589767 h 1343367"/>
                <a:gd name="connsiteX11" fmla="*/ 0 w 1372541"/>
                <a:gd name="connsiteY11" fmla="*/ 431246 h 1343367"/>
                <a:gd name="connsiteX12" fmla="*/ 0 w 1372541"/>
                <a:gd name="connsiteY12" fmla="*/ 86252 h 1343367"/>
                <a:gd name="connsiteX13" fmla="*/ 58835 w 1372541"/>
                <a:gd name="connsiteY13" fmla="*/ 1 h 1343367"/>
                <a:gd name="connsiteX14" fmla="*/ 610017 w 1372541"/>
                <a:gd name="connsiteY14" fmla="*/ 1 h 1343367"/>
                <a:gd name="connsiteX15" fmla="*/ 610022 w 1372541"/>
                <a:gd name="connsiteY15" fmla="*/ 0 h 1343367"/>
                <a:gd name="connsiteX0" fmla="*/ 610022 w 1372542"/>
                <a:gd name="connsiteY0" fmla="*/ 0 h 1343367"/>
                <a:gd name="connsiteX1" fmla="*/ 1289629 w 1372542"/>
                <a:gd name="connsiteY1" fmla="*/ 0 h 1343367"/>
                <a:gd name="connsiteX2" fmla="*/ 1372541 w 1372542"/>
                <a:gd name="connsiteY2" fmla="*/ 152508 h 1343367"/>
                <a:gd name="connsiteX3" fmla="*/ 1372541 w 1372542"/>
                <a:gd name="connsiteY3" fmla="*/ 1190859 h 1343367"/>
                <a:gd name="connsiteX4" fmla="*/ 1220033 w 1372542"/>
                <a:gd name="connsiteY4" fmla="*/ 1343367 h 1343367"/>
                <a:gd name="connsiteX5" fmla="*/ 610022 w 1372542"/>
                <a:gd name="connsiteY5" fmla="*/ 1343367 h 1343367"/>
                <a:gd name="connsiteX6" fmla="*/ 457514 w 1372542"/>
                <a:gd name="connsiteY6" fmla="*/ 1190859 h 1343367"/>
                <a:gd name="connsiteX7" fmla="*/ 459247 w 1372542"/>
                <a:gd name="connsiteY7" fmla="*/ 729466 h 1343367"/>
                <a:gd name="connsiteX8" fmla="*/ 458493 w 1372542"/>
                <a:gd name="connsiteY8" fmla="*/ 669983 h 1343367"/>
                <a:gd name="connsiteX9" fmla="*/ 371263 w 1372542"/>
                <a:gd name="connsiteY9" fmla="*/ 584949 h 1343367"/>
                <a:gd name="connsiteX10" fmla="*/ 95038 w 1372542"/>
                <a:gd name="connsiteY10" fmla="*/ 589767 h 1343367"/>
                <a:gd name="connsiteX11" fmla="*/ 0 w 1372542"/>
                <a:gd name="connsiteY11" fmla="*/ 431246 h 1343367"/>
                <a:gd name="connsiteX12" fmla="*/ 0 w 1372542"/>
                <a:gd name="connsiteY12" fmla="*/ 86252 h 1343367"/>
                <a:gd name="connsiteX13" fmla="*/ 58835 w 1372542"/>
                <a:gd name="connsiteY13" fmla="*/ 1 h 1343367"/>
                <a:gd name="connsiteX14" fmla="*/ 610017 w 1372542"/>
                <a:gd name="connsiteY14" fmla="*/ 1 h 1343367"/>
                <a:gd name="connsiteX15" fmla="*/ 610022 w 1372542"/>
                <a:gd name="connsiteY15" fmla="*/ 0 h 1343367"/>
                <a:gd name="connsiteX0" fmla="*/ 610022 w 1372542"/>
                <a:gd name="connsiteY0" fmla="*/ 0 h 1343367"/>
                <a:gd name="connsiteX1" fmla="*/ 1289629 w 1372542"/>
                <a:gd name="connsiteY1" fmla="*/ 0 h 1343367"/>
                <a:gd name="connsiteX2" fmla="*/ 1372541 w 1372542"/>
                <a:gd name="connsiteY2" fmla="*/ 152508 h 1343367"/>
                <a:gd name="connsiteX3" fmla="*/ 1368323 w 1372542"/>
                <a:gd name="connsiteY3" fmla="*/ 1235338 h 1343367"/>
                <a:gd name="connsiteX4" fmla="*/ 1220033 w 1372542"/>
                <a:gd name="connsiteY4" fmla="*/ 1343367 h 1343367"/>
                <a:gd name="connsiteX5" fmla="*/ 610022 w 1372542"/>
                <a:gd name="connsiteY5" fmla="*/ 1343367 h 1343367"/>
                <a:gd name="connsiteX6" fmla="*/ 457514 w 1372542"/>
                <a:gd name="connsiteY6" fmla="*/ 1190859 h 1343367"/>
                <a:gd name="connsiteX7" fmla="*/ 459247 w 1372542"/>
                <a:gd name="connsiteY7" fmla="*/ 729466 h 1343367"/>
                <a:gd name="connsiteX8" fmla="*/ 458493 w 1372542"/>
                <a:gd name="connsiteY8" fmla="*/ 669983 h 1343367"/>
                <a:gd name="connsiteX9" fmla="*/ 371263 w 1372542"/>
                <a:gd name="connsiteY9" fmla="*/ 584949 h 1343367"/>
                <a:gd name="connsiteX10" fmla="*/ 95038 w 1372542"/>
                <a:gd name="connsiteY10" fmla="*/ 589767 h 1343367"/>
                <a:gd name="connsiteX11" fmla="*/ 0 w 1372542"/>
                <a:gd name="connsiteY11" fmla="*/ 431246 h 1343367"/>
                <a:gd name="connsiteX12" fmla="*/ 0 w 1372542"/>
                <a:gd name="connsiteY12" fmla="*/ 86252 h 1343367"/>
                <a:gd name="connsiteX13" fmla="*/ 58835 w 1372542"/>
                <a:gd name="connsiteY13" fmla="*/ 1 h 1343367"/>
                <a:gd name="connsiteX14" fmla="*/ 610017 w 1372542"/>
                <a:gd name="connsiteY14" fmla="*/ 1 h 1343367"/>
                <a:gd name="connsiteX15" fmla="*/ 610022 w 1372542"/>
                <a:gd name="connsiteY15" fmla="*/ 0 h 1343367"/>
                <a:gd name="connsiteX0" fmla="*/ 610022 w 1372542"/>
                <a:gd name="connsiteY0" fmla="*/ 0 h 1343367"/>
                <a:gd name="connsiteX1" fmla="*/ 1289629 w 1372542"/>
                <a:gd name="connsiteY1" fmla="*/ 0 h 1343367"/>
                <a:gd name="connsiteX2" fmla="*/ 1372541 w 1372542"/>
                <a:gd name="connsiteY2" fmla="*/ 152508 h 1343367"/>
                <a:gd name="connsiteX3" fmla="*/ 1368323 w 1372542"/>
                <a:gd name="connsiteY3" fmla="*/ 1235338 h 1343367"/>
                <a:gd name="connsiteX4" fmla="*/ 1276975 w 1372542"/>
                <a:gd name="connsiteY4" fmla="*/ 1338425 h 1343367"/>
                <a:gd name="connsiteX5" fmla="*/ 610022 w 1372542"/>
                <a:gd name="connsiteY5" fmla="*/ 1343367 h 1343367"/>
                <a:gd name="connsiteX6" fmla="*/ 457514 w 1372542"/>
                <a:gd name="connsiteY6" fmla="*/ 1190859 h 1343367"/>
                <a:gd name="connsiteX7" fmla="*/ 459247 w 1372542"/>
                <a:gd name="connsiteY7" fmla="*/ 729466 h 1343367"/>
                <a:gd name="connsiteX8" fmla="*/ 458493 w 1372542"/>
                <a:gd name="connsiteY8" fmla="*/ 669983 h 1343367"/>
                <a:gd name="connsiteX9" fmla="*/ 371263 w 1372542"/>
                <a:gd name="connsiteY9" fmla="*/ 584949 h 1343367"/>
                <a:gd name="connsiteX10" fmla="*/ 95038 w 1372542"/>
                <a:gd name="connsiteY10" fmla="*/ 589767 h 1343367"/>
                <a:gd name="connsiteX11" fmla="*/ 0 w 1372542"/>
                <a:gd name="connsiteY11" fmla="*/ 431246 h 1343367"/>
                <a:gd name="connsiteX12" fmla="*/ 0 w 1372542"/>
                <a:gd name="connsiteY12" fmla="*/ 86252 h 1343367"/>
                <a:gd name="connsiteX13" fmla="*/ 58835 w 1372542"/>
                <a:gd name="connsiteY13" fmla="*/ 1 h 1343367"/>
                <a:gd name="connsiteX14" fmla="*/ 610017 w 1372542"/>
                <a:gd name="connsiteY14" fmla="*/ 1 h 1343367"/>
                <a:gd name="connsiteX15" fmla="*/ 610022 w 1372542"/>
                <a:gd name="connsiteY15" fmla="*/ 0 h 1343367"/>
                <a:gd name="connsiteX0" fmla="*/ 610022 w 1372542"/>
                <a:gd name="connsiteY0" fmla="*/ 0 h 1343367"/>
                <a:gd name="connsiteX1" fmla="*/ 1289629 w 1372542"/>
                <a:gd name="connsiteY1" fmla="*/ 0 h 1343367"/>
                <a:gd name="connsiteX2" fmla="*/ 1372541 w 1372542"/>
                <a:gd name="connsiteY2" fmla="*/ 152508 h 1343367"/>
                <a:gd name="connsiteX3" fmla="*/ 1368323 w 1372542"/>
                <a:gd name="connsiteY3" fmla="*/ 1235338 h 1343367"/>
                <a:gd name="connsiteX4" fmla="*/ 1276975 w 1372542"/>
                <a:gd name="connsiteY4" fmla="*/ 1338425 h 1343367"/>
                <a:gd name="connsiteX5" fmla="*/ 610022 w 1372542"/>
                <a:gd name="connsiteY5" fmla="*/ 1343367 h 1343367"/>
                <a:gd name="connsiteX6" fmla="*/ 457514 w 1372542"/>
                <a:gd name="connsiteY6" fmla="*/ 1190859 h 1343367"/>
                <a:gd name="connsiteX7" fmla="*/ 459247 w 1372542"/>
                <a:gd name="connsiteY7" fmla="*/ 729466 h 1343367"/>
                <a:gd name="connsiteX8" fmla="*/ 458493 w 1372542"/>
                <a:gd name="connsiteY8" fmla="*/ 669983 h 1343367"/>
                <a:gd name="connsiteX9" fmla="*/ 371263 w 1372542"/>
                <a:gd name="connsiteY9" fmla="*/ 584949 h 1343367"/>
                <a:gd name="connsiteX10" fmla="*/ 73948 w 1372542"/>
                <a:gd name="connsiteY10" fmla="*/ 584825 h 1343367"/>
                <a:gd name="connsiteX11" fmla="*/ 0 w 1372542"/>
                <a:gd name="connsiteY11" fmla="*/ 431246 h 1343367"/>
                <a:gd name="connsiteX12" fmla="*/ 0 w 1372542"/>
                <a:gd name="connsiteY12" fmla="*/ 86252 h 1343367"/>
                <a:gd name="connsiteX13" fmla="*/ 58835 w 1372542"/>
                <a:gd name="connsiteY13" fmla="*/ 1 h 1343367"/>
                <a:gd name="connsiteX14" fmla="*/ 610017 w 1372542"/>
                <a:gd name="connsiteY14" fmla="*/ 1 h 1343367"/>
                <a:gd name="connsiteX15" fmla="*/ 610022 w 1372542"/>
                <a:gd name="connsiteY15" fmla="*/ 0 h 1343367"/>
                <a:gd name="connsiteX0" fmla="*/ 610022 w 1372542"/>
                <a:gd name="connsiteY0" fmla="*/ 0 h 1343367"/>
                <a:gd name="connsiteX1" fmla="*/ 1289629 w 1372542"/>
                <a:gd name="connsiteY1" fmla="*/ 0 h 1343367"/>
                <a:gd name="connsiteX2" fmla="*/ 1372541 w 1372542"/>
                <a:gd name="connsiteY2" fmla="*/ 152508 h 1343367"/>
                <a:gd name="connsiteX3" fmla="*/ 1368323 w 1372542"/>
                <a:gd name="connsiteY3" fmla="*/ 1235338 h 1343367"/>
                <a:gd name="connsiteX4" fmla="*/ 1276975 w 1372542"/>
                <a:gd name="connsiteY4" fmla="*/ 1338425 h 1343367"/>
                <a:gd name="connsiteX5" fmla="*/ 610022 w 1372542"/>
                <a:gd name="connsiteY5" fmla="*/ 1343367 h 1343367"/>
                <a:gd name="connsiteX6" fmla="*/ 457514 w 1372542"/>
                <a:gd name="connsiteY6" fmla="*/ 1190859 h 1343367"/>
                <a:gd name="connsiteX7" fmla="*/ 459247 w 1372542"/>
                <a:gd name="connsiteY7" fmla="*/ 729466 h 1343367"/>
                <a:gd name="connsiteX8" fmla="*/ 458493 w 1372542"/>
                <a:gd name="connsiteY8" fmla="*/ 669983 h 1343367"/>
                <a:gd name="connsiteX9" fmla="*/ 409224 w 1372542"/>
                <a:gd name="connsiteY9" fmla="*/ 589891 h 1343367"/>
                <a:gd name="connsiteX10" fmla="*/ 73948 w 1372542"/>
                <a:gd name="connsiteY10" fmla="*/ 584825 h 1343367"/>
                <a:gd name="connsiteX11" fmla="*/ 0 w 1372542"/>
                <a:gd name="connsiteY11" fmla="*/ 431246 h 1343367"/>
                <a:gd name="connsiteX12" fmla="*/ 0 w 1372542"/>
                <a:gd name="connsiteY12" fmla="*/ 86252 h 1343367"/>
                <a:gd name="connsiteX13" fmla="*/ 58835 w 1372542"/>
                <a:gd name="connsiteY13" fmla="*/ 1 h 1343367"/>
                <a:gd name="connsiteX14" fmla="*/ 610017 w 1372542"/>
                <a:gd name="connsiteY14" fmla="*/ 1 h 1343367"/>
                <a:gd name="connsiteX15" fmla="*/ 610022 w 1372542"/>
                <a:gd name="connsiteY15" fmla="*/ 0 h 1343367"/>
                <a:gd name="connsiteX0" fmla="*/ 610022 w 1372542"/>
                <a:gd name="connsiteY0" fmla="*/ 0 h 1338425"/>
                <a:gd name="connsiteX1" fmla="*/ 1289629 w 1372542"/>
                <a:gd name="connsiteY1" fmla="*/ 0 h 1338425"/>
                <a:gd name="connsiteX2" fmla="*/ 1372541 w 1372542"/>
                <a:gd name="connsiteY2" fmla="*/ 152508 h 1338425"/>
                <a:gd name="connsiteX3" fmla="*/ 1368323 w 1372542"/>
                <a:gd name="connsiteY3" fmla="*/ 1235338 h 1338425"/>
                <a:gd name="connsiteX4" fmla="*/ 1276975 w 1372542"/>
                <a:gd name="connsiteY4" fmla="*/ 1338425 h 1338425"/>
                <a:gd name="connsiteX5" fmla="*/ 544645 w 1372542"/>
                <a:gd name="connsiteY5" fmla="*/ 1338425 h 1338425"/>
                <a:gd name="connsiteX6" fmla="*/ 457514 w 1372542"/>
                <a:gd name="connsiteY6" fmla="*/ 1190859 h 1338425"/>
                <a:gd name="connsiteX7" fmla="*/ 459247 w 1372542"/>
                <a:gd name="connsiteY7" fmla="*/ 729466 h 1338425"/>
                <a:gd name="connsiteX8" fmla="*/ 458493 w 1372542"/>
                <a:gd name="connsiteY8" fmla="*/ 669983 h 1338425"/>
                <a:gd name="connsiteX9" fmla="*/ 409224 w 1372542"/>
                <a:gd name="connsiteY9" fmla="*/ 589891 h 1338425"/>
                <a:gd name="connsiteX10" fmla="*/ 73948 w 1372542"/>
                <a:gd name="connsiteY10" fmla="*/ 584825 h 1338425"/>
                <a:gd name="connsiteX11" fmla="*/ 0 w 1372542"/>
                <a:gd name="connsiteY11" fmla="*/ 431246 h 1338425"/>
                <a:gd name="connsiteX12" fmla="*/ 0 w 1372542"/>
                <a:gd name="connsiteY12" fmla="*/ 86252 h 1338425"/>
                <a:gd name="connsiteX13" fmla="*/ 58835 w 1372542"/>
                <a:gd name="connsiteY13" fmla="*/ 1 h 1338425"/>
                <a:gd name="connsiteX14" fmla="*/ 610017 w 1372542"/>
                <a:gd name="connsiteY14" fmla="*/ 1 h 1338425"/>
                <a:gd name="connsiteX15" fmla="*/ 610022 w 1372542"/>
                <a:gd name="connsiteY15" fmla="*/ 0 h 1338425"/>
                <a:gd name="connsiteX0" fmla="*/ 610022 w 1372542"/>
                <a:gd name="connsiteY0" fmla="*/ 0 h 1338425"/>
                <a:gd name="connsiteX1" fmla="*/ 1289629 w 1372542"/>
                <a:gd name="connsiteY1" fmla="*/ 0 h 1338425"/>
                <a:gd name="connsiteX2" fmla="*/ 1372541 w 1372542"/>
                <a:gd name="connsiteY2" fmla="*/ 152508 h 1338425"/>
                <a:gd name="connsiteX3" fmla="*/ 1368323 w 1372542"/>
                <a:gd name="connsiteY3" fmla="*/ 1235338 h 1338425"/>
                <a:gd name="connsiteX4" fmla="*/ 1276975 w 1372542"/>
                <a:gd name="connsiteY4" fmla="*/ 1338425 h 1338425"/>
                <a:gd name="connsiteX5" fmla="*/ 544645 w 1372542"/>
                <a:gd name="connsiteY5" fmla="*/ 1338425 h 1338425"/>
                <a:gd name="connsiteX6" fmla="*/ 457514 w 1372542"/>
                <a:gd name="connsiteY6" fmla="*/ 1190859 h 1338425"/>
                <a:gd name="connsiteX7" fmla="*/ 459247 w 1372542"/>
                <a:gd name="connsiteY7" fmla="*/ 729466 h 1338425"/>
                <a:gd name="connsiteX8" fmla="*/ 458493 w 1372542"/>
                <a:gd name="connsiteY8" fmla="*/ 669983 h 1338425"/>
                <a:gd name="connsiteX9" fmla="*/ 409224 w 1372542"/>
                <a:gd name="connsiteY9" fmla="*/ 589891 h 1338425"/>
                <a:gd name="connsiteX10" fmla="*/ 50749 w 1372542"/>
                <a:gd name="connsiteY10" fmla="*/ 584825 h 1338425"/>
                <a:gd name="connsiteX11" fmla="*/ 0 w 1372542"/>
                <a:gd name="connsiteY11" fmla="*/ 431246 h 1338425"/>
                <a:gd name="connsiteX12" fmla="*/ 0 w 1372542"/>
                <a:gd name="connsiteY12" fmla="*/ 86252 h 1338425"/>
                <a:gd name="connsiteX13" fmla="*/ 58835 w 1372542"/>
                <a:gd name="connsiteY13" fmla="*/ 1 h 1338425"/>
                <a:gd name="connsiteX14" fmla="*/ 610017 w 1372542"/>
                <a:gd name="connsiteY14" fmla="*/ 1 h 1338425"/>
                <a:gd name="connsiteX15" fmla="*/ 610022 w 1372542"/>
                <a:gd name="connsiteY15" fmla="*/ 0 h 133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2542" h="1338425">
                  <a:moveTo>
                    <a:pt x="610022" y="0"/>
                  </a:moveTo>
                  <a:lnTo>
                    <a:pt x="1289629" y="0"/>
                  </a:lnTo>
                  <a:cubicBezTo>
                    <a:pt x="1373857" y="0"/>
                    <a:pt x="1372541" y="68280"/>
                    <a:pt x="1372541" y="152508"/>
                  </a:cubicBezTo>
                  <a:lnTo>
                    <a:pt x="1368323" y="1235338"/>
                  </a:lnTo>
                  <a:cubicBezTo>
                    <a:pt x="1368323" y="1319566"/>
                    <a:pt x="1361203" y="1338425"/>
                    <a:pt x="1276975" y="1338425"/>
                  </a:cubicBezTo>
                  <a:lnTo>
                    <a:pt x="544645" y="1338425"/>
                  </a:lnTo>
                  <a:cubicBezTo>
                    <a:pt x="460417" y="1338425"/>
                    <a:pt x="457514" y="1275087"/>
                    <a:pt x="457514" y="1190859"/>
                  </a:cubicBezTo>
                  <a:cubicBezTo>
                    <a:pt x="458092" y="1037061"/>
                    <a:pt x="458669" y="883264"/>
                    <a:pt x="459247" y="729466"/>
                  </a:cubicBezTo>
                  <a:cubicBezTo>
                    <a:pt x="459573" y="753556"/>
                    <a:pt x="458167" y="645893"/>
                    <a:pt x="458493" y="669983"/>
                  </a:cubicBezTo>
                  <a:cubicBezTo>
                    <a:pt x="456366" y="625127"/>
                    <a:pt x="454806" y="589891"/>
                    <a:pt x="409224" y="589891"/>
                  </a:cubicBezTo>
                  <a:lnTo>
                    <a:pt x="50749" y="584825"/>
                  </a:lnTo>
                  <a:cubicBezTo>
                    <a:pt x="3114" y="584825"/>
                    <a:pt x="0" y="478881"/>
                    <a:pt x="0" y="431246"/>
                  </a:cubicBezTo>
                  <a:lnTo>
                    <a:pt x="0" y="86252"/>
                  </a:lnTo>
                  <a:cubicBezTo>
                    <a:pt x="0" y="38617"/>
                    <a:pt x="11200" y="1"/>
                    <a:pt x="58835" y="1"/>
                  </a:cubicBezTo>
                  <a:lnTo>
                    <a:pt x="610017" y="1"/>
                  </a:lnTo>
                  <a:cubicBezTo>
                    <a:pt x="610019" y="0"/>
                    <a:pt x="610020" y="0"/>
                    <a:pt x="610022" y="0"/>
                  </a:cubicBezTo>
                  <a:close/>
                </a:path>
              </a:pathLst>
            </a:custGeom>
            <a:solidFill>
              <a:schemeClr val="accent3">
                <a:lumMod val="20000"/>
                <a:lumOff val="80000"/>
              </a:schemeClr>
            </a:solidFill>
            <a:ln w="6350">
              <a:solidFill>
                <a:srgbClr val="B3B3B3"/>
              </a:solid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endParaRPr lang="en-US" sz="1050" dirty="0">
                <a:solidFill>
                  <a:schemeClr val="tx1"/>
                </a:solidFill>
              </a:endParaRPr>
            </a:p>
          </p:txBody>
        </p:sp>
        <p:sp>
          <p:nvSpPr>
            <p:cNvPr id="148" name="Rounded Rectangle 35">
              <a:extLst>
                <a:ext uri="{FF2B5EF4-FFF2-40B4-BE49-F238E27FC236}">
                  <a16:creationId xmlns:a16="http://schemas.microsoft.com/office/drawing/2014/main" id="{7E8C6396-F206-4CEC-A3AC-B90E49A817F3}"/>
                </a:ext>
              </a:extLst>
            </p:cNvPr>
            <p:cNvSpPr/>
            <p:nvPr/>
          </p:nvSpPr>
          <p:spPr>
            <a:xfrm>
              <a:off x="-1554445" y="3335710"/>
              <a:ext cx="785413" cy="454014"/>
            </a:xfrm>
            <a:prstGeom prst="roundRect">
              <a:avLst>
                <a:gd name="adj" fmla="val 10693"/>
              </a:avLst>
            </a:prstGeom>
            <a:solidFill>
              <a:schemeClr val="accent4">
                <a:lumMod val="20000"/>
                <a:lumOff val="80000"/>
              </a:schemeClr>
            </a:solidFill>
            <a:ln w="6350">
              <a:solidFill>
                <a:srgbClr val="B3B3B3"/>
              </a:solid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endParaRPr lang="en-US" sz="1200" dirty="0">
                <a:solidFill>
                  <a:schemeClr val="tx1"/>
                </a:solidFill>
              </a:endParaRPr>
            </a:p>
          </p:txBody>
        </p:sp>
      </p:grpSp>
      <p:sp>
        <p:nvSpPr>
          <p:cNvPr id="62" name="TextBox 61">
            <a:extLst>
              <a:ext uri="{FF2B5EF4-FFF2-40B4-BE49-F238E27FC236}">
                <a16:creationId xmlns:a16="http://schemas.microsoft.com/office/drawing/2014/main" id="{1B087185-8355-4ABE-8723-FB97D9A5118F}"/>
              </a:ext>
            </a:extLst>
          </p:cNvPr>
          <p:cNvSpPr txBox="1"/>
          <p:nvPr/>
        </p:nvSpPr>
        <p:spPr>
          <a:xfrm>
            <a:off x="11231542" y="4007863"/>
            <a:ext cx="646133"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80000"/>
              </a:lnSpc>
              <a:spcBef>
                <a:spcPts val="0"/>
              </a:spcBef>
              <a:buClrTx/>
              <a:buSzTx/>
              <a:buFontTx/>
              <a:buNone/>
              <a:tabLst/>
            </a:pPr>
            <a:r>
              <a:rPr lang="en-US" sz="1000" dirty="0">
                <a:latin typeface="Trade Gothic for Nike 365 BdCn" panose="020B0806040303020004" pitchFamily="34" charset="0"/>
                <a:ea typeface="Trade Gothic for Nike 365" charset="0"/>
                <a:cs typeface="Trade Gothic for Nike 365" charset="0"/>
              </a:rPr>
              <a:t>DAD &amp; MOM</a:t>
            </a:r>
          </a:p>
        </p:txBody>
      </p:sp>
      <p:sp>
        <p:nvSpPr>
          <p:cNvPr id="209" name="Rectangle 307">
            <a:extLst>
              <a:ext uri="{FF2B5EF4-FFF2-40B4-BE49-F238E27FC236}">
                <a16:creationId xmlns:a16="http://schemas.microsoft.com/office/drawing/2014/main" id="{3DCB7298-DD43-4EB3-A95E-BDB601FBE0A4}"/>
              </a:ext>
            </a:extLst>
          </p:cNvPr>
          <p:cNvSpPr/>
          <p:nvPr/>
        </p:nvSpPr>
        <p:spPr>
          <a:xfrm>
            <a:off x="248889" y="6290582"/>
            <a:ext cx="8290555" cy="757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defTabSz="1100639">
              <a:lnSpc>
                <a:spcPct val="85000"/>
              </a:lnSpc>
            </a:pPr>
            <a:r>
              <a:rPr lang="en-US" sz="800" dirty="0">
                <a:solidFill>
                  <a:srgbClr val="414141"/>
                </a:solidFill>
              </a:rPr>
              <a:t>1.</a:t>
            </a:r>
            <a:r>
              <a:rPr lang="en-US" altLang="zh-CN" sz="800" dirty="0">
                <a:solidFill>
                  <a:srgbClr val="414141"/>
                </a:solidFill>
              </a:rPr>
              <a:t>DESIGN,</a:t>
            </a:r>
            <a:r>
              <a:rPr lang="zh-CN" altLang="en-US" sz="800" dirty="0">
                <a:solidFill>
                  <a:srgbClr val="414141"/>
                </a:solidFill>
              </a:rPr>
              <a:t> </a:t>
            </a:r>
            <a:r>
              <a:rPr lang="en-US" altLang="zh-CN" sz="800" dirty="0">
                <a:solidFill>
                  <a:srgbClr val="414141"/>
                </a:solidFill>
              </a:rPr>
              <a:t>FUNCTIONALITY</a:t>
            </a:r>
            <a:r>
              <a:rPr lang="zh-CN" altLang="en-US" sz="800" dirty="0">
                <a:solidFill>
                  <a:srgbClr val="414141"/>
                </a:solidFill>
              </a:rPr>
              <a:t> </a:t>
            </a:r>
            <a:r>
              <a:rPr lang="en-US" altLang="zh-CN" sz="800" dirty="0">
                <a:solidFill>
                  <a:srgbClr val="414141"/>
                </a:solidFill>
              </a:rPr>
              <a:t>AND</a:t>
            </a:r>
            <a:r>
              <a:rPr lang="zh-CN" altLang="en-US" sz="800" dirty="0">
                <a:solidFill>
                  <a:srgbClr val="414141"/>
                </a:solidFill>
              </a:rPr>
              <a:t> </a:t>
            </a:r>
            <a:r>
              <a:rPr lang="en-US" altLang="zh-CN" sz="800" dirty="0">
                <a:solidFill>
                  <a:srgbClr val="414141"/>
                </a:solidFill>
              </a:rPr>
              <a:t>PRICE: KEY WORDS FREQUENCY / COMMENTS #</a:t>
            </a:r>
          </a:p>
          <a:p>
            <a:pPr defTabSz="1100639">
              <a:lnSpc>
                <a:spcPct val="85000"/>
              </a:lnSpc>
            </a:pPr>
            <a:r>
              <a:rPr lang="en-US" sz="800" dirty="0">
                <a:solidFill>
                  <a:srgbClr val="414141"/>
                </a:solidFill>
              </a:rPr>
              <a:t>2.RUNNING, NON SPORTS: KEY WORDS FREQUENCY / OCCASION-RELATED COMMENTS # </a:t>
            </a:r>
            <a:r>
              <a:rPr lang="zh-CN" altLang="en-US" sz="800" dirty="0">
                <a:solidFill>
                  <a:srgbClr val="414141"/>
                </a:solidFill>
              </a:rPr>
              <a:t> </a:t>
            </a:r>
            <a:endParaRPr lang="en-US" altLang="zh-CN" sz="800" dirty="0">
              <a:solidFill>
                <a:srgbClr val="414141"/>
              </a:solidFill>
            </a:endParaRPr>
          </a:p>
          <a:p>
            <a:pPr defTabSz="1100639">
              <a:lnSpc>
                <a:spcPct val="85000"/>
              </a:lnSpc>
            </a:pPr>
            <a:r>
              <a:rPr lang="en-US" sz="800" dirty="0">
                <a:solidFill>
                  <a:srgbClr val="414141"/>
                </a:solidFill>
              </a:rPr>
              <a:t>3.SPORTS RICHNESS: ENTROPY OF OCCASIONS</a:t>
            </a:r>
          </a:p>
          <a:p>
            <a:pPr defTabSz="1100639">
              <a:lnSpc>
                <a:spcPct val="85000"/>
              </a:lnSpc>
            </a:pPr>
            <a:r>
              <a:rPr lang="en-US" sz="800" dirty="0">
                <a:solidFill>
                  <a:srgbClr val="414141"/>
                </a:solidFill>
              </a:rPr>
              <a:t>4.GIFT FOR OTHERS: GIFT FOR OTHERS FREQUENCY / COMMENTS #</a:t>
            </a:r>
          </a:p>
        </p:txBody>
      </p:sp>
      <p:sp>
        <p:nvSpPr>
          <p:cNvPr id="12" name="Star: 5 Points 11">
            <a:extLst>
              <a:ext uri="{FF2B5EF4-FFF2-40B4-BE49-F238E27FC236}">
                <a16:creationId xmlns:a16="http://schemas.microsoft.com/office/drawing/2014/main" id="{A9FE7EE2-1E3D-4D1A-BC8E-D90549489EC2}"/>
              </a:ext>
            </a:extLst>
          </p:cNvPr>
          <p:cNvSpPr/>
          <p:nvPr/>
        </p:nvSpPr>
        <p:spPr>
          <a:xfrm>
            <a:off x="4037013" y="3346316"/>
            <a:ext cx="203200" cy="214007"/>
          </a:xfrm>
          <a:prstGeom prst="star5">
            <a:avLst/>
          </a:prstGeom>
          <a:solidFill>
            <a:schemeClr val="accent6"/>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114" name="Star: 5 Points 113">
            <a:extLst>
              <a:ext uri="{FF2B5EF4-FFF2-40B4-BE49-F238E27FC236}">
                <a16:creationId xmlns:a16="http://schemas.microsoft.com/office/drawing/2014/main" id="{7215DADD-33FE-4D43-B9CC-6AC2A94E73C1}"/>
              </a:ext>
            </a:extLst>
          </p:cNvPr>
          <p:cNvSpPr/>
          <p:nvPr/>
        </p:nvSpPr>
        <p:spPr>
          <a:xfrm>
            <a:off x="4065588" y="5515583"/>
            <a:ext cx="204788" cy="214007"/>
          </a:xfrm>
          <a:prstGeom prst="star5">
            <a:avLst/>
          </a:prstGeom>
          <a:solidFill>
            <a:schemeClr val="accent6"/>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118" name="Star: 5 Points 117">
            <a:extLst>
              <a:ext uri="{FF2B5EF4-FFF2-40B4-BE49-F238E27FC236}">
                <a16:creationId xmlns:a16="http://schemas.microsoft.com/office/drawing/2014/main" id="{36D26C61-9DED-4726-A81B-2155CB9C0C97}"/>
              </a:ext>
            </a:extLst>
          </p:cNvPr>
          <p:cNvSpPr/>
          <p:nvPr/>
        </p:nvSpPr>
        <p:spPr>
          <a:xfrm>
            <a:off x="6719888" y="2263301"/>
            <a:ext cx="204788" cy="214007"/>
          </a:xfrm>
          <a:prstGeom prst="star5">
            <a:avLst/>
          </a:prstGeom>
          <a:solidFill>
            <a:schemeClr val="accent6"/>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119" name="Star: 5 Points 118">
            <a:extLst>
              <a:ext uri="{FF2B5EF4-FFF2-40B4-BE49-F238E27FC236}">
                <a16:creationId xmlns:a16="http://schemas.microsoft.com/office/drawing/2014/main" id="{CDF992B8-B775-4DC1-9D4E-13CF6611F1BB}"/>
              </a:ext>
            </a:extLst>
          </p:cNvPr>
          <p:cNvSpPr/>
          <p:nvPr/>
        </p:nvSpPr>
        <p:spPr>
          <a:xfrm>
            <a:off x="7743825" y="4429123"/>
            <a:ext cx="203200" cy="214007"/>
          </a:xfrm>
          <a:prstGeom prst="star5">
            <a:avLst/>
          </a:prstGeom>
          <a:solidFill>
            <a:schemeClr val="accent6"/>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graphicFrame>
        <p:nvGraphicFramePr>
          <p:cNvPr id="166" name="Chart 165">
            <a:extLst>
              <a:ext uri="{FF2B5EF4-FFF2-40B4-BE49-F238E27FC236}">
                <a16:creationId xmlns:a16="http://schemas.microsoft.com/office/drawing/2014/main" id="{7DD1D326-87DB-4D81-948F-A86224AD654E}"/>
              </a:ext>
            </a:extLst>
          </p:cNvPr>
          <p:cNvGraphicFramePr/>
          <p:nvPr>
            <p:custDataLst>
              <p:tags r:id="rId29"/>
            </p:custDataLst>
            <p:extLst>
              <p:ext uri="{D42A27DB-BD31-4B8C-83A1-F6EECF244321}">
                <p14:modId xmlns:p14="http://schemas.microsoft.com/office/powerpoint/2010/main" val="2035920396"/>
              </p:ext>
            </p:extLst>
          </p:nvPr>
        </p:nvGraphicFramePr>
        <p:xfrm>
          <a:off x="10375900" y="1768475"/>
          <a:ext cx="490538" cy="4475163"/>
        </p:xfrm>
        <a:graphic>
          <a:graphicData uri="http://schemas.openxmlformats.org/drawingml/2006/chart">
            <c:chart xmlns:c="http://schemas.openxmlformats.org/drawingml/2006/chart" xmlns:r="http://schemas.openxmlformats.org/officeDocument/2006/relationships" r:id="rId49"/>
          </a:graphicData>
        </a:graphic>
      </p:graphicFrame>
      <p:sp>
        <p:nvSpPr>
          <p:cNvPr id="221" name="Shape 11">
            <a:extLst>
              <a:ext uri="{FF2B5EF4-FFF2-40B4-BE49-F238E27FC236}">
                <a16:creationId xmlns:a16="http://schemas.microsoft.com/office/drawing/2014/main" id="{671CC90C-2D99-4837-898B-822A28868320}"/>
              </a:ext>
            </a:extLst>
          </p:cNvPr>
          <p:cNvSpPr>
            <a:spLocks noGrp="1"/>
          </p:cNvSpPr>
          <p:nvPr>
            <p:custDataLst>
              <p:tags r:id="rId30"/>
            </p:custDataLst>
          </p:nvPr>
        </p:nvSpPr>
        <p:spPr bwMode="gray">
          <a:xfrm>
            <a:off x="10779125" y="4437063"/>
            <a:ext cx="347663"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lc="http://schemas.openxmlformats.org/drawingml/2006/lockedCanvas" xmlns:ma14="http://schemas.microsoft.com/office/mac/drawingml/2011/main" xmln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18295919-3488-4E6E-ACB4-6D785D5ED271}" type="datetime'''''''1''''''''0''''%'''''''''''''''''''''''">
              <a:rPr lang="en-US" altLang="en-US" sz="1400" kern="0" smtClean="0">
                <a:effectLst/>
              </a:rPr>
              <a:pPr marL="0" indent="0">
                <a:spcBef>
                  <a:spcPct val="0"/>
                </a:spcBef>
                <a:spcAft>
                  <a:spcPct val="0"/>
                </a:spcAft>
                <a:buNone/>
              </a:pPr>
              <a:t>10%</a:t>
            </a:fld>
            <a:endParaRPr lang="en-US" sz="1400" kern="0" dirty="0"/>
          </a:p>
        </p:txBody>
      </p:sp>
      <p:sp>
        <p:nvSpPr>
          <p:cNvPr id="220" name="Shape 11">
            <a:extLst>
              <a:ext uri="{FF2B5EF4-FFF2-40B4-BE49-F238E27FC236}">
                <a16:creationId xmlns:a16="http://schemas.microsoft.com/office/drawing/2014/main" id="{35127E01-15E1-42E7-AA83-D4510AB7B87E}"/>
              </a:ext>
            </a:extLst>
          </p:cNvPr>
          <p:cNvSpPr>
            <a:spLocks noGrp="1"/>
          </p:cNvSpPr>
          <p:nvPr>
            <p:custDataLst>
              <p:tags r:id="rId31"/>
            </p:custDataLst>
          </p:nvPr>
        </p:nvSpPr>
        <p:spPr bwMode="gray">
          <a:xfrm>
            <a:off x="10631488" y="3360738"/>
            <a:ext cx="268288"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lc="http://schemas.openxmlformats.org/drawingml/2006/lockedCanvas" xmlns:ma14="http://schemas.microsoft.com/office/mac/drawingml/2011/main" xmln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4592984E-7023-4AAF-9438-E172DB87ECD7}" type="datetime'''''''''''''''''''''5%'''''''''''''''''''''''''''''''''''''''">
              <a:rPr lang="en-US" altLang="en-US" sz="1400" kern="0" smtClean="0">
                <a:effectLst/>
              </a:rPr>
              <a:pPr marL="0" indent="0">
                <a:spcBef>
                  <a:spcPct val="0"/>
                </a:spcBef>
                <a:spcAft>
                  <a:spcPct val="0"/>
                </a:spcAft>
                <a:buNone/>
              </a:pPr>
              <a:t>5%</a:t>
            </a:fld>
            <a:endParaRPr lang="en-US" sz="1400" kern="0" dirty="0"/>
          </a:p>
        </p:txBody>
      </p:sp>
      <p:sp>
        <p:nvSpPr>
          <p:cNvPr id="219" name="Shape 11">
            <a:extLst>
              <a:ext uri="{FF2B5EF4-FFF2-40B4-BE49-F238E27FC236}">
                <a16:creationId xmlns:a16="http://schemas.microsoft.com/office/drawing/2014/main" id="{DDEC7D3A-390B-4156-9456-745009F8E2AD}"/>
              </a:ext>
            </a:extLst>
          </p:cNvPr>
          <p:cNvSpPr>
            <a:spLocks noGrp="1"/>
          </p:cNvSpPr>
          <p:nvPr>
            <p:custDataLst>
              <p:tags r:id="rId32"/>
            </p:custDataLst>
          </p:nvPr>
        </p:nvSpPr>
        <p:spPr bwMode="gray">
          <a:xfrm>
            <a:off x="10720388" y="2282825"/>
            <a:ext cx="268288"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lc="http://schemas.openxmlformats.org/drawingml/2006/lockedCanvas" xmlns:ma14="http://schemas.microsoft.com/office/mac/drawingml/2011/main" xmln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1CD43646-3FB9-4C75-921D-C7EC997DDAD4}" type="datetime'8''''''''''''''''''''''%'''''">
              <a:rPr lang="en-US" altLang="en-US" sz="1400" kern="0" smtClean="0">
                <a:effectLst/>
              </a:rPr>
              <a:pPr marL="0" indent="0">
                <a:spcBef>
                  <a:spcPct val="0"/>
                </a:spcBef>
                <a:spcAft>
                  <a:spcPct val="0"/>
                </a:spcAft>
                <a:buNone/>
              </a:pPr>
              <a:t>8%</a:t>
            </a:fld>
            <a:endParaRPr lang="en-US" sz="1400" kern="0" dirty="0"/>
          </a:p>
        </p:txBody>
      </p:sp>
      <p:sp>
        <p:nvSpPr>
          <p:cNvPr id="222" name="Shape 11">
            <a:extLst>
              <a:ext uri="{FF2B5EF4-FFF2-40B4-BE49-F238E27FC236}">
                <a16:creationId xmlns:a16="http://schemas.microsoft.com/office/drawing/2014/main" id="{ECC0BEFF-509D-4DCF-B930-E169CB59EA42}"/>
              </a:ext>
            </a:extLst>
          </p:cNvPr>
          <p:cNvSpPr>
            <a:spLocks noGrp="1"/>
          </p:cNvSpPr>
          <p:nvPr>
            <p:custDataLst>
              <p:tags r:id="rId33"/>
            </p:custDataLst>
          </p:nvPr>
        </p:nvSpPr>
        <p:spPr bwMode="gray">
          <a:xfrm>
            <a:off x="10809288" y="5514975"/>
            <a:ext cx="347663"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lc="http://schemas.openxmlformats.org/drawingml/2006/lockedCanvas" xmlns:ma14="http://schemas.microsoft.com/office/mac/drawingml/2011/main" xmln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4F12635C-E124-4FB5-BF51-AE2AB6B475BF}" type="datetime'''''''''''''''1''''''''''''''''''''''''''''''''''1''''%'">
              <a:rPr lang="en-US" altLang="en-US" sz="1400" kern="0" smtClean="0">
                <a:effectLst/>
              </a:rPr>
              <a:pPr marL="0" indent="0">
                <a:spcBef>
                  <a:spcPct val="0"/>
                </a:spcBef>
                <a:spcAft>
                  <a:spcPct val="0"/>
                </a:spcAft>
                <a:buNone/>
              </a:pPr>
              <a:t>11%</a:t>
            </a:fld>
            <a:endParaRPr lang="en-US" sz="1400" kern="0" dirty="0"/>
          </a:p>
        </p:txBody>
      </p:sp>
      <p:sp>
        <p:nvSpPr>
          <p:cNvPr id="155" name="Star: 5 Points 154">
            <a:extLst>
              <a:ext uri="{FF2B5EF4-FFF2-40B4-BE49-F238E27FC236}">
                <a16:creationId xmlns:a16="http://schemas.microsoft.com/office/drawing/2014/main" id="{4BC49583-985E-479E-AC3E-3586F7AE8648}"/>
              </a:ext>
            </a:extLst>
          </p:cNvPr>
          <p:cNvSpPr/>
          <p:nvPr/>
        </p:nvSpPr>
        <p:spPr>
          <a:xfrm>
            <a:off x="8705850" y="5524498"/>
            <a:ext cx="203200" cy="214007"/>
          </a:xfrm>
          <a:prstGeom prst="star5">
            <a:avLst/>
          </a:prstGeom>
          <a:solidFill>
            <a:schemeClr val="accent6"/>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68" name="Freeform: Shape 67">
            <a:extLst>
              <a:ext uri="{FF2B5EF4-FFF2-40B4-BE49-F238E27FC236}">
                <a16:creationId xmlns:a16="http://schemas.microsoft.com/office/drawing/2014/main" id="{A09CCC6B-F63D-4C70-8FB0-34A457D43CFF}"/>
              </a:ext>
            </a:extLst>
          </p:cNvPr>
          <p:cNvSpPr/>
          <p:nvPr/>
        </p:nvSpPr>
        <p:spPr>
          <a:xfrm>
            <a:off x="5276850" y="2590800"/>
            <a:ext cx="307975" cy="2952750"/>
          </a:xfrm>
          <a:custGeom>
            <a:avLst/>
            <a:gdLst>
              <a:gd name="connsiteX0" fmla="*/ 257175 w 352570"/>
              <a:gd name="connsiteY0" fmla="*/ 0 h 2838450"/>
              <a:gd name="connsiteX1" fmla="*/ 352425 w 352570"/>
              <a:gd name="connsiteY1" fmla="*/ 790575 h 2838450"/>
              <a:gd name="connsiteX2" fmla="*/ 238125 w 352570"/>
              <a:gd name="connsiteY2" fmla="*/ 1657350 h 2838450"/>
              <a:gd name="connsiteX3" fmla="*/ 142875 w 352570"/>
              <a:gd name="connsiteY3" fmla="*/ 2447925 h 2838450"/>
              <a:gd name="connsiteX4" fmla="*/ 0 w 352570"/>
              <a:gd name="connsiteY4" fmla="*/ 2838450 h 2838450"/>
              <a:gd name="connsiteX0" fmla="*/ 257175 w 352845"/>
              <a:gd name="connsiteY0" fmla="*/ 0 h 2838450"/>
              <a:gd name="connsiteX1" fmla="*/ 352425 w 352845"/>
              <a:gd name="connsiteY1" fmla="*/ 790575 h 2838450"/>
              <a:gd name="connsiteX2" fmla="*/ 285750 w 352845"/>
              <a:gd name="connsiteY2" fmla="*/ 1711762 h 2838450"/>
              <a:gd name="connsiteX3" fmla="*/ 142875 w 352845"/>
              <a:gd name="connsiteY3" fmla="*/ 2447925 h 2838450"/>
              <a:gd name="connsiteX4" fmla="*/ 0 w 352845"/>
              <a:gd name="connsiteY4" fmla="*/ 2838450 h 2838450"/>
              <a:gd name="connsiteX0" fmla="*/ 257175 w 352802"/>
              <a:gd name="connsiteY0" fmla="*/ 0 h 2838450"/>
              <a:gd name="connsiteX1" fmla="*/ 352425 w 352802"/>
              <a:gd name="connsiteY1" fmla="*/ 790575 h 2838450"/>
              <a:gd name="connsiteX2" fmla="*/ 285750 w 352802"/>
              <a:gd name="connsiteY2" fmla="*/ 1711762 h 2838450"/>
              <a:gd name="connsiteX3" fmla="*/ 171450 w 352802"/>
              <a:gd name="connsiteY3" fmla="*/ 2438857 h 2838450"/>
              <a:gd name="connsiteX4" fmla="*/ 0 w 352802"/>
              <a:gd name="connsiteY4" fmla="*/ 2838450 h 2838450"/>
              <a:gd name="connsiteX0" fmla="*/ 257175 w 355030"/>
              <a:gd name="connsiteY0" fmla="*/ 0 h 2838450"/>
              <a:gd name="connsiteX1" fmla="*/ 352425 w 355030"/>
              <a:gd name="connsiteY1" fmla="*/ 790575 h 2838450"/>
              <a:gd name="connsiteX2" fmla="*/ 314325 w 355030"/>
              <a:gd name="connsiteY2" fmla="*/ 1720831 h 2838450"/>
              <a:gd name="connsiteX3" fmla="*/ 171450 w 355030"/>
              <a:gd name="connsiteY3" fmla="*/ 2438857 h 2838450"/>
              <a:gd name="connsiteX4" fmla="*/ 0 w 355030"/>
              <a:gd name="connsiteY4" fmla="*/ 2838450 h 2838450"/>
              <a:gd name="connsiteX0" fmla="*/ 257175 w 355030"/>
              <a:gd name="connsiteY0" fmla="*/ 0 h 2838450"/>
              <a:gd name="connsiteX1" fmla="*/ 352425 w 355030"/>
              <a:gd name="connsiteY1" fmla="*/ 718027 h 2838450"/>
              <a:gd name="connsiteX2" fmla="*/ 314325 w 355030"/>
              <a:gd name="connsiteY2" fmla="*/ 1720831 h 2838450"/>
              <a:gd name="connsiteX3" fmla="*/ 171450 w 355030"/>
              <a:gd name="connsiteY3" fmla="*/ 2438857 h 2838450"/>
              <a:gd name="connsiteX4" fmla="*/ 0 w 355030"/>
              <a:gd name="connsiteY4" fmla="*/ 2838450 h 2838450"/>
              <a:gd name="connsiteX0" fmla="*/ 257175 w 355321"/>
              <a:gd name="connsiteY0" fmla="*/ 0 h 2838450"/>
              <a:gd name="connsiteX1" fmla="*/ 352425 w 355321"/>
              <a:gd name="connsiteY1" fmla="*/ 718027 h 2838450"/>
              <a:gd name="connsiteX2" fmla="*/ 314325 w 355321"/>
              <a:gd name="connsiteY2" fmla="*/ 1720831 h 2838450"/>
              <a:gd name="connsiteX3" fmla="*/ 152400 w 355321"/>
              <a:gd name="connsiteY3" fmla="*/ 2466062 h 2838450"/>
              <a:gd name="connsiteX4" fmla="*/ 0 w 355321"/>
              <a:gd name="connsiteY4" fmla="*/ 2838450 h 2838450"/>
              <a:gd name="connsiteX0" fmla="*/ 276225 w 374371"/>
              <a:gd name="connsiteY0" fmla="*/ 0 h 2920067"/>
              <a:gd name="connsiteX1" fmla="*/ 371475 w 374371"/>
              <a:gd name="connsiteY1" fmla="*/ 718027 h 2920067"/>
              <a:gd name="connsiteX2" fmla="*/ 333375 w 374371"/>
              <a:gd name="connsiteY2" fmla="*/ 1720831 h 2920067"/>
              <a:gd name="connsiteX3" fmla="*/ 171450 w 374371"/>
              <a:gd name="connsiteY3" fmla="*/ 2466062 h 2920067"/>
              <a:gd name="connsiteX4" fmla="*/ 0 w 374371"/>
              <a:gd name="connsiteY4" fmla="*/ 2920067 h 2920067"/>
              <a:gd name="connsiteX0" fmla="*/ 323850 w 421996"/>
              <a:gd name="connsiteY0" fmla="*/ 0 h 3019821"/>
              <a:gd name="connsiteX1" fmla="*/ 419100 w 421996"/>
              <a:gd name="connsiteY1" fmla="*/ 718027 h 3019821"/>
              <a:gd name="connsiteX2" fmla="*/ 381000 w 421996"/>
              <a:gd name="connsiteY2" fmla="*/ 1720831 h 3019821"/>
              <a:gd name="connsiteX3" fmla="*/ 219075 w 421996"/>
              <a:gd name="connsiteY3" fmla="*/ 2466062 h 3019821"/>
              <a:gd name="connsiteX4" fmla="*/ 0 w 421996"/>
              <a:gd name="connsiteY4" fmla="*/ 3019821 h 3019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996" h="3019821">
                <a:moveTo>
                  <a:pt x="323850" y="0"/>
                </a:moveTo>
                <a:cubicBezTo>
                  <a:pt x="373062" y="257175"/>
                  <a:pt x="409575" y="431222"/>
                  <a:pt x="419100" y="718027"/>
                </a:cubicBezTo>
                <a:cubicBezTo>
                  <a:pt x="428625" y="1004832"/>
                  <a:pt x="414338" y="1429492"/>
                  <a:pt x="381000" y="1720831"/>
                </a:cubicBezTo>
                <a:cubicBezTo>
                  <a:pt x="347662" y="2012170"/>
                  <a:pt x="258762" y="2269212"/>
                  <a:pt x="219075" y="2466062"/>
                </a:cubicBezTo>
                <a:cubicBezTo>
                  <a:pt x="179387" y="2662912"/>
                  <a:pt x="51593" y="2922983"/>
                  <a:pt x="0" y="3019821"/>
                </a:cubicBezTo>
              </a:path>
            </a:pathLst>
          </a:custGeom>
          <a:noFill/>
          <a:ln w="19050" cap="flat">
            <a:solidFill>
              <a:schemeClr val="accent6"/>
            </a:solidFill>
            <a:miter lim="400000"/>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92" name="Line 35">
            <a:extLst>
              <a:ext uri="{FF2B5EF4-FFF2-40B4-BE49-F238E27FC236}">
                <a16:creationId xmlns:a16="http://schemas.microsoft.com/office/drawing/2014/main" id="{176B05E9-6968-4BD2-894C-3E9DED5871D0}"/>
              </a:ext>
            </a:extLst>
          </p:cNvPr>
          <p:cNvSpPr>
            <a:spLocks noChangeShapeType="1"/>
          </p:cNvSpPr>
          <p:nvPr/>
        </p:nvSpPr>
        <p:spPr bwMode="gray">
          <a:xfrm flipH="1" flipV="1">
            <a:off x="9377360" y="1073917"/>
            <a:ext cx="2081214" cy="11933"/>
          </a:xfrm>
          <a:prstGeom prst="line">
            <a:avLst/>
          </a:prstGeom>
          <a:noFill/>
          <a:ln w="635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611" tIns="44806" rIns="89611" bIns="44806" anchor="ctr"/>
          <a:lstStyle/>
          <a:p>
            <a:endParaRPr lang="en-US" sz="1200">
              <a:latin typeface="+mn-lt"/>
            </a:endParaRPr>
          </a:p>
        </p:txBody>
      </p:sp>
      <p:sp>
        <p:nvSpPr>
          <p:cNvPr id="193" name="Rounded Rectangle 34">
            <a:extLst>
              <a:ext uri="{FF2B5EF4-FFF2-40B4-BE49-F238E27FC236}">
                <a16:creationId xmlns:a16="http://schemas.microsoft.com/office/drawing/2014/main" id="{0E353B0B-1FA5-49C8-A084-C3E64C0899D6}"/>
              </a:ext>
            </a:extLst>
          </p:cNvPr>
          <p:cNvSpPr/>
          <p:nvPr/>
        </p:nvSpPr>
        <p:spPr>
          <a:xfrm>
            <a:off x="9594850" y="794466"/>
            <a:ext cx="1670050" cy="303847"/>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r>
              <a:rPr lang="en-US" sz="1200" dirty="0">
                <a:solidFill>
                  <a:schemeClr val="tx1"/>
                </a:solidFill>
              </a:rPr>
              <a:t>PROFILE</a:t>
            </a:r>
          </a:p>
        </p:txBody>
      </p:sp>
      <p:sp>
        <p:nvSpPr>
          <p:cNvPr id="225" name="Rounded Rectangle 34">
            <a:extLst>
              <a:ext uri="{FF2B5EF4-FFF2-40B4-BE49-F238E27FC236}">
                <a16:creationId xmlns:a16="http://schemas.microsoft.com/office/drawing/2014/main" id="{6B2E22BA-49F2-424C-877F-53EBFF5CCEC6}"/>
              </a:ext>
            </a:extLst>
          </p:cNvPr>
          <p:cNvSpPr/>
          <p:nvPr/>
        </p:nvSpPr>
        <p:spPr>
          <a:xfrm>
            <a:off x="9280976" y="1211504"/>
            <a:ext cx="914400" cy="316480"/>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r>
              <a:rPr lang="en-US" sz="1200" dirty="0">
                <a:solidFill>
                  <a:schemeClr val="tx1"/>
                </a:solidFill>
              </a:rPr>
              <a:t>WOMENS %</a:t>
            </a:r>
          </a:p>
        </p:txBody>
      </p:sp>
      <p:graphicFrame>
        <p:nvGraphicFramePr>
          <p:cNvPr id="165" name="Chart 164">
            <a:extLst>
              <a:ext uri="{FF2B5EF4-FFF2-40B4-BE49-F238E27FC236}">
                <a16:creationId xmlns:a16="http://schemas.microsoft.com/office/drawing/2014/main" id="{3A3D8F17-0323-4EC0-98D7-140DFEB3D75C}"/>
              </a:ext>
            </a:extLst>
          </p:cNvPr>
          <p:cNvGraphicFramePr/>
          <p:nvPr>
            <p:custDataLst>
              <p:tags r:id="rId34"/>
            </p:custDataLst>
            <p:extLst>
              <p:ext uri="{D42A27DB-BD31-4B8C-83A1-F6EECF244321}">
                <p14:modId xmlns:p14="http://schemas.microsoft.com/office/powerpoint/2010/main" val="2389435721"/>
              </p:ext>
            </p:extLst>
          </p:nvPr>
        </p:nvGraphicFramePr>
        <p:xfrm>
          <a:off x="9464675" y="1768475"/>
          <a:ext cx="490538" cy="4475163"/>
        </p:xfrm>
        <a:graphic>
          <a:graphicData uri="http://schemas.openxmlformats.org/drawingml/2006/chart">
            <c:chart xmlns:c="http://schemas.openxmlformats.org/drawingml/2006/chart" xmlns:r="http://schemas.openxmlformats.org/officeDocument/2006/relationships" r:id="rId50"/>
          </a:graphicData>
        </a:graphic>
      </p:graphicFrame>
      <p:sp>
        <p:nvSpPr>
          <p:cNvPr id="231" name="Shape 11">
            <a:extLst>
              <a:ext uri="{FF2B5EF4-FFF2-40B4-BE49-F238E27FC236}">
                <a16:creationId xmlns:a16="http://schemas.microsoft.com/office/drawing/2014/main" id="{9160BA9A-7050-4210-9BCF-47639290DE2E}"/>
              </a:ext>
            </a:extLst>
          </p:cNvPr>
          <p:cNvSpPr>
            <a:spLocks noGrp="1"/>
          </p:cNvSpPr>
          <p:nvPr>
            <p:custDataLst>
              <p:tags r:id="rId35"/>
            </p:custDataLst>
          </p:nvPr>
        </p:nvSpPr>
        <p:spPr bwMode="gray">
          <a:xfrm>
            <a:off x="9898063" y="5514975"/>
            <a:ext cx="347663"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lc="http://schemas.openxmlformats.org/drawingml/2006/lockedCanvas" xmlns:ma14="http://schemas.microsoft.com/office/mac/drawingml/2011/main" xmln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9AA597FC-1CDB-428D-B12A-F3BA1CF7A740}" type="datetime'''''''''''''''3''''6''''''''''''''''''''''''''''''''''''''%'''">
              <a:rPr lang="en-US" altLang="en-US" sz="1400" kern="0" smtClean="0"/>
              <a:pPr/>
              <a:t>36%</a:t>
            </a:fld>
            <a:endParaRPr lang="en-US" sz="1400" kern="0" dirty="0"/>
          </a:p>
        </p:txBody>
      </p:sp>
      <p:sp>
        <p:nvSpPr>
          <p:cNvPr id="229" name="Shape 11">
            <a:extLst>
              <a:ext uri="{FF2B5EF4-FFF2-40B4-BE49-F238E27FC236}">
                <a16:creationId xmlns:a16="http://schemas.microsoft.com/office/drawing/2014/main" id="{F34DD66A-8E1A-4F88-AB22-62CACA306118}"/>
              </a:ext>
            </a:extLst>
          </p:cNvPr>
          <p:cNvSpPr>
            <a:spLocks noGrp="1"/>
          </p:cNvSpPr>
          <p:nvPr>
            <p:custDataLst>
              <p:tags r:id="rId36"/>
            </p:custDataLst>
          </p:nvPr>
        </p:nvSpPr>
        <p:spPr bwMode="gray">
          <a:xfrm>
            <a:off x="9834563" y="4437063"/>
            <a:ext cx="347663"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lc="http://schemas.openxmlformats.org/drawingml/2006/lockedCanvas" xmlns:ma14="http://schemas.microsoft.com/office/mac/drawingml/2011/main" xmln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395A9003-E720-4EF4-8329-F0D6A2EA2284}" type="datetime'''''29''''''''%'''''">
              <a:rPr lang="en-US" altLang="en-US" sz="1400" kern="0" smtClean="0"/>
              <a:pPr/>
              <a:t>29%</a:t>
            </a:fld>
            <a:endParaRPr lang="en-US" sz="1400" kern="0" dirty="0"/>
          </a:p>
        </p:txBody>
      </p:sp>
      <p:sp>
        <p:nvSpPr>
          <p:cNvPr id="228" name="Shape 11">
            <a:extLst>
              <a:ext uri="{FF2B5EF4-FFF2-40B4-BE49-F238E27FC236}">
                <a16:creationId xmlns:a16="http://schemas.microsoft.com/office/drawing/2014/main" id="{146A181B-E2E5-45DB-A1DE-5B53C3CF8CDB}"/>
              </a:ext>
            </a:extLst>
          </p:cNvPr>
          <p:cNvSpPr>
            <a:spLocks noGrp="1"/>
          </p:cNvSpPr>
          <p:nvPr>
            <p:custDataLst>
              <p:tags r:id="rId37"/>
            </p:custDataLst>
          </p:nvPr>
        </p:nvSpPr>
        <p:spPr bwMode="gray">
          <a:xfrm>
            <a:off x="9771063" y="2282825"/>
            <a:ext cx="347663"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lc="http://schemas.openxmlformats.org/drawingml/2006/lockedCanvas" xmlns:ma14="http://schemas.microsoft.com/office/mac/drawingml/2011/main" xmln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85818B26-99B8-4EB7-8561-BA5717C992F6}" type="datetime'''2''2''%'''''''''">
              <a:rPr lang="en-US" altLang="en-US" sz="1400" kern="0" smtClean="0"/>
              <a:pPr/>
              <a:t>22%</a:t>
            </a:fld>
            <a:endParaRPr lang="en-US" sz="1400" kern="0" dirty="0"/>
          </a:p>
        </p:txBody>
      </p:sp>
      <p:sp>
        <p:nvSpPr>
          <p:cNvPr id="230" name="Shape 11">
            <a:extLst>
              <a:ext uri="{FF2B5EF4-FFF2-40B4-BE49-F238E27FC236}">
                <a16:creationId xmlns:a16="http://schemas.microsoft.com/office/drawing/2014/main" id="{FD128479-B900-4EEA-A88D-795BA86E8607}"/>
              </a:ext>
            </a:extLst>
          </p:cNvPr>
          <p:cNvSpPr>
            <a:spLocks noGrp="1"/>
          </p:cNvSpPr>
          <p:nvPr>
            <p:custDataLst>
              <p:tags r:id="rId38"/>
            </p:custDataLst>
          </p:nvPr>
        </p:nvSpPr>
        <p:spPr bwMode="gray">
          <a:xfrm>
            <a:off x="9871075" y="3360738"/>
            <a:ext cx="347663" cy="212725"/>
          </a:xfrm>
          <a:prstGeom prst="rect">
            <a:avLst/>
          </a:prstGeom>
          <a:noFill/>
          <a:ln w="12700">
            <a:noFill/>
            <a:miter lim="400000"/>
          </a:ln>
          <a:effectLst/>
          <a:extLst>
            <a:ext uri="{909E8E84-426E-40DD-AFC4-6F175D3DCCD1}">
              <a14:hiddenFill xmlns:a14="http://schemas.microsoft.com/office/drawing/2010/main">
                <a:solidFill>
                  <a:scrgbClr r="0" g="0" b="0"/>
                </a:solidFill>
              </a14:hiddenFill>
            </a:ext>
            <a:ext uri="{C572A759-6A51-4108-AA02-DFA0A04FC94B}">
              <ma14:wrappingTextBoxFlag xmlns:lc="http://schemas.openxmlformats.org/drawingml/2006/lockedCanvas" xmlns:ma14="http://schemas.microsoft.com/office/mac/drawingml/2011/main" xmlns="" val="1"/>
            </a:ext>
          </a:extLst>
        </p:spPr>
        <p:txBody>
          <a:bodyPr vert="horz" wrap="none" lIns="25400" tIns="0" rIns="25400" bIns="0" numCol="1" spcCol="0" anchor="ctr" anchorCtr="0">
            <a:noAutofit/>
          </a:bodyPr>
          <a:lstStyle>
            <a:lvl1pPr marL="317476"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1pPr>
            <a:lvl2pPr marL="634952"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2pPr>
            <a:lvl3pPr marL="952428"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3pPr>
            <a:lvl4pPr marL="1269904"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4pPr>
            <a:lvl5pPr marL="1587380" marR="0" indent="-317476" algn="l" defTabSz="412720" eaLnBrk="1" latinLnBrk="0" hangingPunct="1">
              <a:lnSpc>
                <a:spcPct val="100000"/>
              </a:lnSpc>
              <a:spcBef>
                <a:spcPts val="2600"/>
              </a:spcBef>
              <a:spcAft>
                <a:spcPts val="0"/>
              </a:spcAft>
              <a:buClrTx/>
              <a:buSzPct val="75000"/>
              <a:buFontTx/>
              <a:buChar char="•"/>
              <a:tabLst/>
              <a:defRPr sz="1600" b="1" i="0" u="none" strike="noStrike" cap="none" spc="0" baseline="0">
                <a:ln>
                  <a:noFill/>
                </a:ln>
                <a:solidFill>
                  <a:srgbClr val="000000"/>
                </a:solidFill>
                <a:uFillTx/>
                <a:latin typeface="+mn-lt"/>
                <a:ea typeface="+mn-ea"/>
                <a:cs typeface="+mn-cs"/>
                <a:sym typeface="Helvetica Light"/>
              </a:defRPr>
            </a:lvl5pPr>
            <a:lvl6pPr marL="1904856"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332"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811"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87" marR="0" indent="-317476" algn="l" defTabSz="412720" eaLnBrk="1" latinLnBrk="0" hangingPunct="1">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a:lstStyle>
          <a:p>
            <a:pPr marL="0" indent="0">
              <a:spcBef>
                <a:spcPct val="0"/>
              </a:spcBef>
              <a:spcAft>
                <a:spcPct val="0"/>
              </a:spcAft>
              <a:buNone/>
            </a:pPr>
            <a:fld id="{004B077A-8398-444A-8C20-B7F3E1776D9D}" type="datetime'''''''''''3''3''''''''''''%'''''''''">
              <a:rPr lang="en-US" altLang="en-US" sz="1400" kern="0" smtClean="0"/>
              <a:pPr/>
              <a:t>33%</a:t>
            </a:fld>
            <a:endParaRPr lang="en-US" sz="1400" kern="0" dirty="0"/>
          </a:p>
        </p:txBody>
      </p:sp>
      <p:sp>
        <p:nvSpPr>
          <p:cNvPr id="238" name="TextBox 237">
            <a:extLst>
              <a:ext uri="{FF2B5EF4-FFF2-40B4-BE49-F238E27FC236}">
                <a16:creationId xmlns:a16="http://schemas.microsoft.com/office/drawing/2014/main" id="{46486F8B-6DC2-4DC4-8A54-1089DA097611}"/>
              </a:ext>
            </a:extLst>
          </p:cNvPr>
          <p:cNvSpPr txBox="1"/>
          <p:nvPr/>
        </p:nvSpPr>
        <p:spPr>
          <a:xfrm>
            <a:off x="11317267" y="5169913"/>
            <a:ext cx="617558"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80000"/>
              </a:lnSpc>
              <a:spcBef>
                <a:spcPts val="0"/>
              </a:spcBef>
              <a:buClrTx/>
              <a:buSzTx/>
              <a:buFontTx/>
              <a:buNone/>
              <a:tabLst/>
            </a:pPr>
            <a:r>
              <a:rPr lang="en-US" sz="1000" dirty="0">
                <a:latin typeface="Trade Gothic for Nike 365 BdCn" panose="020B0806040303020004" pitchFamily="34" charset="0"/>
                <a:ea typeface="Trade Gothic for Nike 365" charset="0"/>
                <a:cs typeface="Trade Gothic for Nike 365" charset="0"/>
              </a:rPr>
              <a:t>DARLING</a:t>
            </a:r>
          </a:p>
        </p:txBody>
      </p:sp>
      <p:sp>
        <p:nvSpPr>
          <p:cNvPr id="245" name="Star: 5 Points 244">
            <a:extLst>
              <a:ext uri="{FF2B5EF4-FFF2-40B4-BE49-F238E27FC236}">
                <a16:creationId xmlns:a16="http://schemas.microsoft.com/office/drawing/2014/main" id="{325AC816-70B1-4189-A3BE-55539D3F1588}"/>
              </a:ext>
            </a:extLst>
          </p:cNvPr>
          <p:cNvSpPr/>
          <p:nvPr/>
        </p:nvSpPr>
        <p:spPr>
          <a:xfrm>
            <a:off x="6586538" y="5492276"/>
            <a:ext cx="204788" cy="214007"/>
          </a:xfrm>
          <a:prstGeom prst="star5">
            <a:avLst/>
          </a:prstGeom>
          <a:solidFill>
            <a:schemeClr val="accent6"/>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pic>
        <p:nvPicPr>
          <p:cNvPr id="17" name="Picture 16" descr="A picture containing toy, doll, vector graphics&#10;&#10;Description automatically generated">
            <a:extLst>
              <a:ext uri="{FF2B5EF4-FFF2-40B4-BE49-F238E27FC236}">
                <a16:creationId xmlns:a16="http://schemas.microsoft.com/office/drawing/2014/main" id="{9099CE7C-8B1D-4DF5-A679-7C5E8166ABE4}"/>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11247209" y="4248150"/>
            <a:ext cx="689721" cy="678377"/>
          </a:xfrm>
          <a:prstGeom prst="rect">
            <a:avLst/>
          </a:prstGeom>
        </p:spPr>
      </p:pic>
      <p:pic>
        <p:nvPicPr>
          <p:cNvPr id="19" name="Picture 18" descr="A picture containing toy, doll, clipart&#10;&#10;Description automatically generated">
            <a:extLst>
              <a:ext uri="{FF2B5EF4-FFF2-40B4-BE49-F238E27FC236}">
                <a16:creationId xmlns:a16="http://schemas.microsoft.com/office/drawing/2014/main" id="{EFB7B190-757D-4CD9-8BF9-50B5E073D7C9}"/>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11317685" y="5334000"/>
            <a:ext cx="563930" cy="676431"/>
          </a:xfrm>
          <a:prstGeom prst="rect">
            <a:avLst/>
          </a:prstGeom>
        </p:spPr>
      </p:pic>
    </p:spTree>
    <p:extLst>
      <p:ext uri="{BB962C8B-B14F-4D97-AF65-F5344CB8AC3E}">
        <p14:creationId xmlns:p14="http://schemas.microsoft.com/office/powerpoint/2010/main" val="268411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 name="Object 57" hidden="1">
            <a:extLst>
              <a:ext uri="{FF2B5EF4-FFF2-40B4-BE49-F238E27FC236}">
                <a16:creationId xmlns:a16="http://schemas.microsoft.com/office/drawing/2014/main" id="{7B233406-DF48-4EF7-862C-6D483284125D}"/>
              </a:ext>
            </a:extLst>
          </p:cNvPr>
          <p:cNvGraphicFramePr>
            <a:graphicFrameLocks noChangeAspect="1"/>
          </p:cNvGraphicFramePr>
          <p:nvPr>
            <p:custDataLst>
              <p:tags r:id="rId2"/>
            </p:custDataLst>
            <p:extLst>
              <p:ext uri="{D42A27DB-BD31-4B8C-83A1-F6EECF244321}">
                <p14:modId xmlns:p14="http://schemas.microsoft.com/office/powerpoint/2010/main" val="39239433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5345" name="think-cell Slide" r:id="rId5" imgW="473" imgH="473" progId="TCLayout.ActiveDocument.1">
                  <p:embed/>
                </p:oleObj>
              </mc:Choice>
              <mc:Fallback>
                <p:oleObj name="think-cell Slide" r:id="rId5" imgW="473" imgH="473" progId="TCLayout.ActiveDocument.1">
                  <p:embed/>
                  <p:pic>
                    <p:nvPicPr>
                      <p:cNvPr id="58" name="Object 57" hidden="1">
                        <a:extLst>
                          <a:ext uri="{FF2B5EF4-FFF2-40B4-BE49-F238E27FC236}">
                            <a16:creationId xmlns:a16="http://schemas.microsoft.com/office/drawing/2014/main" id="{7B233406-DF48-4EF7-862C-6D483284125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4" name="Rectangle 93">
            <a:extLst>
              <a:ext uri="{FF2B5EF4-FFF2-40B4-BE49-F238E27FC236}">
                <a16:creationId xmlns:a16="http://schemas.microsoft.com/office/drawing/2014/main" id="{1AF5B92E-78E9-4238-9E05-532AF78633B4}"/>
              </a:ext>
            </a:extLst>
          </p:cNvPr>
          <p:cNvSpPr/>
          <p:nvPr/>
        </p:nvSpPr>
        <p:spPr>
          <a:xfrm>
            <a:off x="1222375" y="1100667"/>
            <a:ext cx="397933" cy="304800"/>
          </a:xfrm>
          <a:prstGeom prst="rect">
            <a:avLst/>
          </a:prstGeom>
          <a:solidFill>
            <a:srgbClr val="E8E8E8"/>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p>
        </p:txBody>
      </p:sp>
      <p:sp>
        <p:nvSpPr>
          <p:cNvPr id="2" name="Title 1">
            <a:extLst>
              <a:ext uri="{FF2B5EF4-FFF2-40B4-BE49-F238E27FC236}">
                <a16:creationId xmlns:a16="http://schemas.microsoft.com/office/drawing/2014/main" id="{7AA5C1BD-96E6-4DB6-900B-D11F22500583}"/>
              </a:ext>
            </a:extLst>
          </p:cNvPr>
          <p:cNvSpPr>
            <a:spLocks noGrp="1"/>
          </p:cNvSpPr>
          <p:nvPr>
            <p:ph type="title"/>
          </p:nvPr>
        </p:nvSpPr>
        <p:spPr/>
        <p:txBody>
          <a:bodyPr vert="horz"/>
          <a:lstStyle/>
          <a:p>
            <a:r>
              <a:rPr lang="en-US" dirty="0"/>
              <a:t>PRODUCT CLUSTERING SUMMARY</a:t>
            </a:r>
          </a:p>
        </p:txBody>
      </p:sp>
      <p:sp>
        <p:nvSpPr>
          <p:cNvPr id="9" name="Rectangle 8">
            <a:extLst>
              <a:ext uri="{FF2B5EF4-FFF2-40B4-BE49-F238E27FC236}">
                <a16:creationId xmlns:a16="http://schemas.microsoft.com/office/drawing/2014/main" id="{DC82ECF8-2AB1-4C07-A753-6C40ED3F0723}"/>
              </a:ext>
            </a:extLst>
          </p:cNvPr>
          <p:cNvSpPr/>
          <p:nvPr/>
        </p:nvSpPr>
        <p:spPr>
          <a:xfrm>
            <a:off x="5272564" y="2384790"/>
            <a:ext cx="509615" cy="632202"/>
          </a:xfrm>
          <a:prstGeom prst="rect">
            <a:avLst/>
          </a:prstGeom>
          <a:solidFill>
            <a:srgbClr val="F2F2F2"/>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10" name="Rectangle 9">
            <a:extLst>
              <a:ext uri="{FF2B5EF4-FFF2-40B4-BE49-F238E27FC236}">
                <a16:creationId xmlns:a16="http://schemas.microsoft.com/office/drawing/2014/main" id="{932BF5D5-B18E-4D34-AEAB-DA75B360E4D2}"/>
              </a:ext>
            </a:extLst>
          </p:cNvPr>
          <p:cNvSpPr/>
          <p:nvPr/>
        </p:nvSpPr>
        <p:spPr>
          <a:xfrm>
            <a:off x="5272564" y="3035586"/>
            <a:ext cx="509615" cy="632202"/>
          </a:xfrm>
          <a:prstGeom prst="rect">
            <a:avLst/>
          </a:prstGeom>
          <a:solidFill>
            <a:srgbClr val="F2F2F2"/>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11" name="Rectangle 10">
            <a:extLst>
              <a:ext uri="{FF2B5EF4-FFF2-40B4-BE49-F238E27FC236}">
                <a16:creationId xmlns:a16="http://schemas.microsoft.com/office/drawing/2014/main" id="{4DE6F07E-FF46-46E1-BBE1-41229DE52335}"/>
              </a:ext>
            </a:extLst>
          </p:cNvPr>
          <p:cNvSpPr/>
          <p:nvPr/>
        </p:nvSpPr>
        <p:spPr>
          <a:xfrm>
            <a:off x="5272564" y="3678119"/>
            <a:ext cx="509615" cy="632202"/>
          </a:xfrm>
          <a:prstGeom prst="rect">
            <a:avLst/>
          </a:prstGeom>
          <a:solidFill>
            <a:srgbClr val="F2F2F2"/>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12" name="Rectangle 11">
            <a:extLst>
              <a:ext uri="{FF2B5EF4-FFF2-40B4-BE49-F238E27FC236}">
                <a16:creationId xmlns:a16="http://schemas.microsoft.com/office/drawing/2014/main" id="{07C8FD92-B1EB-41D5-8BED-8908DE26BFF5}"/>
              </a:ext>
            </a:extLst>
          </p:cNvPr>
          <p:cNvSpPr/>
          <p:nvPr/>
        </p:nvSpPr>
        <p:spPr>
          <a:xfrm>
            <a:off x="5797433" y="2384790"/>
            <a:ext cx="509615" cy="632202"/>
          </a:xfrm>
          <a:prstGeom prst="rect">
            <a:avLst/>
          </a:prstGeom>
          <a:solidFill>
            <a:srgbClr val="F2F2F2"/>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13" name="Rectangle 12">
            <a:extLst>
              <a:ext uri="{FF2B5EF4-FFF2-40B4-BE49-F238E27FC236}">
                <a16:creationId xmlns:a16="http://schemas.microsoft.com/office/drawing/2014/main" id="{77488A57-F275-40BF-B940-4FE7EE48D746}"/>
              </a:ext>
            </a:extLst>
          </p:cNvPr>
          <p:cNvSpPr/>
          <p:nvPr/>
        </p:nvSpPr>
        <p:spPr>
          <a:xfrm>
            <a:off x="5797433" y="3035586"/>
            <a:ext cx="509615" cy="632202"/>
          </a:xfrm>
          <a:prstGeom prst="rect">
            <a:avLst/>
          </a:prstGeom>
          <a:solidFill>
            <a:srgbClr val="F2F2F2"/>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14" name="Rectangle 13">
            <a:extLst>
              <a:ext uri="{FF2B5EF4-FFF2-40B4-BE49-F238E27FC236}">
                <a16:creationId xmlns:a16="http://schemas.microsoft.com/office/drawing/2014/main" id="{D9D00034-17A7-43D3-8523-049F5732FE0F}"/>
              </a:ext>
            </a:extLst>
          </p:cNvPr>
          <p:cNvSpPr/>
          <p:nvPr/>
        </p:nvSpPr>
        <p:spPr>
          <a:xfrm>
            <a:off x="5797433" y="3678119"/>
            <a:ext cx="509615" cy="632202"/>
          </a:xfrm>
          <a:prstGeom prst="rect">
            <a:avLst/>
          </a:prstGeom>
          <a:solidFill>
            <a:srgbClr val="F2F2F2"/>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15" name="Rectangle 14">
            <a:extLst>
              <a:ext uri="{FF2B5EF4-FFF2-40B4-BE49-F238E27FC236}">
                <a16:creationId xmlns:a16="http://schemas.microsoft.com/office/drawing/2014/main" id="{0F3F3180-3000-4887-876D-6DADD9427FA4}"/>
              </a:ext>
            </a:extLst>
          </p:cNvPr>
          <p:cNvSpPr/>
          <p:nvPr/>
        </p:nvSpPr>
        <p:spPr>
          <a:xfrm>
            <a:off x="6322302" y="2384790"/>
            <a:ext cx="509615" cy="632202"/>
          </a:xfrm>
          <a:prstGeom prst="rect">
            <a:avLst/>
          </a:prstGeom>
          <a:solidFill>
            <a:srgbClr val="F2F2F2"/>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16" name="Rectangle 15">
            <a:extLst>
              <a:ext uri="{FF2B5EF4-FFF2-40B4-BE49-F238E27FC236}">
                <a16:creationId xmlns:a16="http://schemas.microsoft.com/office/drawing/2014/main" id="{76043BF1-C0A0-4C00-B594-79DB2C467089}"/>
              </a:ext>
            </a:extLst>
          </p:cNvPr>
          <p:cNvSpPr/>
          <p:nvPr/>
        </p:nvSpPr>
        <p:spPr>
          <a:xfrm>
            <a:off x="6322302" y="3035586"/>
            <a:ext cx="509615" cy="632202"/>
          </a:xfrm>
          <a:prstGeom prst="rect">
            <a:avLst/>
          </a:prstGeom>
          <a:solidFill>
            <a:srgbClr val="F2F2F2"/>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17" name="Rectangle 16">
            <a:extLst>
              <a:ext uri="{FF2B5EF4-FFF2-40B4-BE49-F238E27FC236}">
                <a16:creationId xmlns:a16="http://schemas.microsoft.com/office/drawing/2014/main" id="{038FCAD4-256D-4216-B618-85A60F972ED3}"/>
              </a:ext>
            </a:extLst>
          </p:cNvPr>
          <p:cNvSpPr/>
          <p:nvPr/>
        </p:nvSpPr>
        <p:spPr>
          <a:xfrm>
            <a:off x="6322302" y="3678119"/>
            <a:ext cx="509615" cy="632202"/>
          </a:xfrm>
          <a:prstGeom prst="rect">
            <a:avLst/>
          </a:prstGeom>
          <a:solidFill>
            <a:srgbClr val="F2F2F2"/>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18" name="Rounded Rectangle 35">
            <a:extLst>
              <a:ext uri="{FF2B5EF4-FFF2-40B4-BE49-F238E27FC236}">
                <a16:creationId xmlns:a16="http://schemas.microsoft.com/office/drawing/2014/main" id="{E9F5FD25-CDBB-491D-B41D-63009EAC5968}"/>
              </a:ext>
            </a:extLst>
          </p:cNvPr>
          <p:cNvSpPr/>
          <p:nvPr/>
        </p:nvSpPr>
        <p:spPr>
          <a:xfrm>
            <a:off x="5345774" y="2534995"/>
            <a:ext cx="542080" cy="530476"/>
          </a:xfrm>
          <a:prstGeom prst="roundRect">
            <a:avLst>
              <a:gd name="adj" fmla="val 10693"/>
            </a:avLst>
          </a:prstGeom>
          <a:solidFill>
            <a:schemeClr val="bg1"/>
          </a:solidFill>
          <a:ln w="6350">
            <a:solidFill>
              <a:srgbClr val="B3B3B3"/>
            </a:solid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endParaRPr lang="en-US" sz="1200" dirty="0">
              <a:solidFill>
                <a:schemeClr val="tx1"/>
              </a:solidFill>
            </a:endParaRPr>
          </a:p>
        </p:txBody>
      </p:sp>
      <p:sp>
        <p:nvSpPr>
          <p:cNvPr id="19" name="Rounded Rectangle 34">
            <a:extLst>
              <a:ext uri="{FF2B5EF4-FFF2-40B4-BE49-F238E27FC236}">
                <a16:creationId xmlns:a16="http://schemas.microsoft.com/office/drawing/2014/main" id="{746FA924-A3B7-4F0E-B1A9-6892CF95CAFC}"/>
              </a:ext>
            </a:extLst>
          </p:cNvPr>
          <p:cNvSpPr/>
          <p:nvPr/>
        </p:nvSpPr>
        <p:spPr>
          <a:xfrm>
            <a:off x="5955439" y="2521538"/>
            <a:ext cx="492219" cy="818779"/>
          </a:xfrm>
          <a:prstGeom prst="roundRect">
            <a:avLst>
              <a:gd name="adj" fmla="val 11862"/>
            </a:avLst>
          </a:prstGeom>
          <a:solidFill>
            <a:schemeClr val="bg1"/>
          </a:solidFill>
          <a:ln w="6350">
            <a:solidFill>
              <a:srgbClr val="B3B3B3"/>
            </a:solid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endParaRPr lang="en-US" sz="1050" dirty="0">
              <a:solidFill>
                <a:schemeClr val="tx1"/>
              </a:solidFill>
            </a:endParaRPr>
          </a:p>
        </p:txBody>
      </p:sp>
      <p:sp>
        <p:nvSpPr>
          <p:cNvPr id="20" name="Rounded Rectangle 113">
            <a:extLst>
              <a:ext uri="{FF2B5EF4-FFF2-40B4-BE49-F238E27FC236}">
                <a16:creationId xmlns:a16="http://schemas.microsoft.com/office/drawing/2014/main" id="{623EAAA0-7F9A-4700-A72B-C5C93D86D401}"/>
              </a:ext>
            </a:extLst>
          </p:cNvPr>
          <p:cNvSpPr/>
          <p:nvPr/>
        </p:nvSpPr>
        <p:spPr>
          <a:xfrm>
            <a:off x="5950360" y="3411096"/>
            <a:ext cx="831893" cy="630583"/>
          </a:xfrm>
          <a:custGeom>
            <a:avLst/>
            <a:gdLst>
              <a:gd name="connsiteX0" fmla="*/ 610022 w 1372541"/>
              <a:gd name="connsiteY0" fmla="*/ 0 h 1343367"/>
              <a:gd name="connsiteX1" fmla="*/ 1220033 w 1372541"/>
              <a:gd name="connsiteY1" fmla="*/ 0 h 1343367"/>
              <a:gd name="connsiteX2" fmla="*/ 1372541 w 1372541"/>
              <a:gd name="connsiteY2" fmla="*/ 152508 h 1343367"/>
              <a:gd name="connsiteX3" fmla="*/ 1372541 w 1372541"/>
              <a:gd name="connsiteY3" fmla="*/ 1190859 h 1343367"/>
              <a:gd name="connsiteX4" fmla="*/ 1220033 w 1372541"/>
              <a:gd name="connsiteY4" fmla="*/ 1343367 h 1343367"/>
              <a:gd name="connsiteX5" fmla="*/ 610022 w 1372541"/>
              <a:gd name="connsiteY5" fmla="*/ 1343367 h 1343367"/>
              <a:gd name="connsiteX6" fmla="*/ 457514 w 1372541"/>
              <a:gd name="connsiteY6" fmla="*/ 1190859 h 1343367"/>
              <a:gd name="connsiteX7" fmla="*/ 457514 w 1372541"/>
              <a:gd name="connsiteY7" fmla="*/ 597713 h 1343367"/>
              <a:gd name="connsiteX8" fmla="*/ 456296 w 1372541"/>
              <a:gd name="connsiteY8" fmla="*/ 597713 h 1343367"/>
              <a:gd name="connsiteX9" fmla="*/ 371263 w 1372541"/>
              <a:gd name="connsiteY9" fmla="*/ 517497 h 1343367"/>
              <a:gd name="connsiteX10" fmla="*/ 95038 w 1372541"/>
              <a:gd name="connsiteY10" fmla="*/ 589767 h 1343367"/>
              <a:gd name="connsiteX11" fmla="*/ 0 w 1372541"/>
              <a:gd name="connsiteY11" fmla="*/ 431246 h 1343367"/>
              <a:gd name="connsiteX12" fmla="*/ 0 w 1372541"/>
              <a:gd name="connsiteY12" fmla="*/ 86252 h 1343367"/>
              <a:gd name="connsiteX13" fmla="*/ 86251 w 1372541"/>
              <a:gd name="connsiteY13" fmla="*/ 1 h 1343367"/>
              <a:gd name="connsiteX14" fmla="*/ 610017 w 1372541"/>
              <a:gd name="connsiteY14" fmla="*/ 1 h 1343367"/>
              <a:gd name="connsiteX15" fmla="*/ 610022 w 1372541"/>
              <a:gd name="connsiteY15" fmla="*/ 0 h 1343367"/>
              <a:gd name="connsiteX0" fmla="*/ 610022 w 1372541"/>
              <a:gd name="connsiteY0" fmla="*/ 0 h 1343367"/>
              <a:gd name="connsiteX1" fmla="*/ 1220033 w 1372541"/>
              <a:gd name="connsiteY1" fmla="*/ 0 h 1343367"/>
              <a:gd name="connsiteX2" fmla="*/ 1372541 w 1372541"/>
              <a:gd name="connsiteY2" fmla="*/ 152508 h 1343367"/>
              <a:gd name="connsiteX3" fmla="*/ 1372541 w 1372541"/>
              <a:gd name="connsiteY3" fmla="*/ 1190859 h 1343367"/>
              <a:gd name="connsiteX4" fmla="*/ 1220033 w 1372541"/>
              <a:gd name="connsiteY4" fmla="*/ 1343367 h 1343367"/>
              <a:gd name="connsiteX5" fmla="*/ 610022 w 1372541"/>
              <a:gd name="connsiteY5" fmla="*/ 1343367 h 1343367"/>
              <a:gd name="connsiteX6" fmla="*/ 457514 w 1372541"/>
              <a:gd name="connsiteY6" fmla="*/ 1190859 h 1343367"/>
              <a:gd name="connsiteX7" fmla="*/ 457514 w 1372541"/>
              <a:gd name="connsiteY7" fmla="*/ 597713 h 1343367"/>
              <a:gd name="connsiteX8" fmla="*/ 456296 w 1372541"/>
              <a:gd name="connsiteY8" fmla="*/ 597713 h 1343367"/>
              <a:gd name="connsiteX9" fmla="*/ 371263 w 1372541"/>
              <a:gd name="connsiteY9" fmla="*/ 584949 h 1343367"/>
              <a:gd name="connsiteX10" fmla="*/ 95038 w 1372541"/>
              <a:gd name="connsiteY10" fmla="*/ 589767 h 1343367"/>
              <a:gd name="connsiteX11" fmla="*/ 0 w 1372541"/>
              <a:gd name="connsiteY11" fmla="*/ 431246 h 1343367"/>
              <a:gd name="connsiteX12" fmla="*/ 0 w 1372541"/>
              <a:gd name="connsiteY12" fmla="*/ 86252 h 1343367"/>
              <a:gd name="connsiteX13" fmla="*/ 86251 w 1372541"/>
              <a:gd name="connsiteY13" fmla="*/ 1 h 1343367"/>
              <a:gd name="connsiteX14" fmla="*/ 610017 w 1372541"/>
              <a:gd name="connsiteY14" fmla="*/ 1 h 1343367"/>
              <a:gd name="connsiteX15" fmla="*/ 610022 w 1372541"/>
              <a:gd name="connsiteY15" fmla="*/ 0 h 1343367"/>
              <a:gd name="connsiteX0" fmla="*/ 610022 w 1372541"/>
              <a:gd name="connsiteY0" fmla="*/ 0 h 1343367"/>
              <a:gd name="connsiteX1" fmla="*/ 1220033 w 1372541"/>
              <a:gd name="connsiteY1" fmla="*/ 0 h 1343367"/>
              <a:gd name="connsiteX2" fmla="*/ 1372541 w 1372541"/>
              <a:gd name="connsiteY2" fmla="*/ 152508 h 1343367"/>
              <a:gd name="connsiteX3" fmla="*/ 1372541 w 1372541"/>
              <a:gd name="connsiteY3" fmla="*/ 1190859 h 1343367"/>
              <a:gd name="connsiteX4" fmla="*/ 1220033 w 1372541"/>
              <a:gd name="connsiteY4" fmla="*/ 1343367 h 1343367"/>
              <a:gd name="connsiteX5" fmla="*/ 610022 w 1372541"/>
              <a:gd name="connsiteY5" fmla="*/ 1343367 h 1343367"/>
              <a:gd name="connsiteX6" fmla="*/ 457514 w 1372541"/>
              <a:gd name="connsiteY6" fmla="*/ 1190859 h 1343367"/>
              <a:gd name="connsiteX7" fmla="*/ 457514 w 1372541"/>
              <a:gd name="connsiteY7" fmla="*/ 597713 h 1343367"/>
              <a:gd name="connsiteX8" fmla="*/ 456296 w 1372541"/>
              <a:gd name="connsiteY8" fmla="*/ 641075 h 1343367"/>
              <a:gd name="connsiteX9" fmla="*/ 371263 w 1372541"/>
              <a:gd name="connsiteY9" fmla="*/ 584949 h 1343367"/>
              <a:gd name="connsiteX10" fmla="*/ 95038 w 1372541"/>
              <a:gd name="connsiteY10" fmla="*/ 589767 h 1343367"/>
              <a:gd name="connsiteX11" fmla="*/ 0 w 1372541"/>
              <a:gd name="connsiteY11" fmla="*/ 431246 h 1343367"/>
              <a:gd name="connsiteX12" fmla="*/ 0 w 1372541"/>
              <a:gd name="connsiteY12" fmla="*/ 86252 h 1343367"/>
              <a:gd name="connsiteX13" fmla="*/ 86251 w 1372541"/>
              <a:gd name="connsiteY13" fmla="*/ 1 h 1343367"/>
              <a:gd name="connsiteX14" fmla="*/ 610017 w 1372541"/>
              <a:gd name="connsiteY14" fmla="*/ 1 h 1343367"/>
              <a:gd name="connsiteX15" fmla="*/ 610022 w 1372541"/>
              <a:gd name="connsiteY15" fmla="*/ 0 h 1343367"/>
              <a:gd name="connsiteX0" fmla="*/ 610022 w 1372541"/>
              <a:gd name="connsiteY0" fmla="*/ 0 h 1343367"/>
              <a:gd name="connsiteX1" fmla="*/ 1220033 w 1372541"/>
              <a:gd name="connsiteY1" fmla="*/ 0 h 1343367"/>
              <a:gd name="connsiteX2" fmla="*/ 1372541 w 1372541"/>
              <a:gd name="connsiteY2" fmla="*/ 152508 h 1343367"/>
              <a:gd name="connsiteX3" fmla="*/ 1372541 w 1372541"/>
              <a:gd name="connsiteY3" fmla="*/ 1190859 h 1343367"/>
              <a:gd name="connsiteX4" fmla="*/ 1220033 w 1372541"/>
              <a:gd name="connsiteY4" fmla="*/ 1343367 h 1343367"/>
              <a:gd name="connsiteX5" fmla="*/ 610022 w 1372541"/>
              <a:gd name="connsiteY5" fmla="*/ 1343367 h 1343367"/>
              <a:gd name="connsiteX6" fmla="*/ 457514 w 1372541"/>
              <a:gd name="connsiteY6" fmla="*/ 1190859 h 1343367"/>
              <a:gd name="connsiteX7" fmla="*/ 457514 w 1372541"/>
              <a:gd name="connsiteY7" fmla="*/ 597713 h 1343367"/>
              <a:gd name="connsiteX8" fmla="*/ 447509 w 1372541"/>
              <a:gd name="connsiteY8" fmla="*/ 641075 h 1343367"/>
              <a:gd name="connsiteX9" fmla="*/ 371263 w 1372541"/>
              <a:gd name="connsiteY9" fmla="*/ 584949 h 1343367"/>
              <a:gd name="connsiteX10" fmla="*/ 95038 w 1372541"/>
              <a:gd name="connsiteY10" fmla="*/ 589767 h 1343367"/>
              <a:gd name="connsiteX11" fmla="*/ 0 w 1372541"/>
              <a:gd name="connsiteY11" fmla="*/ 431246 h 1343367"/>
              <a:gd name="connsiteX12" fmla="*/ 0 w 1372541"/>
              <a:gd name="connsiteY12" fmla="*/ 86252 h 1343367"/>
              <a:gd name="connsiteX13" fmla="*/ 86251 w 1372541"/>
              <a:gd name="connsiteY13" fmla="*/ 1 h 1343367"/>
              <a:gd name="connsiteX14" fmla="*/ 610017 w 1372541"/>
              <a:gd name="connsiteY14" fmla="*/ 1 h 1343367"/>
              <a:gd name="connsiteX15" fmla="*/ 610022 w 1372541"/>
              <a:gd name="connsiteY15" fmla="*/ 0 h 1343367"/>
              <a:gd name="connsiteX0" fmla="*/ 610022 w 1372541"/>
              <a:gd name="connsiteY0" fmla="*/ 0 h 1343367"/>
              <a:gd name="connsiteX1" fmla="*/ 1220033 w 1372541"/>
              <a:gd name="connsiteY1" fmla="*/ 0 h 1343367"/>
              <a:gd name="connsiteX2" fmla="*/ 1372541 w 1372541"/>
              <a:gd name="connsiteY2" fmla="*/ 152508 h 1343367"/>
              <a:gd name="connsiteX3" fmla="*/ 1372541 w 1372541"/>
              <a:gd name="connsiteY3" fmla="*/ 1190859 h 1343367"/>
              <a:gd name="connsiteX4" fmla="*/ 1220033 w 1372541"/>
              <a:gd name="connsiteY4" fmla="*/ 1343367 h 1343367"/>
              <a:gd name="connsiteX5" fmla="*/ 610022 w 1372541"/>
              <a:gd name="connsiteY5" fmla="*/ 1343367 h 1343367"/>
              <a:gd name="connsiteX6" fmla="*/ 457514 w 1372541"/>
              <a:gd name="connsiteY6" fmla="*/ 1190859 h 1343367"/>
              <a:gd name="connsiteX7" fmla="*/ 457514 w 1372541"/>
              <a:gd name="connsiteY7" fmla="*/ 597713 h 1343367"/>
              <a:gd name="connsiteX8" fmla="*/ 443116 w 1372541"/>
              <a:gd name="connsiteY8" fmla="*/ 631439 h 1343367"/>
              <a:gd name="connsiteX9" fmla="*/ 371263 w 1372541"/>
              <a:gd name="connsiteY9" fmla="*/ 584949 h 1343367"/>
              <a:gd name="connsiteX10" fmla="*/ 95038 w 1372541"/>
              <a:gd name="connsiteY10" fmla="*/ 589767 h 1343367"/>
              <a:gd name="connsiteX11" fmla="*/ 0 w 1372541"/>
              <a:gd name="connsiteY11" fmla="*/ 431246 h 1343367"/>
              <a:gd name="connsiteX12" fmla="*/ 0 w 1372541"/>
              <a:gd name="connsiteY12" fmla="*/ 86252 h 1343367"/>
              <a:gd name="connsiteX13" fmla="*/ 86251 w 1372541"/>
              <a:gd name="connsiteY13" fmla="*/ 1 h 1343367"/>
              <a:gd name="connsiteX14" fmla="*/ 610017 w 1372541"/>
              <a:gd name="connsiteY14" fmla="*/ 1 h 1343367"/>
              <a:gd name="connsiteX15" fmla="*/ 610022 w 1372541"/>
              <a:gd name="connsiteY15" fmla="*/ 0 h 1343367"/>
              <a:gd name="connsiteX0" fmla="*/ 610022 w 1372541"/>
              <a:gd name="connsiteY0" fmla="*/ 0 h 1343367"/>
              <a:gd name="connsiteX1" fmla="*/ 1220033 w 1372541"/>
              <a:gd name="connsiteY1" fmla="*/ 0 h 1343367"/>
              <a:gd name="connsiteX2" fmla="*/ 1372541 w 1372541"/>
              <a:gd name="connsiteY2" fmla="*/ 152508 h 1343367"/>
              <a:gd name="connsiteX3" fmla="*/ 1372541 w 1372541"/>
              <a:gd name="connsiteY3" fmla="*/ 1190859 h 1343367"/>
              <a:gd name="connsiteX4" fmla="*/ 1220033 w 1372541"/>
              <a:gd name="connsiteY4" fmla="*/ 1343367 h 1343367"/>
              <a:gd name="connsiteX5" fmla="*/ 610022 w 1372541"/>
              <a:gd name="connsiteY5" fmla="*/ 1343367 h 1343367"/>
              <a:gd name="connsiteX6" fmla="*/ 457514 w 1372541"/>
              <a:gd name="connsiteY6" fmla="*/ 1190859 h 1343367"/>
              <a:gd name="connsiteX7" fmla="*/ 457514 w 1372541"/>
              <a:gd name="connsiteY7" fmla="*/ 597713 h 1343367"/>
              <a:gd name="connsiteX8" fmla="*/ 458493 w 1372541"/>
              <a:gd name="connsiteY8" fmla="*/ 669983 h 1343367"/>
              <a:gd name="connsiteX9" fmla="*/ 371263 w 1372541"/>
              <a:gd name="connsiteY9" fmla="*/ 584949 h 1343367"/>
              <a:gd name="connsiteX10" fmla="*/ 95038 w 1372541"/>
              <a:gd name="connsiteY10" fmla="*/ 589767 h 1343367"/>
              <a:gd name="connsiteX11" fmla="*/ 0 w 1372541"/>
              <a:gd name="connsiteY11" fmla="*/ 431246 h 1343367"/>
              <a:gd name="connsiteX12" fmla="*/ 0 w 1372541"/>
              <a:gd name="connsiteY12" fmla="*/ 86252 h 1343367"/>
              <a:gd name="connsiteX13" fmla="*/ 86251 w 1372541"/>
              <a:gd name="connsiteY13" fmla="*/ 1 h 1343367"/>
              <a:gd name="connsiteX14" fmla="*/ 610017 w 1372541"/>
              <a:gd name="connsiteY14" fmla="*/ 1 h 1343367"/>
              <a:gd name="connsiteX15" fmla="*/ 610022 w 1372541"/>
              <a:gd name="connsiteY15" fmla="*/ 0 h 1343367"/>
              <a:gd name="connsiteX0" fmla="*/ 610022 w 1372541"/>
              <a:gd name="connsiteY0" fmla="*/ 0 h 1343367"/>
              <a:gd name="connsiteX1" fmla="*/ 1220033 w 1372541"/>
              <a:gd name="connsiteY1" fmla="*/ 0 h 1343367"/>
              <a:gd name="connsiteX2" fmla="*/ 1372541 w 1372541"/>
              <a:gd name="connsiteY2" fmla="*/ 152508 h 1343367"/>
              <a:gd name="connsiteX3" fmla="*/ 1372541 w 1372541"/>
              <a:gd name="connsiteY3" fmla="*/ 1190859 h 1343367"/>
              <a:gd name="connsiteX4" fmla="*/ 1220033 w 1372541"/>
              <a:gd name="connsiteY4" fmla="*/ 1343367 h 1343367"/>
              <a:gd name="connsiteX5" fmla="*/ 610022 w 1372541"/>
              <a:gd name="connsiteY5" fmla="*/ 1343367 h 1343367"/>
              <a:gd name="connsiteX6" fmla="*/ 457514 w 1372541"/>
              <a:gd name="connsiteY6" fmla="*/ 1190859 h 1343367"/>
              <a:gd name="connsiteX7" fmla="*/ 459247 w 1372541"/>
              <a:gd name="connsiteY7" fmla="*/ 729466 h 1343367"/>
              <a:gd name="connsiteX8" fmla="*/ 458493 w 1372541"/>
              <a:gd name="connsiteY8" fmla="*/ 669983 h 1343367"/>
              <a:gd name="connsiteX9" fmla="*/ 371263 w 1372541"/>
              <a:gd name="connsiteY9" fmla="*/ 584949 h 1343367"/>
              <a:gd name="connsiteX10" fmla="*/ 95038 w 1372541"/>
              <a:gd name="connsiteY10" fmla="*/ 589767 h 1343367"/>
              <a:gd name="connsiteX11" fmla="*/ 0 w 1372541"/>
              <a:gd name="connsiteY11" fmla="*/ 431246 h 1343367"/>
              <a:gd name="connsiteX12" fmla="*/ 0 w 1372541"/>
              <a:gd name="connsiteY12" fmla="*/ 86252 h 1343367"/>
              <a:gd name="connsiteX13" fmla="*/ 86251 w 1372541"/>
              <a:gd name="connsiteY13" fmla="*/ 1 h 1343367"/>
              <a:gd name="connsiteX14" fmla="*/ 610017 w 1372541"/>
              <a:gd name="connsiteY14" fmla="*/ 1 h 1343367"/>
              <a:gd name="connsiteX15" fmla="*/ 610022 w 1372541"/>
              <a:gd name="connsiteY15" fmla="*/ 0 h 1343367"/>
              <a:gd name="connsiteX0" fmla="*/ 610022 w 1372541"/>
              <a:gd name="connsiteY0" fmla="*/ 0 h 1343367"/>
              <a:gd name="connsiteX1" fmla="*/ 1220033 w 1372541"/>
              <a:gd name="connsiteY1" fmla="*/ 0 h 1343367"/>
              <a:gd name="connsiteX2" fmla="*/ 1372541 w 1372541"/>
              <a:gd name="connsiteY2" fmla="*/ 152508 h 1343367"/>
              <a:gd name="connsiteX3" fmla="*/ 1372541 w 1372541"/>
              <a:gd name="connsiteY3" fmla="*/ 1190859 h 1343367"/>
              <a:gd name="connsiteX4" fmla="*/ 1220033 w 1372541"/>
              <a:gd name="connsiteY4" fmla="*/ 1343367 h 1343367"/>
              <a:gd name="connsiteX5" fmla="*/ 610022 w 1372541"/>
              <a:gd name="connsiteY5" fmla="*/ 1343367 h 1343367"/>
              <a:gd name="connsiteX6" fmla="*/ 457514 w 1372541"/>
              <a:gd name="connsiteY6" fmla="*/ 1190859 h 1343367"/>
              <a:gd name="connsiteX7" fmla="*/ 459247 w 1372541"/>
              <a:gd name="connsiteY7" fmla="*/ 729466 h 1343367"/>
              <a:gd name="connsiteX8" fmla="*/ 458493 w 1372541"/>
              <a:gd name="connsiteY8" fmla="*/ 669983 h 1343367"/>
              <a:gd name="connsiteX9" fmla="*/ 371263 w 1372541"/>
              <a:gd name="connsiteY9" fmla="*/ 584949 h 1343367"/>
              <a:gd name="connsiteX10" fmla="*/ 95038 w 1372541"/>
              <a:gd name="connsiteY10" fmla="*/ 589767 h 1343367"/>
              <a:gd name="connsiteX11" fmla="*/ 0 w 1372541"/>
              <a:gd name="connsiteY11" fmla="*/ 431246 h 1343367"/>
              <a:gd name="connsiteX12" fmla="*/ 0 w 1372541"/>
              <a:gd name="connsiteY12" fmla="*/ 86252 h 1343367"/>
              <a:gd name="connsiteX13" fmla="*/ 58835 w 1372541"/>
              <a:gd name="connsiteY13" fmla="*/ 1 h 1343367"/>
              <a:gd name="connsiteX14" fmla="*/ 610017 w 1372541"/>
              <a:gd name="connsiteY14" fmla="*/ 1 h 1343367"/>
              <a:gd name="connsiteX15" fmla="*/ 610022 w 1372541"/>
              <a:gd name="connsiteY15" fmla="*/ 0 h 1343367"/>
              <a:gd name="connsiteX0" fmla="*/ 610022 w 1372541"/>
              <a:gd name="connsiteY0" fmla="*/ 0 h 1343367"/>
              <a:gd name="connsiteX1" fmla="*/ 1220033 w 1372541"/>
              <a:gd name="connsiteY1" fmla="*/ 0 h 1343367"/>
              <a:gd name="connsiteX2" fmla="*/ 1372541 w 1372541"/>
              <a:gd name="connsiteY2" fmla="*/ 152508 h 1343367"/>
              <a:gd name="connsiteX3" fmla="*/ 1372541 w 1372541"/>
              <a:gd name="connsiteY3" fmla="*/ 1190859 h 1343367"/>
              <a:gd name="connsiteX4" fmla="*/ 1220033 w 1372541"/>
              <a:gd name="connsiteY4" fmla="*/ 1343367 h 1343367"/>
              <a:gd name="connsiteX5" fmla="*/ 610022 w 1372541"/>
              <a:gd name="connsiteY5" fmla="*/ 1343367 h 1343367"/>
              <a:gd name="connsiteX6" fmla="*/ 457514 w 1372541"/>
              <a:gd name="connsiteY6" fmla="*/ 1190859 h 1343367"/>
              <a:gd name="connsiteX7" fmla="*/ 459247 w 1372541"/>
              <a:gd name="connsiteY7" fmla="*/ 729466 h 1343367"/>
              <a:gd name="connsiteX8" fmla="*/ 458493 w 1372541"/>
              <a:gd name="connsiteY8" fmla="*/ 669983 h 1343367"/>
              <a:gd name="connsiteX9" fmla="*/ 371263 w 1372541"/>
              <a:gd name="connsiteY9" fmla="*/ 584949 h 1343367"/>
              <a:gd name="connsiteX10" fmla="*/ 95038 w 1372541"/>
              <a:gd name="connsiteY10" fmla="*/ 589767 h 1343367"/>
              <a:gd name="connsiteX11" fmla="*/ 0 w 1372541"/>
              <a:gd name="connsiteY11" fmla="*/ 431246 h 1343367"/>
              <a:gd name="connsiteX12" fmla="*/ 0 w 1372541"/>
              <a:gd name="connsiteY12" fmla="*/ 86252 h 1343367"/>
              <a:gd name="connsiteX13" fmla="*/ 58835 w 1372541"/>
              <a:gd name="connsiteY13" fmla="*/ 1 h 1343367"/>
              <a:gd name="connsiteX14" fmla="*/ 610017 w 1372541"/>
              <a:gd name="connsiteY14" fmla="*/ 1 h 1343367"/>
              <a:gd name="connsiteX15" fmla="*/ 610022 w 1372541"/>
              <a:gd name="connsiteY15" fmla="*/ 0 h 1343367"/>
              <a:gd name="connsiteX0" fmla="*/ 610022 w 1372542"/>
              <a:gd name="connsiteY0" fmla="*/ 0 h 1343367"/>
              <a:gd name="connsiteX1" fmla="*/ 1289629 w 1372542"/>
              <a:gd name="connsiteY1" fmla="*/ 0 h 1343367"/>
              <a:gd name="connsiteX2" fmla="*/ 1372541 w 1372542"/>
              <a:gd name="connsiteY2" fmla="*/ 152508 h 1343367"/>
              <a:gd name="connsiteX3" fmla="*/ 1372541 w 1372542"/>
              <a:gd name="connsiteY3" fmla="*/ 1190859 h 1343367"/>
              <a:gd name="connsiteX4" fmla="*/ 1220033 w 1372542"/>
              <a:gd name="connsiteY4" fmla="*/ 1343367 h 1343367"/>
              <a:gd name="connsiteX5" fmla="*/ 610022 w 1372542"/>
              <a:gd name="connsiteY5" fmla="*/ 1343367 h 1343367"/>
              <a:gd name="connsiteX6" fmla="*/ 457514 w 1372542"/>
              <a:gd name="connsiteY6" fmla="*/ 1190859 h 1343367"/>
              <a:gd name="connsiteX7" fmla="*/ 459247 w 1372542"/>
              <a:gd name="connsiteY7" fmla="*/ 729466 h 1343367"/>
              <a:gd name="connsiteX8" fmla="*/ 458493 w 1372542"/>
              <a:gd name="connsiteY8" fmla="*/ 669983 h 1343367"/>
              <a:gd name="connsiteX9" fmla="*/ 371263 w 1372542"/>
              <a:gd name="connsiteY9" fmla="*/ 584949 h 1343367"/>
              <a:gd name="connsiteX10" fmla="*/ 95038 w 1372542"/>
              <a:gd name="connsiteY10" fmla="*/ 589767 h 1343367"/>
              <a:gd name="connsiteX11" fmla="*/ 0 w 1372542"/>
              <a:gd name="connsiteY11" fmla="*/ 431246 h 1343367"/>
              <a:gd name="connsiteX12" fmla="*/ 0 w 1372542"/>
              <a:gd name="connsiteY12" fmla="*/ 86252 h 1343367"/>
              <a:gd name="connsiteX13" fmla="*/ 58835 w 1372542"/>
              <a:gd name="connsiteY13" fmla="*/ 1 h 1343367"/>
              <a:gd name="connsiteX14" fmla="*/ 610017 w 1372542"/>
              <a:gd name="connsiteY14" fmla="*/ 1 h 1343367"/>
              <a:gd name="connsiteX15" fmla="*/ 610022 w 1372542"/>
              <a:gd name="connsiteY15" fmla="*/ 0 h 1343367"/>
              <a:gd name="connsiteX0" fmla="*/ 610022 w 1372542"/>
              <a:gd name="connsiteY0" fmla="*/ 0 h 1343367"/>
              <a:gd name="connsiteX1" fmla="*/ 1289629 w 1372542"/>
              <a:gd name="connsiteY1" fmla="*/ 0 h 1343367"/>
              <a:gd name="connsiteX2" fmla="*/ 1372541 w 1372542"/>
              <a:gd name="connsiteY2" fmla="*/ 152508 h 1343367"/>
              <a:gd name="connsiteX3" fmla="*/ 1368323 w 1372542"/>
              <a:gd name="connsiteY3" fmla="*/ 1235338 h 1343367"/>
              <a:gd name="connsiteX4" fmla="*/ 1220033 w 1372542"/>
              <a:gd name="connsiteY4" fmla="*/ 1343367 h 1343367"/>
              <a:gd name="connsiteX5" fmla="*/ 610022 w 1372542"/>
              <a:gd name="connsiteY5" fmla="*/ 1343367 h 1343367"/>
              <a:gd name="connsiteX6" fmla="*/ 457514 w 1372542"/>
              <a:gd name="connsiteY6" fmla="*/ 1190859 h 1343367"/>
              <a:gd name="connsiteX7" fmla="*/ 459247 w 1372542"/>
              <a:gd name="connsiteY7" fmla="*/ 729466 h 1343367"/>
              <a:gd name="connsiteX8" fmla="*/ 458493 w 1372542"/>
              <a:gd name="connsiteY8" fmla="*/ 669983 h 1343367"/>
              <a:gd name="connsiteX9" fmla="*/ 371263 w 1372542"/>
              <a:gd name="connsiteY9" fmla="*/ 584949 h 1343367"/>
              <a:gd name="connsiteX10" fmla="*/ 95038 w 1372542"/>
              <a:gd name="connsiteY10" fmla="*/ 589767 h 1343367"/>
              <a:gd name="connsiteX11" fmla="*/ 0 w 1372542"/>
              <a:gd name="connsiteY11" fmla="*/ 431246 h 1343367"/>
              <a:gd name="connsiteX12" fmla="*/ 0 w 1372542"/>
              <a:gd name="connsiteY12" fmla="*/ 86252 h 1343367"/>
              <a:gd name="connsiteX13" fmla="*/ 58835 w 1372542"/>
              <a:gd name="connsiteY13" fmla="*/ 1 h 1343367"/>
              <a:gd name="connsiteX14" fmla="*/ 610017 w 1372542"/>
              <a:gd name="connsiteY14" fmla="*/ 1 h 1343367"/>
              <a:gd name="connsiteX15" fmla="*/ 610022 w 1372542"/>
              <a:gd name="connsiteY15" fmla="*/ 0 h 1343367"/>
              <a:gd name="connsiteX0" fmla="*/ 610022 w 1372542"/>
              <a:gd name="connsiteY0" fmla="*/ 0 h 1343367"/>
              <a:gd name="connsiteX1" fmla="*/ 1289629 w 1372542"/>
              <a:gd name="connsiteY1" fmla="*/ 0 h 1343367"/>
              <a:gd name="connsiteX2" fmla="*/ 1372541 w 1372542"/>
              <a:gd name="connsiteY2" fmla="*/ 152508 h 1343367"/>
              <a:gd name="connsiteX3" fmla="*/ 1368323 w 1372542"/>
              <a:gd name="connsiteY3" fmla="*/ 1235338 h 1343367"/>
              <a:gd name="connsiteX4" fmla="*/ 1276975 w 1372542"/>
              <a:gd name="connsiteY4" fmla="*/ 1338425 h 1343367"/>
              <a:gd name="connsiteX5" fmla="*/ 610022 w 1372542"/>
              <a:gd name="connsiteY5" fmla="*/ 1343367 h 1343367"/>
              <a:gd name="connsiteX6" fmla="*/ 457514 w 1372542"/>
              <a:gd name="connsiteY6" fmla="*/ 1190859 h 1343367"/>
              <a:gd name="connsiteX7" fmla="*/ 459247 w 1372542"/>
              <a:gd name="connsiteY7" fmla="*/ 729466 h 1343367"/>
              <a:gd name="connsiteX8" fmla="*/ 458493 w 1372542"/>
              <a:gd name="connsiteY8" fmla="*/ 669983 h 1343367"/>
              <a:gd name="connsiteX9" fmla="*/ 371263 w 1372542"/>
              <a:gd name="connsiteY9" fmla="*/ 584949 h 1343367"/>
              <a:gd name="connsiteX10" fmla="*/ 95038 w 1372542"/>
              <a:gd name="connsiteY10" fmla="*/ 589767 h 1343367"/>
              <a:gd name="connsiteX11" fmla="*/ 0 w 1372542"/>
              <a:gd name="connsiteY11" fmla="*/ 431246 h 1343367"/>
              <a:gd name="connsiteX12" fmla="*/ 0 w 1372542"/>
              <a:gd name="connsiteY12" fmla="*/ 86252 h 1343367"/>
              <a:gd name="connsiteX13" fmla="*/ 58835 w 1372542"/>
              <a:gd name="connsiteY13" fmla="*/ 1 h 1343367"/>
              <a:gd name="connsiteX14" fmla="*/ 610017 w 1372542"/>
              <a:gd name="connsiteY14" fmla="*/ 1 h 1343367"/>
              <a:gd name="connsiteX15" fmla="*/ 610022 w 1372542"/>
              <a:gd name="connsiteY15" fmla="*/ 0 h 1343367"/>
              <a:gd name="connsiteX0" fmla="*/ 610022 w 1372542"/>
              <a:gd name="connsiteY0" fmla="*/ 0 h 1343367"/>
              <a:gd name="connsiteX1" fmla="*/ 1289629 w 1372542"/>
              <a:gd name="connsiteY1" fmla="*/ 0 h 1343367"/>
              <a:gd name="connsiteX2" fmla="*/ 1372541 w 1372542"/>
              <a:gd name="connsiteY2" fmla="*/ 152508 h 1343367"/>
              <a:gd name="connsiteX3" fmla="*/ 1368323 w 1372542"/>
              <a:gd name="connsiteY3" fmla="*/ 1235338 h 1343367"/>
              <a:gd name="connsiteX4" fmla="*/ 1276975 w 1372542"/>
              <a:gd name="connsiteY4" fmla="*/ 1338425 h 1343367"/>
              <a:gd name="connsiteX5" fmla="*/ 610022 w 1372542"/>
              <a:gd name="connsiteY5" fmla="*/ 1343367 h 1343367"/>
              <a:gd name="connsiteX6" fmla="*/ 457514 w 1372542"/>
              <a:gd name="connsiteY6" fmla="*/ 1190859 h 1343367"/>
              <a:gd name="connsiteX7" fmla="*/ 459247 w 1372542"/>
              <a:gd name="connsiteY7" fmla="*/ 729466 h 1343367"/>
              <a:gd name="connsiteX8" fmla="*/ 458493 w 1372542"/>
              <a:gd name="connsiteY8" fmla="*/ 669983 h 1343367"/>
              <a:gd name="connsiteX9" fmla="*/ 371263 w 1372542"/>
              <a:gd name="connsiteY9" fmla="*/ 584949 h 1343367"/>
              <a:gd name="connsiteX10" fmla="*/ 73948 w 1372542"/>
              <a:gd name="connsiteY10" fmla="*/ 584825 h 1343367"/>
              <a:gd name="connsiteX11" fmla="*/ 0 w 1372542"/>
              <a:gd name="connsiteY11" fmla="*/ 431246 h 1343367"/>
              <a:gd name="connsiteX12" fmla="*/ 0 w 1372542"/>
              <a:gd name="connsiteY12" fmla="*/ 86252 h 1343367"/>
              <a:gd name="connsiteX13" fmla="*/ 58835 w 1372542"/>
              <a:gd name="connsiteY13" fmla="*/ 1 h 1343367"/>
              <a:gd name="connsiteX14" fmla="*/ 610017 w 1372542"/>
              <a:gd name="connsiteY14" fmla="*/ 1 h 1343367"/>
              <a:gd name="connsiteX15" fmla="*/ 610022 w 1372542"/>
              <a:gd name="connsiteY15" fmla="*/ 0 h 1343367"/>
              <a:gd name="connsiteX0" fmla="*/ 610022 w 1372542"/>
              <a:gd name="connsiteY0" fmla="*/ 0 h 1343367"/>
              <a:gd name="connsiteX1" fmla="*/ 1289629 w 1372542"/>
              <a:gd name="connsiteY1" fmla="*/ 0 h 1343367"/>
              <a:gd name="connsiteX2" fmla="*/ 1372541 w 1372542"/>
              <a:gd name="connsiteY2" fmla="*/ 152508 h 1343367"/>
              <a:gd name="connsiteX3" fmla="*/ 1368323 w 1372542"/>
              <a:gd name="connsiteY3" fmla="*/ 1235338 h 1343367"/>
              <a:gd name="connsiteX4" fmla="*/ 1276975 w 1372542"/>
              <a:gd name="connsiteY4" fmla="*/ 1338425 h 1343367"/>
              <a:gd name="connsiteX5" fmla="*/ 610022 w 1372542"/>
              <a:gd name="connsiteY5" fmla="*/ 1343367 h 1343367"/>
              <a:gd name="connsiteX6" fmla="*/ 457514 w 1372542"/>
              <a:gd name="connsiteY6" fmla="*/ 1190859 h 1343367"/>
              <a:gd name="connsiteX7" fmla="*/ 459247 w 1372542"/>
              <a:gd name="connsiteY7" fmla="*/ 729466 h 1343367"/>
              <a:gd name="connsiteX8" fmla="*/ 458493 w 1372542"/>
              <a:gd name="connsiteY8" fmla="*/ 669983 h 1343367"/>
              <a:gd name="connsiteX9" fmla="*/ 409224 w 1372542"/>
              <a:gd name="connsiteY9" fmla="*/ 589891 h 1343367"/>
              <a:gd name="connsiteX10" fmla="*/ 73948 w 1372542"/>
              <a:gd name="connsiteY10" fmla="*/ 584825 h 1343367"/>
              <a:gd name="connsiteX11" fmla="*/ 0 w 1372542"/>
              <a:gd name="connsiteY11" fmla="*/ 431246 h 1343367"/>
              <a:gd name="connsiteX12" fmla="*/ 0 w 1372542"/>
              <a:gd name="connsiteY12" fmla="*/ 86252 h 1343367"/>
              <a:gd name="connsiteX13" fmla="*/ 58835 w 1372542"/>
              <a:gd name="connsiteY13" fmla="*/ 1 h 1343367"/>
              <a:gd name="connsiteX14" fmla="*/ 610017 w 1372542"/>
              <a:gd name="connsiteY14" fmla="*/ 1 h 1343367"/>
              <a:gd name="connsiteX15" fmla="*/ 610022 w 1372542"/>
              <a:gd name="connsiteY15" fmla="*/ 0 h 1343367"/>
              <a:gd name="connsiteX0" fmla="*/ 610022 w 1372542"/>
              <a:gd name="connsiteY0" fmla="*/ 0 h 1338425"/>
              <a:gd name="connsiteX1" fmla="*/ 1289629 w 1372542"/>
              <a:gd name="connsiteY1" fmla="*/ 0 h 1338425"/>
              <a:gd name="connsiteX2" fmla="*/ 1372541 w 1372542"/>
              <a:gd name="connsiteY2" fmla="*/ 152508 h 1338425"/>
              <a:gd name="connsiteX3" fmla="*/ 1368323 w 1372542"/>
              <a:gd name="connsiteY3" fmla="*/ 1235338 h 1338425"/>
              <a:gd name="connsiteX4" fmla="*/ 1276975 w 1372542"/>
              <a:gd name="connsiteY4" fmla="*/ 1338425 h 1338425"/>
              <a:gd name="connsiteX5" fmla="*/ 544645 w 1372542"/>
              <a:gd name="connsiteY5" fmla="*/ 1338425 h 1338425"/>
              <a:gd name="connsiteX6" fmla="*/ 457514 w 1372542"/>
              <a:gd name="connsiteY6" fmla="*/ 1190859 h 1338425"/>
              <a:gd name="connsiteX7" fmla="*/ 459247 w 1372542"/>
              <a:gd name="connsiteY7" fmla="*/ 729466 h 1338425"/>
              <a:gd name="connsiteX8" fmla="*/ 458493 w 1372542"/>
              <a:gd name="connsiteY8" fmla="*/ 669983 h 1338425"/>
              <a:gd name="connsiteX9" fmla="*/ 409224 w 1372542"/>
              <a:gd name="connsiteY9" fmla="*/ 589891 h 1338425"/>
              <a:gd name="connsiteX10" fmla="*/ 73948 w 1372542"/>
              <a:gd name="connsiteY10" fmla="*/ 584825 h 1338425"/>
              <a:gd name="connsiteX11" fmla="*/ 0 w 1372542"/>
              <a:gd name="connsiteY11" fmla="*/ 431246 h 1338425"/>
              <a:gd name="connsiteX12" fmla="*/ 0 w 1372542"/>
              <a:gd name="connsiteY12" fmla="*/ 86252 h 1338425"/>
              <a:gd name="connsiteX13" fmla="*/ 58835 w 1372542"/>
              <a:gd name="connsiteY13" fmla="*/ 1 h 1338425"/>
              <a:gd name="connsiteX14" fmla="*/ 610017 w 1372542"/>
              <a:gd name="connsiteY14" fmla="*/ 1 h 1338425"/>
              <a:gd name="connsiteX15" fmla="*/ 610022 w 1372542"/>
              <a:gd name="connsiteY15" fmla="*/ 0 h 1338425"/>
              <a:gd name="connsiteX0" fmla="*/ 610022 w 1372542"/>
              <a:gd name="connsiteY0" fmla="*/ 0 h 1338425"/>
              <a:gd name="connsiteX1" fmla="*/ 1289629 w 1372542"/>
              <a:gd name="connsiteY1" fmla="*/ 0 h 1338425"/>
              <a:gd name="connsiteX2" fmla="*/ 1372541 w 1372542"/>
              <a:gd name="connsiteY2" fmla="*/ 152508 h 1338425"/>
              <a:gd name="connsiteX3" fmla="*/ 1368323 w 1372542"/>
              <a:gd name="connsiteY3" fmla="*/ 1235338 h 1338425"/>
              <a:gd name="connsiteX4" fmla="*/ 1276975 w 1372542"/>
              <a:gd name="connsiteY4" fmla="*/ 1338425 h 1338425"/>
              <a:gd name="connsiteX5" fmla="*/ 544645 w 1372542"/>
              <a:gd name="connsiteY5" fmla="*/ 1338425 h 1338425"/>
              <a:gd name="connsiteX6" fmla="*/ 457514 w 1372542"/>
              <a:gd name="connsiteY6" fmla="*/ 1190859 h 1338425"/>
              <a:gd name="connsiteX7" fmla="*/ 459247 w 1372542"/>
              <a:gd name="connsiteY7" fmla="*/ 729466 h 1338425"/>
              <a:gd name="connsiteX8" fmla="*/ 458493 w 1372542"/>
              <a:gd name="connsiteY8" fmla="*/ 669983 h 1338425"/>
              <a:gd name="connsiteX9" fmla="*/ 409224 w 1372542"/>
              <a:gd name="connsiteY9" fmla="*/ 589891 h 1338425"/>
              <a:gd name="connsiteX10" fmla="*/ 50749 w 1372542"/>
              <a:gd name="connsiteY10" fmla="*/ 584825 h 1338425"/>
              <a:gd name="connsiteX11" fmla="*/ 0 w 1372542"/>
              <a:gd name="connsiteY11" fmla="*/ 431246 h 1338425"/>
              <a:gd name="connsiteX12" fmla="*/ 0 w 1372542"/>
              <a:gd name="connsiteY12" fmla="*/ 86252 h 1338425"/>
              <a:gd name="connsiteX13" fmla="*/ 58835 w 1372542"/>
              <a:gd name="connsiteY13" fmla="*/ 1 h 1338425"/>
              <a:gd name="connsiteX14" fmla="*/ 610017 w 1372542"/>
              <a:gd name="connsiteY14" fmla="*/ 1 h 1338425"/>
              <a:gd name="connsiteX15" fmla="*/ 610022 w 1372542"/>
              <a:gd name="connsiteY15" fmla="*/ 0 h 133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2542" h="1338425">
                <a:moveTo>
                  <a:pt x="610022" y="0"/>
                </a:moveTo>
                <a:lnTo>
                  <a:pt x="1289629" y="0"/>
                </a:lnTo>
                <a:cubicBezTo>
                  <a:pt x="1373857" y="0"/>
                  <a:pt x="1372541" y="68280"/>
                  <a:pt x="1372541" y="152508"/>
                </a:cubicBezTo>
                <a:lnTo>
                  <a:pt x="1368323" y="1235338"/>
                </a:lnTo>
                <a:cubicBezTo>
                  <a:pt x="1368323" y="1319566"/>
                  <a:pt x="1361203" y="1338425"/>
                  <a:pt x="1276975" y="1338425"/>
                </a:cubicBezTo>
                <a:lnTo>
                  <a:pt x="544645" y="1338425"/>
                </a:lnTo>
                <a:cubicBezTo>
                  <a:pt x="460417" y="1338425"/>
                  <a:pt x="457514" y="1275087"/>
                  <a:pt x="457514" y="1190859"/>
                </a:cubicBezTo>
                <a:cubicBezTo>
                  <a:pt x="458092" y="1037061"/>
                  <a:pt x="458669" y="883264"/>
                  <a:pt x="459247" y="729466"/>
                </a:cubicBezTo>
                <a:cubicBezTo>
                  <a:pt x="459573" y="753556"/>
                  <a:pt x="458167" y="645893"/>
                  <a:pt x="458493" y="669983"/>
                </a:cubicBezTo>
                <a:cubicBezTo>
                  <a:pt x="456366" y="625127"/>
                  <a:pt x="454806" y="589891"/>
                  <a:pt x="409224" y="589891"/>
                </a:cubicBezTo>
                <a:lnTo>
                  <a:pt x="50749" y="584825"/>
                </a:lnTo>
                <a:cubicBezTo>
                  <a:pt x="3114" y="584825"/>
                  <a:pt x="0" y="478881"/>
                  <a:pt x="0" y="431246"/>
                </a:cubicBezTo>
                <a:lnTo>
                  <a:pt x="0" y="86252"/>
                </a:lnTo>
                <a:cubicBezTo>
                  <a:pt x="0" y="38617"/>
                  <a:pt x="11200" y="1"/>
                  <a:pt x="58835" y="1"/>
                </a:cubicBezTo>
                <a:lnTo>
                  <a:pt x="610017" y="1"/>
                </a:lnTo>
                <a:cubicBezTo>
                  <a:pt x="610019" y="0"/>
                  <a:pt x="610020" y="0"/>
                  <a:pt x="610022" y="0"/>
                </a:cubicBezTo>
                <a:close/>
              </a:path>
            </a:pathLst>
          </a:custGeom>
          <a:solidFill>
            <a:schemeClr val="bg1"/>
          </a:solidFill>
          <a:ln w="6350">
            <a:solidFill>
              <a:srgbClr val="B3B3B3"/>
            </a:solid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endParaRPr lang="en-US" sz="1050" dirty="0">
              <a:solidFill>
                <a:schemeClr val="tx1"/>
              </a:solidFill>
            </a:endParaRPr>
          </a:p>
        </p:txBody>
      </p:sp>
      <p:sp>
        <p:nvSpPr>
          <p:cNvPr id="23" name="Rounded Rectangle 35">
            <a:extLst>
              <a:ext uri="{FF2B5EF4-FFF2-40B4-BE49-F238E27FC236}">
                <a16:creationId xmlns:a16="http://schemas.microsoft.com/office/drawing/2014/main" id="{05FEF80F-5EAA-4446-AD9B-1956B74FA9AE}"/>
              </a:ext>
            </a:extLst>
          </p:cNvPr>
          <p:cNvSpPr/>
          <p:nvPr/>
        </p:nvSpPr>
        <p:spPr>
          <a:xfrm>
            <a:off x="5357984" y="3749368"/>
            <a:ext cx="785413" cy="454014"/>
          </a:xfrm>
          <a:prstGeom prst="roundRect">
            <a:avLst>
              <a:gd name="adj" fmla="val 10693"/>
            </a:avLst>
          </a:prstGeom>
          <a:solidFill>
            <a:schemeClr val="bg1"/>
          </a:solidFill>
          <a:ln w="6350">
            <a:solidFill>
              <a:srgbClr val="B3B3B3"/>
            </a:solid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endParaRPr lang="en-US" sz="1200" dirty="0">
              <a:solidFill>
                <a:schemeClr val="tx1"/>
              </a:solidFill>
            </a:endParaRPr>
          </a:p>
        </p:txBody>
      </p:sp>
      <p:pic>
        <p:nvPicPr>
          <p:cNvPr id="107522" name="Picture 2" descr="Transparent Marathon Clipart - Man Running Marathon Clipart, HD Png  Download , Transparent Png Image - PNGitem">
            <a:extLst>
              <a:ext uri="{FF2B5EF4-FFF2-40B4-BE49-F238E27FC236}">
                <a16:creationId xmlns:a16="http://schemas.microsoft.com/office/drawing/2014/main" id="{2837049E-BF81-49F9-9B9F-AE8CD1E98CE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091" b="89474" l="9544" r="92531">
                        <a14:foregroundMark x1="73029" y1="11962" x2="73029" y2="11962"/>
                        <a14:foregroundMark x1="70539" y1="9091" x2="70539" y2="9091"/>
                        <a14:foregroundMark x1="67635" y1="12440" x2="67635" y2="12440"/>
                        <a14:foregroundMark x1="68050" y1="15789" x2="68050" y2="15789"/>
                        <a14:foregroundMark x1="88382" y1="38278" x2="88382" y2="38278"/>
                        <a14:foregroundMark x1="88382" y1="87560" x2="88382" y2="87560"/>
                        <a14:foregroundMark x1="92116" y1="84689" x2="92116" y2="84689"/>
                        <a14:foregroundMark x1="92531" y1="85167" x2="92531" y2="85167"/>
                        <a14:foregroundMark x1="46473" y1="67464" x2="46473" y2="67464"/>
                        <a14:foregroundMark x1="48133" y1="67943" x2="48133" y2="67943"/>
                        <a14:foregroundMark x1="34440" y1="33971" x2="34440" y2="33971"/>
                        <a14:foregroundMark x1="15353" y1="54067" x2="15353" y2="54067"/>
                        <a14:foregroundMark x1="11203" y1="66507" x2="11203" y2="66507"/>
                        <a14:foregroundMark x1="31120" y1="22010" x2="31120" y2="22010"/>
                        <a14:foregroundMark x1="30290" y1="14354" x2="30290" y2="14354"/>
                        <a14:foregroundMark x1="33610" y1="20574" x2="33610" y2="20574"/>
                        <a14:foregroundMark x1="36929" y1="18660" x2="36929" y2="18660"/>
                        <a14:foregroundMark x1="36929" y1="19617" x2="36929" y2="19617"/>
                        <a14:foregroundMark x1="35685" y1="22488" x2="35685" y2="22488"/>
                        <a14:foregroundMark x1="31535" y1="58373" x2="31535" y2="58373"/>
                        <a14:foregroundMark x1="32780" y1="53589" x2="32780" y2="51196"/>
                        <a14:foregroundMark x1="33610" y1="48325" x2="33610" y2="48325"/>
                        <a14:foregroundMark x1="33610" y1="44498" x2="33610" y2="44498"/>
                        <a14:foregroundMark x1="31535" y1="38756" x2="31535" y2="38756"/>
                        <a14:foregroundMark x1="29461" y1="35407" x2="29461" y2="35407"/>
                        <a14:foregroundMark x1="28631" y1="37799" x2="28631" y2="37799"/>
                        <a14:foregroundMark x1="28631" y1="35407" x2="28631" y2="35407"/>
                        <a14:foregroundMark x1="29461" y1="34450" x2="31535" y2="34928"/>
                        <a14:foregroundMark x1="33195" y1="34928" x2="33610" y2="34928"/>
                        <a14:foregroundMark x1="75104" y1="33971" x2="75104" y2="33971"/>
                        <a14:foregroundMark x1="75519" y1="23445" x2="75519" y2="23445"/>
                        <a14:foregroundMark x1="74689" y1="15311" x2="74689" y2="15311"/>
                        <a14:foregroundMark x1="73444" y1="20574" x2="73444" y2="20574"/>
                        <a14:foregroundMark x1="72284" y1="33094" x2="70124" y2="49282"/>
                        <a14:foregroundMark x1="73444" y1="24402" x2="73026" y2="27533"/>
                        <a14:foregroundMark x1="68050" y1="29187" x2="64315" y2="31100"/>
                        <a14:foregroundMark x1="73363" y1="27103" x2="75519" y2="16746"/>
                        <a14:foregroundMark x1="74793" y1="29891" x2="75104" y2="46411"/>
                        <a14:foregroundMark x1="74689" y1="24402" x2="74708" y2="25387"/>
                        <a14:foregroundMark x1="75104" y1="46411" x2="73859" y2="51196"/>
                        <a14:foregroundMark x1="85541" y1="39731" x2="90456" y2="41148"/>
                        <a14:foregroundMark x1="49793" y1="66986" x2="48548" y2="66507"/>
                        <a14:foregroundMark x1="87552" y1="84211" x2="85062" y2="78947"/>
                        <a14:foregroundMark x1="86722" y1="86124" x2="92946" y2="85167"/>
                        <a14:foregroundMark x1="63900" y1="52153" x2="69295" y2="56459"/>
                        <a14:foregroundMark x1="69295" y1="51675" x2="75519" y2="60287"/>
                        <a14:foregroundMark x1="71784" y1="56938" x2="77593" y2="63636"/>
                        <a14:foregroundMark x1="58921" y1="47368" x2="57261" y2="42105"/>
                        <a14:foregroundMark x1="35270" y1="47368" x2="31535" y2="44976"/>
                        <a14:foregroundMark x1="31950" y1="46411" x2="33195" y2="50239"/>
                        <a14:foregroundMark x1="35270" y1="44019" x2="34025" y2="45455"/>
                        <a14:foregroundMark x1="34025" y1="47368" x2="34025" y2="49282"/>
                        <a14:foregroundMark x1="36100" y1="53110" x2="34025" y2="51196"/>
                        <a14:foregroundMark x1="36515" y1="44019" x2="36515" y2="51675"/>
                        <a14:foregroundMark x1="34440" y1="61244" x2="34855" y2="60287"/>
                        <a14:foregroundMark x1="26971" y1="37799" x2="26556" y2="34928"/>
                        <a14:foregroundMark x1="48548" y1="85646" x2="50622" y2="87081"/>
                        <a14:foregroundMark x1="48133" y1="87560" x2="53527" y2="85646"/>
                        <a14:foregroundMark x1="45228" y1="85167" x2="43568" y2="77512"/>
                        <a14:foregroundMark x1="9544" y1="66986" x2="19502" y2="70813"/>
                        <a14:foregroundMark x1="11203" y1="66986" x2="9544" y2="69856"/>
                        <a14:backgroundMark x1="75104" y1="24880" x2="77593" y2="26316"/>
                        <a14:backgroundMark x1="85062" y1="38756" x2="82988" y2="38278"/>
                      </a14:backgroundRemoval>
                    </a14:imgEffect>
                  </a14:imgLayer>
                </a14:imgProps>
              </a:ext>
              <a:ext uri="{28A0092B-C50C-407E-A947-70E740481C1C}">
                <a14:useLocalDpi xmlns:a14="http://schemas.microsoft.com/office/drawing/2010/main" val="0"/>
              </a:ext>
            </a:extLst>
          </a:blip>
          <a:srcRect/>
          <a:stretch>
            <a:fillRect/>
          </a:stretch>
        </p:blipFill>
        <p:spPr bwMode="auto">
          <a:xfrm>
            <a:off x="375330" y="1780040"/>
            <a:ext cx="1608543" cy="139496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group of men wearing clothing&#10;&#10;Description automatically generated with low confidence">
            <a:extLst>
              <a:ext uri="{FF2B5EF4-FFF2-40B4-BE49-F238E27FC236}">
                <a16:creationId xmlns:a16="http://schemas.microsoft.com/office/drawing/2014/main" id="{2D6EBB45-A8D3-4A80-B5D0-1D024EB00D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 y="4390417"/>
            <a:ext cx="1847397" cy="1847397"/>
          </a:xfrm>
          <a:prstGeom prst="rect">
            <a:avLst/>
          </a:prstGeom>
        </p:spPr>
      </p:pic>
      <p:sp>
        <p:nvSpPr>
          <p:cNvPr id="34" name="Oval 33">
            <a:extLst>
              <a:ext uri="{FF2B5EF4-FFF2-40B4-BE49-F238E27FC236}">
                <a16:creationId xmlns:a16="http://schemas.microsoft.com/office/drawing/2014/main" id="{A5A47ABC-77E2-4A43-BCC2-7B4353F8AB89}"/>
              </a:ext>
            </a:extLst>
          </p:cNvPr>
          <p:cNvSpPr/>
          <p:nvPr/>
        </p:nvSpPr>
        <p:spPr>
          <a:xfrm>
            <a:off x="2558686" y="1095284"/>
            <a:ext cx="266701" cy="266701"/>
          </a:xfrm>
          <a:prstGeom prst="ellipse">
            <a:avLst/>
          </a:prstGeom>
          <a:solidFill>
            <a:srgbClr val="00467A"/>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1"/>
                </a:solidFill>
              </a:rPr>
              <a:t>A</a:t>
            </a:r>
          </a:p>
        </p:txBody>
      </p:sp>
      <p:sp>
        <p:nvSpPr>
          <p:cNvPr id="35" name="Rounded Rectangle 34">
            <a:extLst>
              <a:ext uri="{FF2B5EF4-FFF2-40B4-BE49-F238E27FC236}">
                <a16:creationId xmlns:a16="http://schemas.microsoft.com/office/drawing/2014/main" id="{4825C0C8-E140-45A7-9920-D8062618DCC1}"/>
              </a:ext>
            </a:extLst>
          </p:cNvPr>
          <p:cNvSpPr/>
          <p:nvPr/>
        </p:nvSpPr>
        <p:spPr>
          <a:xfrm>
            <a:off x="2878591" y="1087508"/>
            <a:ext cx="1634444" cy="288174"/>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r>
              <a:rPr lang="en-US" sz="1600" dirty="0">
                <a:solidFill>
                  <a:schemeClr val="tx1"/>
                </a:solidFill>
              </a:rPr>
              <a:t>DEDICATE RUNNING</a:t>
            </a:r>
          </a:p>
        </p:txBody>
      </p:sp>
      <p:sp>
        <p:nvSpPr>
          <p:cNvPr id="36" name="Oval 35">
            <a:extLst>
              <a:ext uri="{FF2B5EF4-FFF2-40B4-BE49-F238E27FC236}">
                <a16:creationId xmlns:a16="http://schemas.microsoft.com/office/drawing/2014/main" id="{634A6B86-B51D-40DB-888C-8545486F429F}"/>
              </a:ext>
            </a:extLst>
          </p:cNvPr>
          <p:cNvSpPr/>
          <p:nvPr/>
        </p:nvSpPr>
        <p:spPr>
          <a:xfrm>
            <a:off x="7045050" y="1120501"/>
            <a:ext cx="266701" cy="266701"/>
          </a:xfrm>
          <a:prstGeom prst="ellipse">
            <a:avLst/>
          </a:prstGeom>
          <a:solidFill>
            <a:srgbClr val="00467A"/>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1"/>
                </a:solidFill>
              </a:rPr>
              <a:t>B</a:t>
            </a:r>
          </a:p>
        </p:txBody>
      </p:sp>
      <p:sp>
        <p:nvSpPr>
          <p:cNvPr id="37" name="Rounded Rectangle 34">
            <a:extLst>
              <a:ext uri="{FF2B5EF4-FFF2-40B4-BE49-F238E27FC236}">
                <a16:creationId xmlns:a16="http://schemas.microsoft.com/office/drawing/2014/main" id="{29B9DC32-8F54-429E-9A2F-1A3F462F4C6E}"/>
              </a:ext>
            </a:extLst>
          </p:cNvPr>
          <p:cNvSpPr/>
          <p:nvPr/>
        </p:nvSpPr>
        <p:spPr>
          <a:xfrm>
            <a:off x="7266439" y="1106234"/>
            <a:ext cx="2684354" cy="310309"/>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r>
              <a:rPr lang="en-US" sz="1600" dirty="0">
                <a:solidFill>
                  <a:schemeClr val="tx1"/>
                </a:solidFill>
              </a:rPr>
              <a:t>FUNCTIONALITY + LIFE CONCEPT</a:t>
            </a:r>
          </a:p>
        </p:txBody>
      </p:sp>
      <p:sp>
        <p:nvSpPr>
          <p:cNvPr id="38" name="Oval 37">
            <a:extLst>
              <a:ext uri="{FF2B5EF4-FFF2-40B4-BE49-F238E27FC236}">
                <a16:creationId xmlns:a16="http://schemas.microsoft.com/office/drawing/2014/main" id="{47188D67-1BFF-4F05-B392-32CDFF98EE6C}"/>
              </a:ext>
            </a:extLst>
          </p:cNvPr>
          <p:cNvSpPr/>
          <p:nvPr/>
        </p:nvSpPr>
        <p:spPr>
          <a:xfrm>
            <a:off x="3454248" y="3722158"/>
            <a:ext cx="266701" cy="266701"/>
          </a:xfrm>
          <a:prstGeom prst="ellipse">
            <a:avLst/>
          </a:prstGeom>
          <a:solidFill>
            <a:srgbClr val="00467A"/>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1"/>
                </a:solidFill>
              </a:rPr>
              <a:t>D</a:t>
            </a:r>
          </a:p>
        </p:txBody>
      </p:sp>
      <p:sp>
        <p:nvSpPr>
          <p:cNvPr id="39" name="Rounded Rectangle 34">
            <a:extLst>
              <a:ext uri="{FF2B5EF4-FFF2-40B4-BE49-F238E27FC236}">
                <a16:creationId xmlns:a16="http://schemas.microsoft.com/office/drawing/2014/main" id="{C97144A0-A581-40F8-AE2A-2881FD00E4D5}"/>
              </a:ext>
            </a:extLst>
          </p:cNvPr>
          <p:cNvSpPr/>
          <p:nvPr/>
        </p:nvSpPr>
        <p:spPr>
          <a:xfrm>
            <a:off x="3505275" y="3718826"/>
            <a:ext cx="1634444" cy="288174"/>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r>
              <a:rPr lang="en-US" sz="1600" dirty="0">
                <a:solidFill>
                  <a:schemeClr val="tx1"/>
                </a:solidFill>
              </a:rPr>
              <a:t>MIX &amp; MATCH</a:t>
            </a:r>
          </a:p>
        </p:txBody>
      </p:sp>
      <p:sp>
        <p:nvSpPr>
          <p:cNvPr id="41" name="Rounded Rectangle 34">
            <a:extLst>
              <a:ext uri="{FF2B5EF4-FFF2-40B4-BE49-F238E27FC236}">
                <a16:creationId xmlns:a16="http://schemas.microsoft.com/office/drawing/2014/main" id="{044E6DE1-812F-487C-90B6-E936E416064C}"/>
              </a:ext>
            </a:extLst>
          </p:cNvPr>
          <p:cNvSpPr/>
          <p:nvPr/>
        </p:nvSpPr>
        <p:spPr>
          <a:xfrm>
            <a:off x="7577136" y="3754507"/>
            <a:ext cx="1634444" cy="288174"/>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algn="ctr"/>
            <a:r>
              <a:rPr lang="en-US" sz="1600" dirty="0">
                <a:solidFill>
                  <a:schemeClr val="tx1"/>
                </a:solidFill>
              </a:rPr>
              <a:t>EXTENSIVE SPORTS</a:t>
            </a:r>
          </a:p>
        </p:txBody>
      </p:sp>
      <p:cxnSp>
        <p:nvCxnSpPr>
          <p:cNvPr id="31" name="Straight Connector 30">
            <a:extLst>
              <a:ext uri="{FF2B5EF4-FFF2-40B4-BE49-F238E27FC236}">
                <a16:creationId xmlns:a16="http://schemas.microsoft.com/office/drawing/2014/main" id="{B6B4970F-943B-47D1-817C-CFD02CC474A3}"/>
              </a:ext>
            </a:extLst>
          </p:cNvPr>
          <p:cNvCxnSpPr>
            <a:cxnSpLocks/>
          </p:cNvCxnSpPr>
          <p:nvPr/>
        </p:nvCxnSpPr>
        <p:spPr>
          <a:xfrm flipV="1">
            <a:off x="6429375" y="1447800"/>
            <a:ext cx="571500" cy="1095376"/>
          </a:xfrm>
          <a:prstGeom prst="line">
            <a:avLst/>
          </a:prstGeom>
          <a:noFill/>
          <a:ln w="12700" cap="flat">
            <a:solidFill>
              <a:srgbClr val="414141"/>
            </a:solidFill>
            <a:prstDash val="solid"/>
            <a:miter lim="400000"/>
          </a:ln>
          <a:effectLst/>
          <a:sp3d/>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D4724830-06FB-4C9E-A7D5-F91D19BCF086}"/>
              </a:ext>
            </a:extLst>
          </p:cNvPr>
          <p:cNvCxnSpPr>
            <a:cxnSpLocks/>
          </p:cNvCxnSpPr>
          <p:nvPr/>
        </p:nvCxnSpPr>
        <p:spPr>
          <a:xfrm>
            <a:off x="6978650" y="1454150"/>
            <a:ext cx="4739217" cy="0"/>
          </a:xfrm>
          <a:prstGeom prst="line">
            <a:avLst/>
          </a:prstGeom>
          <a:noFill/>
          <a:ln w="12700" cap="flat">
            <a:solidFill>
              <a:srgbClr val="414141"/>
            </a:solidFill>
            <a:prstDash val="solid"/>
            <a:miter lim="400000"/>
          </a:ln>
          <a:effectLst/>
          <a:sp3d/>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190214E1-DEDF-4E1A-B9D7-B312D64EBDFC}"/>
              </a:ext>
            </a:extLst>
          </p:cNvPr>
          <p:cNvCxnSpPr>
            <a:cxnSpLocks/>
          </p:cNvCxnSpPr>
          <p:nvPr/>
        </p:nvCxnSpPr>
        <p:spPr>
          <a:xfrm flipH="1" flipV="1">
            <a:off x="4457700" y="1438275"/>
            <a:ext cx="885825" cy="1162054"/>
          </a:xfrm>
          <a:prstGeom prst="line">
            <a:avLst/>
          </a:prstGeom>
          <a:noFill/>
          <a:ln w="12700" cap="flat">
            <a:solidFill>
              <a:srgbClr val="414141"/>
            </a:solidFill>
            <a:prstDash val="solid"/>
            <a:miter lim="400000"/>
          </a:ln>
          <a:effectLst/>
          <a:sp3d/>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13525883-B24F-4EF1-93C0-19398D4869A2}"/>
              </a:ext>
            </a:extLst>
          </p:cNvPr>
          <p:cNvCxnSpPr>
            <a:cxnSpLocks/>
          </p:cNvCxnSpPr>
          <p:nvPr/>
        </p:nvCxnSpPr>
        <p:spPr>
          <a:xfrm>
            <a:off x="361950" y="1435100"/>
            <a:ext cx="4086225" cy="0"/>
          </a:xfrm>
          <a:prstGeom prst="line">
            <a:avLst/>
          </a:prstGeom>
          <a:noFill/>
          <a:ln w="12700" cap="flat">
            <a:solidFill>
              <a:srgbClr val="414141"/>
            </a:solidFill>
            <a:prstDash val="solid"/>
            <a:miter lim="400000"/>
          </a:ln>
          <a:effectLst/>
          <a:sp3d/>
        </p:spPr>
        <p:style>
          <a:lnRef idx="0">
            <a:scrgbClr r="0" g="0" b="0"/>
          </a:lnRef>
          <a:fillRef idx="0">
            <a:scrgbClr r="0" g="0" b="0"/>
          </a:fillRef>
          <a:effectRef idx="0">
            <a:scrgbClr r="0" g="0" b="0"/>
          </a:effectRef>
          <a:fontRef idx="none"/>
        </p:style>
      </p:cxnSp>
      <p:cxnSp>
        <p:nvCxnSpPr>
          <p:cNvPr id="60" name="Straight Connector 59">
            <a:extLst>
              <a:ext uri="{FF2B5EF4-FFF2-40B4-BE49-F238E27FC236}">
                <a16:creationId xmlns:a16="http://schemas.microsoft.com/office/drawing/2014/main" id="{F6148055-019E-4649-B567-D2DA352EE985}"/>
              </a:ext>
            </a:extLst>
          </p:cNvPr>
          <p:cNvCxnSpPr>
            <a:cxnSpLocks/>
          </p:cNvCxnSpPr>
          <p:nvPr/>
        </p:nvCxnSpPr>
        <p:spPr>
          <a:xfrm>
            <a:off x="6808271" y="3583536"/>
            <a:ext cx="430729" cy="498607"/>
          </a:xfrm>
          <a:prstGeom prst="line">
            <a:avLst/>
          </a:prstGeom>
          <a:noFill/>
          <a:ln w="12700" cap="flat">
            <a:solidFill>
              <a:srgbClr val="414141"/>
            </a:solidFill>
            <a:prstDash val="solid"/>
            <a:miter lim="400000"/>
          </a:ln>
          <a:effectLst/>
          <a:sp3d/>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B0BD6DB8-727D-49BB-8AF9-9D2264B7CB00}"/>
              </a:ext>
            </a:extLst>
          </p:cNvPr>
          <p:cNvCxnSpPr>
            <a:cxnSpLocks/>
          </p:cNvCxnSpPr>
          <p:nvPr/>
        </p:nvCxnSpPr>
        <p:spPr>
          <a:xfrm>
            <a:off x="7242326" y="4085167"/>
            <a:ext cx="4586816" cy="0"/>
          </a:xfrm>
          <a:prstGeom prst="line">
            <a:avLst/>
          </a:prstGeom>
          <a:noFill/>
          <a:ln w="12700" cap="flat">
            <a:solidFill>
              <a:srgbClr val="414141"/>
            </a:solidFill>
            <a:prstDash val="solid"/>
            <a:miter lim="400000"/>
          </a:ln>
          <a:effectLst/>
          <a:sp3d/>
        </p:spPr>
        <p:style>
          <a:lnRef idx="0">
            <a:scrgbClr r="0" g="0" b="0"/>
          </a:lnRef>
          <a:fillRef idx="0">
            <a:scrgbClr r="0" g="0" b="0"/>
          </a:fillRef>
          <a:effectRef idx="0">
            <a:scrgbClr r="0" g="0" b="0"/>
          </a:effectRef>
          <a:fontRef idx="none"/>
        </p:style>
      </p:cxnSp>
      <p:sp>
        <p:nvSpPr>
          <p:cNvPr id="65" name="Oval 64">
            <a:extLst>
              <a:ext uri="{FF2B5EF4-FFF2-40B4-BE49-F238E27FC236}">
                <a16:creationId xmlns:a16="http://schemas.microsoft.com/office/drawing/2014/main" id="{396AD3FA-B227-4D44-8AA4-7308385732AB}"/>
              </a:ext>
            </a:extLst>
          </p:cNvPr>
          <p:cNvSpPr/>
          <p:nvPr/>
        </p:nvSpPr>
        <p:spPr>
          <a:xfrm>
            <a:off x="7321275" y="3749401"/>
            <a:ext cx="266701" cy="266701"/>
          </a:xfrm>
          <a:prstGeom prst="ellipse">
            <a:avLst/>
          </a:prstGeom>
          <a:solidFill>
            <a:srgbClr val="00467A"/>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1"/>
                </a:solidFill>
              </a:rPr>
              <a:t>C</a:t>
            </a:r>
          </a:p>
        </p:txBody>
      </p:sp>
      <p:cxnSp>
        <p:nvCxnSpPr>
          <p:cNvPr id="67" name="Straight Connector 66">
            <a:extLst>
              <a:ext uri="{FF2B5EF4-FFF2-40B4-BE49-F238E27FC236}">
                <a16:creationId xmlns:a16="http://schemas.microsoft.com/office/drawing/2014/main" id="{7DACED77-E227-4CCD-86C0-CD2DB0186E14}"/>
              </a:ext>
            </a:extLst>
          </p:cNvPr>
          <p:cNvCxnSpPr>
            <a:cxnSpLocks/>
          </p:cNvCxnSpPr>
          <p:nvPr/>
        </p:nvCxnSpPr>
        <p:spPr>
          <a:xfrm flipH="1" flipV="1">
            <a:off x="4859867" y="4030133"/>
            <a:ext cx="502710" cy="84670"/>
          </a:xfrm>
          <a:prstGeom prst="line">
            <a:avLst/>
          </a:prstGeom>
          <a:noFill/>
          <a:ln w="12700" cap="flat">
            <a:solidFill>
              <a:srgbClr val="414141"/>
            </a:solidFill>
            <a:prstDash val="solid"/>
            <a:miter lim="400000"/>
          </a:ln>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2F12DB75-E583-40B4-8415-1236AD5869A5}"/>
              </a:ext>
            </a:extLst>
          </p:cNvPr>
          <p:cNvCxnSpPr>
            <a:cxnSpLocks/>
          </p:cNvCxnSpPr>
          <p:nvPr/>
        </p:nvCxnSpPr>
        <p:spPr>
          <a:xfrm>
            <a:off x="347133" y="4034366"/>
            <a:ext cx="4538134" cy="0"/>
          </a:xfrm>
          <a:prstGeom prst="line">
            <a:avLst/>
          </a:prstGeom>
          <a:noFill/>
          <a:ln w="12700" cap="flat">
            <a:solidFill>
              <a:srgbClr val="414141"/>
            </a:solidFill>
            <a:prstDash val="solid"/>
            <a:miter lim="400000"/>
          </a:ln>
          <a:effectLst/>
          <a:sp3d/>
        </p:spPr>
        <p:style>
          <a:lnRef idx="0">
            <a:scrgbClr r="0" g="0" b="0"/>
          </a:lnRef>
          <a:fillRef idx="0">
            <a:scrgbClr r="0" g="0" b="0"/>
          </a:fillRef>
          <a:effectRef idx="0">
            <a:scrgbClr r="0" g="0" b="0"/>
          </a:effectRef>
          <a:fontRef idx="none"/>
        </p:style>
      </p:cxnSp>
      <p:pic>
        <p:nvPicPr>
          <p:cNvPr id="100" name="Picture 8" descr="Girl Hiking Clipart - Clipart Kid | Hiking girl, Girl hiking, Hiker girl">
            <a:extLst>
              <a:ext uri="{FF2B5EF4-FFF2-40B4-BE49-F238E27FC236}">
                <a16:creationId xmlns:a16="http://schemas.microsoft.com/office/drawing/2014/main" id="{9A9535DF-EA64-4FE8-B894-E99D5BD4C59B}"/>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4000" b="99273" l="4237" r="90254">
                        <a14:foregroundMark x1="33898" y1="18545" x2="8475" y2="90182"/>
                        <a14:foregroundMark x1="8475" y1="90182" x2="49576" y2="93455"/>
                        <a14:foregroundMark x1="49576" y1="93455" x2="7627" y2="95273"/>
                        <a14:foregroundMark x1="7627" y1="95273" x2="53814" y2="90545"/>
                        <a14:foregroundMark x1="53814" y1="90545" x2="67797" y2="80727"/>
                        <a14:foregroundMark x1="68220" y1="90182" x2="27542" y2="95636"/>
                        <a14:foregroundMark x1="27542" y1="95636" x2="67797" y2="95273"/>
                        <a14:foregroundMark x1="67797" y1="95273" x2="29661" y2="99273"/>
                        <a14:foregroundMark x1="38983" y1="10909" x2="41102" y2="19636"/>
                        <a14:foregroundMark x1="32627" y1="11273" x2="49576" y2="7273"/>
                        <a14:foregroundMark x1="36864" y1="7273" x2="50847" y2="4000"/>
                        <a14:foregroundMark x1="36864" y1="7636" x2="47881" y2="9091"/>
                        <a14:foregroundMark x1="4661" y1="92000" x2="8898" y2="87273"/>
                        <a14:foregroundMark x1="90254" y1="93455" x2="83898" y2="83636"/>
                      </a14:backgroundRemoval>
                    </a14:imgEffect>
                  </a14:imgLayer>
                </a14:imgProps>
              </a:ext>
              <a:ext uri="{28A0092B-C50C-407E-A947-70E740481C1C}">
                <a14:useLocalDpi xmlns:a14="http://schemas.microsoft.com/office/drawing/2010/main" val="0"/>
              </a:ext>
            </a:extLst>
          </a:blip>
          <a:srcRect/>
          <a:stretch>
            <a:fillRect/>
          </a:stretch>
        </p:blipFill>
        <p:spPr bwMode="auto">
          <a:xfrm>
            <a:off x="10512425" y="1728787"/>
            <a:ext cx="1391709" cy="1621695"/>
          </a:xfrm>
          <a:prstGeom prst="rect">
            <a:avLst/>
          </a:prstGeom>
          <a:noFill/>
          <a:extLst>
            <a:ext uri="{909E8E84-426E-40DD-AFC4-6F175D3DCCD1}">
              <a14:hiddenFill xmlns:a14="http://schemas.microsoft.com/office/drawing/2010/main">
                <a:solidFill>
                  <a:srgbClr val="FFFFFF"/>
                </a:solidFill>
              </a14:hiddenFill>
            </a:ext>
          </a:extLst>
        </p:spPr>
      </p:pic>
      <p:sp>
        <p:nvSpPr>
          <p:cNvPr id="88" name="Rounded Rectangle 34">
            <a:extLst>
              <a:ext uri="{FF2B5EF4-FFF2-40B4-BE49-F238E27FC236}">
                <a16:creationId xmlns:a16="http://schemas.microsoft.com/office/drawing/2014/main" id="{C41BAA4B-9E94-4C4A-9B69-33DBF07CC09D}"/>
              </a:ext>
            </a:extLst>
          </p:cNvPr>
          <p:cNvSpPr/>
          <p:nvPr/>
        </p:nvSpPr>
        <p:spPr>
          <a:xfrm>
            <a:off x="2302856" y="2216146"/>
            <a:ext cx="2259619" cy="600075"/>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marL="171450" indent="-171450">
              <a:buFont typeface="Arial" panose="020B0604020202020204" pitchFamily="34" charset="0"/>
              <a:buChar char="•"/>
            </a:pPr>
            <a:endParaRPr lang="en-US" altLang="zh-CN" sz="1200" dirty="0">
              <a:solidFill>
                <a:schemeClr val="tx1"/>
              </a:solidFill>
            </a:endParaRPr>
          </a:p>
        </p:txBody>
      </p:sp>
      <p:pic>
        <p:nvPicPr>
          <p:cNvPr id="125" name="Picture 124">
            <a:extLst>
              <a:ext uri="{FF2B5EF4-FFF2-40B4-BE49-F238E27FC236}">
                <a16:creationId xmlns:a16="http://schemas.microsoft.com/office/drawing/2014/main" id="{0410AA22-A667-44AF-BE1F-96DF8360CBC0}"/>
              </a:ext>
            </a:extLst>
          </p:cNvPr>
          <p:cNvPicPr>
            <a:picLocks noChangeAspect="1"/>
          </p:cNvPicPr>
          <p:nvPr/>
        </p:nvPicPr>
        <p:blipFill>
          <a:blip r:embed="rId12"/>
          <a:stretch>
            <a:fillRect/>
          </a:stretch>
        </p:blipFill>
        <p:spPr>
          <a:xfrm>
            <a:off x="2250631" y="3030354"/>
            <a:ext cx="671858" cy="254215"/>
          </a:xfrm>
          <a:prstGeom prst="rect">
            <a:avLst/>
          </a:prstGeom>
        </p:spPr>
      </p:pic>
      <p:sp>
        <p:nvSpPr>
          <p:cNvPr id="78" name="Rectangle 77">
            <a:extLst>
              <a:ext uri="{FF2B5EF4-FFF2-40B4-BE49-F238E27FC236}">
                <a16:creationId xmlns:a16="http://schemas.microsoft.com/office/drawing/2014/main" id="{72CC9533-B9E1-4BC0-B120-EA12B952107E}"/>
              </a:ext>
            </a:extLst>
          </p:cNvPr>
          <p:cNvSpPr/>
          <p:nvPr/>
        </p:nvSpPr>
        <p:spPr>
          <a:xfrm>
            <a:off x="397933" y="1100667"/>
            <a:ext cx="397933" cy="304800"/>
          </a:xfrm>
          <a:prstGeom prst="rect">
            <a:avLst/>
          </a:prstGeom>
          <a:solidFill>
            <a:srgbClr val="E8E8E8"/>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1100" dirty="0"/>
              <a:t>1</a:t>
            </a:r>
            <a:r>
              <a:rPr lang="en-US" altLang="zh-CN" sz="1100" dirty="0"/>
              <a:t>6</a:t>
            </a:r>
            <a:r>
              <a:rPr lang="en-US" sz="1100" dirty="0"/>
              <a:t>%</a:t>
            </a:r>
          </a:p>
        </p:txBody>
      </p:sp>
      <p:sp>
        <p:nvSpPr>
          <p:cNvPr id="170" name="Rectangle 169">
            <a:extLst>
              <a:ext uri="{FF2B5EF4-FFF2-40B4-BE49-F238E27FC236}">
                <a16:creationId xmlns:a16="http://schemas.microsoft.com/office/drawing/2014/main" id="{CE9C0DA7-1649-4BF0-9ABB-BA71FBB10B6A}"/>
              </a:ext>
            </a:extLst>
          </p:cNvPr>
          <p:cNvSpPr/>
          <p:nvPr/>
        </p:nvSpPr>
        <p:spPr>
          <a:xfrm>
            <a:off x="808405" y="1100667"/>
            <a:ext cx="397933" cy="304800"/>
          </a:xfrm>
          <a:prstGeom prst="rect">
            <a:avLst/>
          </a:prstGeom>
          <a:solidFill>
            <a:srgbClr val="E8E8E8"/>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100" dirty="0"/>
              <a:t>8</a:t>
            </a:r>
            <a:r>
              <a:rPr lang="en-US" sz="1100" dirty="0"/>
              <a:t>%</a:t>
            </a:r>
          </a:p>
        </p:txBody>
      </p:sp>
      <p:sp>
        <p:nvSpPr>
          <p:cNvPr id="83" name="Rectangle 82">
            <a:extLst>
              <a:ext uri="{FF2B5EF4-FFF2-40B4-BE49-F238E27FC236}">
                <a16:creationId xmlns:a16="http://schemas.microsoft.com/office/drawing/2014/main" id="{20B55A55-9CA2-427E-BD46-A6013781FE12}"/>
              </a:ext>
            </a:extLst>
          </p:cNvPr>
          <p:cNvSpPr/>
          <p:nvPr/>
        </p:nvSpPr>
        <p:spPr>
          <a:xfrm>
            <a:off x="364067" y="3699935"/>
            <a:ext cx="397933" cy="304800"/>
          </a:xfrm>
          <a:prstGeom prst="rect">
            <a:avLst/>
          </a:prstGeom>
          <a:solidFill>
            <a:srgbClr val="E8E8E8"/>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100" dirty="0"/>
              <a:t>42</a:t>
            </a:r>
            <a:r>
              <a:rPr lang="en-US" sz="1100" dirty="0"/>
              <a:t>%</a:t>
            </a:r>
          </a:p>
        </p:txBody>
      </p:sp>
      <p:sp>
        <p:nvSpPr>
          <p:cNvPr id="84" name="Rectangle 83">
            <a:extLst>
              <a:ext uri="{FF2B5EF4-FFF2-40B4-BE49-F238E27FC236}">
                <a16:creationId xmlns:a16="http://schemas.microsoft.com/office/drawing/2014/main" id="{16326A96-4C82-4076-A55D-18AB17EC2C9C}"/>
              </a:ext>
            </a:extLst>
          </p:cNvPr>
          <p:cNvSpPr/>
          <p:nvPr/>
        </p:nvSpPr>
        <p:spPr>
          <a:xfrm>
            <a:off x="778934" y="3699935"/>
            <a:ext cx="397933" cy="304800"/>
          </a:xfrm>
          <a:prstGeom prst="rect">
            <a:avLst/>
          </a:prstGeom>
          <a:solidFill>
            <a:srgbClr val="E8E8E8"/>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100" dirty="0"/>
              <a:t>13</a:t>
            </a:r>
            <a:r>
              <a:rPr lang="en-US" sz="1100" dirty="0"/>
              <a:t>%</a:t>
            </a:r>
          </a:p>
        </p:txBody>
      </p:sp>
      <p:sp>
        <p:nvSpPr>
          <p:cNvPr id="86" name="Rectangle 85">
            <a:extLst>
              <a:ext uri="{FF2B5EF4-FFF2-40B4-BE49-F238E27FC236}">
                <a16:creationId xmlns:a16="http://schemas.microsoft.com/office/drawing/2014/main" id="{A59A2DC6-2150-40A9-820E-3CD4B57CC079}"/>
              </a:ext>
            </a:extLst>
          </p:cNvPr>
          <p:cNvSpPr/>
          <p:nvPr/>
        </p:nvSpPr>
        <p:spPr>
          <a:xfrm>
            <a:off x="10494434" y="1109134"/>
            <a:ext cx="397933" cy="304800"/>
          </a:xfrm>
          <a:prstGeom prst="rect">
            <a:avLst/>
          </a:prstGeom>
          <a:solidFill>
            <a:srgbClr val="E8E8E8"/>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100" dirty="0"/>
              <a:t>2</a:t>
            </a:r>
            <a:r>
              <a:rPr lang="en-US" sz="1100" dirty="0"/>
              <a:t>%</a:t>
            </a:r>
          </a:p>
        </p:txBody>
      </p:sp>
      <p:sp>
        <p:nvSpPr>
          <p:cNvPr id="87" name="Rectangle 86">
            <a:extLst>
              <a:ext uri="{FF2B5EF4-FFF2-40B4-BE49-F238E27FC236}">
                <a16:creationId xmlns:a16="http://schemas.microsoft.com/office/drawing/2014/main" id="{A92DC51A-FF98-4D00-98B7-F349343B9E9D}"/>
              </a:ext>
            </a:extLst>
          </p:cNvPr>
          <p:cNvSpPr/>
          <p:nvPr/>
        </p:nvSpPr>
        <p:spPr>
          <a:xfrm>
            <a:off x="10909301" y="1109134"/>
            <a:ext cx="397933" cy="304800"/>
          </a:xfrm>
          <a:prstGeom prst="rect">
            <a:avLst/>
          </a:prstGeom>
          <a:solidFill>
            <a:srgbClr val="E8E8E8"/>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1100" dirty="0"/>
              <a:t>4</a:t>
            </a:r>
            <a:r>
              <a:rPr lang="en-US" altLang="zh-CN" sz="1100" dirty="0"/>
              <a:t>4</a:t>
            </a:r>
            <a:r>
              <a:rPr lang="en-US" sz="1100" dirty="0"/>
              <a:t>%</a:t>
            </a:r>
          </a:p>
        </p:txBody>
      </p:sp>
      <p:sp>
        <p:nvSpPr>
          <p:cNvPr id="91" name="Rectangle 90">
            <a:extLst>
              <a:ext uri="{FF2B5EF4-FFF2-40B4-BE49-F238E27FC236}">
                <a16:creationId xmlns:a16="http://schemas.microsoft.com/office/drawing/2014/main" id="{594DD198-AB4C-45DF-A461-287CF62EFC3A}"/>
              </a:ext>
            </a:extLst>
          </p:cNvPr>
          <p:cNvSpPr/>
          <p:nvPr/>
        </p:nvSpPr>
        <p:spPr>
          <a:xfrm>
            <a:off x="10568216" y="3724125"/>
            <a:ext cx="397933" cy="304800"/>
          </a:xfrm>
          <a:prstGeom prst="rect">
            <a:avLst/>
          </a:prstGeom>
          <a:solidFill>
            <a:srgbClr val="E8E8E8"/>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1100" dirty="0"/>
              <a:t>4</a:t>
            </a:r>
            <a:r>
              <a:rPr lang="en-US" altLang="zh-CN" sz="1100" dirty="0"/>
              <a:t>0</a:t>
            </a:r>
            <a:r>
              <a:rPr lang="en-US" sz="1100" dirty="0"/>
              <a:t>%</a:t>
            </a:r>
          </a:p>
        </p:txBody>
      </p:sp>
      <p:sp>
        <p:nvSpPr>
          <p:cNvPr id="92" name="Rectangle 91">
            <a:extLst>
              <a:ext uri="{FF2B5EF4-FFF2-40B4-BE49-F238E27FC236}">
                <a16:creationId xmlns:a16="http://schemas.microsoft.com/office/drawing/2014/main" id="{72FC2791-65B4-4990-B800-A889B7375C70}"/>
              </a:ext>
            </a:extLst>
          </p:cNvPr>
          <p:cNvSpPr/>
          <p:nvPr/>
        </p:nvSpPr>
        <p:spPr>
          <a:xfrm>
            <a:off x="10983083" y="3724125"/>
            <a:ext cx="397933" cy="304800"/>
          </a:xfrm>
          <a:prstGeom prst="rect">
            <a:avLst/>
          </a:prstGeom>
          <a:solidFill>
            <a:srgbClr val="E8E8E8"/>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1100" dirty="0"/>
              <a:t>-6%</a:t>
            </a:r>
          </a:p>
        </p:txBody>
      </p:sp>
      <p:pic>
        <p:nvPicPr>
          <p:cNvPr id="111" name="Picture 2">
            <a:extLst>
              <a:ext uri="{FF2B5EF4-FFF2-40B4-BE49-F238E27FC236}">
                <a16:creationId xmlns:a16="http://schemas.microsoft.com/office/drawing/2014/main" id="{53C98B00-1788-4E75-9F08-E03238CF025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6637" t="7960" r="18479" b="12378"/>
          <a:stretch/>
        </p:blipFill>
        <p:spPr bwMode="auto">
          <a:xfrm>
            <a:off x="7410102" y="5149042"/>
            <a:ext cx="446908" cy="294692"/>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a:extLst>
              <a:ext uri="{FF2B5EF4-FFF2-40B4-BE49-F238E27FC236}">
                <a16:creationId xmlns:a16="http://schemas.microsoft.com/office/drawing/2014/main" id="{63A8ABFE-E1E2-4D51-A740-FF30CA92D888}"/>
              </a:ext>
            </a:extLst>
          </p:cNvPr>
          <p:cNvPicPr>
            <a:picLocks noChangeAspect="1"/>
          </p:cNvPicPr>
          <p:nvPr/>
        </p:nvPicPr>
        <p:blipFill>
          <a:blip r:embed="rId14"/>
          <a:stretch>
            <a:fillRect/>
          </a:stretch>
        </p:blipFill>
        <p:spPr>
          <a:xfrm>
            <a:off x="7318515" y="2926158"/>
            <a:ext cx="353005" cy="391519"/>
          </a:xfrm>
          <a:prstGeom prst="rect">
            <a:avLst/>
          </a:prstGeom>
        </p:spPr>
      </p:pic>
      <p:pic>
        <p:nvPicPr>
          <p:cNvPr id="109" name="Picture 108">
            <a:extLst>
              <a:ext uri="{FF2B5EF4-FFF2-40B4-BE49-F238E27FC236}">
                <a16:creationId xmlns:a16="http://schemas.microsoft.com/office/drawing/2014/main" id="{B92A7165-C824-44D8-9B9B-9C307B904956}"/>
              </a:ext>
            </a:extLst>
          </p:cNvPr>
          <p:cNvPicPr>
            <a:picLocks noChangeAspect="1"/>
          </p:cNvPicPr>
          <p:nvPr/>
        </p:nvPicPr>
        <p:blipFill>
          <a:blip r:embed="rId15"/>
          <a:stretch>
            <a:fillRect/>
          </a:stretch>
        </p:blipFill>
        <p:spPr>
          <a:xfrm>
            <a:off x="8847895" y="3022986"/>
            <a:ext cx="792614" cy="236013"/>
          </a:xfrm>
          <a:prstGeom prst="rect">
            <a:avLst/>
          </a:prstGeom>
        </p:spPr>
      </p:pic>
      <p:pic>
        <p:nvPicPr>
          <p:cNvPr id="110" name="Picture 109">
            <a:extLst>
              <a:ext uri="{FF2B5EF4-FFF2-40B4-BE49-F238E27FC236}">
                <a16:creationId xmlns:a16="http://schemas.microsoft.com/office/drawing/2014/main" id="{EB696006-A69C-4803-AC9A-41738764102F}"/>
              </a:ext>
            </a:extLst>
          </p:cNvPr>
          <p:cNvPicPr>
            <a:picLocks noChangeAspect="1"/>
          </p:cNvPicPr>
          <p:nvPr/>
        </p:nvPicPr>
        <p:blipFill>
          <a:blip r:embed="rId16"/>
          <a:stretch>
            <a:fillRect/>
          </a:stretch>
        </p:blipFill>
        <p:spPr>
          <a:xfrm>
            <a:off x="2260156" y="5843472"/>
            <a:ext cx="418088" cy="187082"/>
          </a:xfrm>
          <a:prstGeom prst="rect">
            <a:avLst/>
          </a:prstGeom>
        </p:spPr>
      </p:pic>
      <p:pic>
        <p:nvPicPr>
          <p:cNvPr id="117" name="Picture 116">
            <a:extLst>
              <a:ext uri="{FF2B5EF4-FFF2-40B4-BE49-F238E27FC236}">
                <a16:creationId xmlns:a16="http://schemas.microsoft.com/office/drawing/2014/main" id="{85FAE566-4817-4115-8E75-E5782C88DBFD}"/>
              </a:ext>
            </a:extLst>
          </p:cNvPr>
          <p:cNvPicPr>
            <a:picLocks noChangeAspect="1"/>
          </p:cNvPicPr>
          <p:nvPr/>
        </p:nvPicPr>
        <p:blipFill rotWithShape="1">
          <a:blip r:embed="rId17"/>
          <a:srcRect t="8004"/>
          <a:stretch/>
        </p:blipFill>
        <p:spPr>
          <a:xfrm>
            <a:off x="2966225" y="5846350"/>
            <a:ext cx="542347" cy="214496"/>
          </a:xfrm>
          <a:prstGeom prst="rect">
            <a:avLst/>
          </a:prstGeom>
        </p:spPr>
      </p:pic>
      <p:pic>
        <p:nvPicPr>
          <p:cNvPr id="118" name="Picture 117">
            <a:extLst>
              <a:ext uri="{FF2B5EF4-FFF2-40B4-BE49-F238E27FC236}">
                <a16:creationId xmlns:a16="http://schemas.microsoft.com/office/drawing/2014/main" id="{CCAB95EF-A6E1-4E10-8006-E0369D2AF806}"/>
              </a:ext>
            </a:extLst>
          </p:cNvPr>
          <p:cNvPicPr>
            <a:picLocks noChangeAspect="1"/>
          </p:cNvPicPr>
          <p:nvPr/>
        </p:nvPicPr>
        <p:blipFill>
          <a:blip r:embed="rId16"/>
          <a:stretch>
            <a:fillRect/>
          </a:stretch>
        </p:blipFill>
        <p:spPr>
          <a:xfrm>
            <a:off x="8013132" y="5146820"/>
            <a:ext cx="574405" cy="257030"/>
          </a:xfrm>
          <a:prstGeom prst="rect">
            <a:avLst/>
          </a:prstGeom>
        </p:spPr>
      </p:pic>
      <p:pic>
        <p:nvPicPr>
          <p:cNvPr id="119" name="Picture 118">
            <a:extLst>
              <a:ext uri="{FF2B5EF4-FFF2-40B4-BE49-F238E27FC236}">
                <a16:creationId xmlns:a16="http://schemas.microsoft.com/office/drawing/2014/main" id="{28B1B789-7593-4196-8DBC-6FC253D436B1}"/>
              </a:ext>
            </a:extLst>
          </p:cNvPr>
          <p:cNvPicPr>
            <a:picLocks noChangeAspect="1"/>
          </p:cNvPicPr>
          <p:nvPr/>
        </p:nvPicPr>
        <p:blipFill>
          <a:blip r:embed="rId18"/>
          <a:stretch>
            <a:fillRect/>
          </a:stretch>
        </p:blipFill>
        <p:spPr>
          <a:xfrm>
            <a:off x="3789322" y="5772846"/>
            <a:ext cx="571119" cy="285054"/>
          </a:xfrm>
          <a:prstGeom prst="rect">
            <a:avLst/>
          </a:prstGeom>
        </p:spPr>
      </p:pic>
      <p:grpSp>
        <p:nvGrpSpPr>
          <p:cNvPr id="120" name="Group 119">
            <a:extLst>
              <a:ext uri="{FF2B5EF4-FFF2-40B4-BE49-F238E27FC236}">
                <a16:creationId xmlns:a16="http://schemas.microsoft.com/office/drawing/2014/main" id="{58A53F65-6875-4A41-A940-2BB820E4A241}"/>
              </a:ext>
            </a:extLst>
          </p:cNvPr>
          <p:cNvGrpSpPr/>
          <p:nvPr/>
        </p:nvGrpSpPr>
        <p:grpSpPr>
          <a:xfrm>
            <a:off x="9710057" y="4158343"/>
            <a:ext cx="1999492" cy="2432352"/>
            <a:chOff x="4453406" y="4311952"/>
            <a:chExt cx="1726200" cy="2267858"/>
          </a:xfrm>
        </p:grpSpPr>
        <p:pic>
          <p:nvPicPr>
            <p:cNvPr id="121" name="Picture 120">
              <a:extLst>
                <a:ext uri="{FF2B5EF4-FFF2-40B4-BE49-F238E27FC236}">
                  <a16:creationId xmlns:a16="http://schemas.microsoft.com/office/drawing/2014/main" id="{6A09F068-6180-4BDE-850C-39B9D610A386}"/>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9145" b="89205" l="4625" r="98250">
                          <a14:foregroundMark x1="12875" y1="40480" x2="13625" y2="49475"/>
                          <a14:foregroundMark x1="13625" y1="55022" x2="17500" y2="75712"/>
                          <a14:foregroundMark x1="10750" y1="58921" x2="7250" y2="78711"/>
                          <a14:foregroundMark x1="7250" y1="78711" x2="6750" y2="75712"/>
                          <a14:foregroundMark x1="10375" y1="66267" x2="15375" y2="47826"/>
                          <a14:foregroundMark x1="15375" y1="47826" x2="10375" y2="37031"/>
                          <a14:foregroundMark x1="20000" y1="49025" x2="20375" y2="41829"/>
                          <a14:foregroundMark x1="20750" y1="43478" x2="21375" y2="40030"/>
                          <a14:foregroundMark x1="9125" y1="51274" x2="4875" y2="44378"/>
                          <a14:foregroundMark x1="33000" y1="50225" x2="35125" y2="63868"/>
                          <a14:foregroundMark x1="35000" y1="52324" x2="33375" y2="70915"/>
                          <a14:foregroundMark x1="64500" y1="43778" x2="65750" y2="57871"/>
                          <a14:foregroundMark x1="64125" y1="66267" x2="66250" y2="75862"/>
                          <a14:foregroundMark x1="85500" y1="37481" x2="87375" y2="31934"/>
                          <a14:foregroundMark x1="78875" y1="43928" x2="78875" y2="43928"/>
                          <a14:foregroundMark x1="80750" y1="45877" x2="80750" y2="45877"/>
                          <a14:foregroundMark x1="88625" y1="30885" x2="88625" y2="30885"/>
                          <a14:foregroundMark x1="88250" y1="32984" x2="88250" y2="32984"/>
                          <a14:foregroundMark x1="84625" y1="32984" x2="84625" y2="32984"/>
                          <a14:foregroundMark x1="94625" y1="41979" x2="94625" y2="41979"/>
                          <a14:foregroundMark x1="93750" y1="39730" x2="94125" y2="37031"/>
                          <a14:foregroundMark x1="95875" y1="39880" x2="93875" y2="77961"/>
                          <a14:foregroundMark x1="93875" y1="77961" x2="78125" y2="77811"/>
                          <a14:foregroundMark x1="78125" y1="77811" x2="76375" y2="39880"/>
                          <a14:foregroundMark x1="76375" y1="39880" x2="80875" y2="40030"/>
                          <a14:foregroundMark x1="82500" y1="68216" x2="84125" y2="62969"/>
                          <a14:foregroundMark x1="84625" y1="65367" x2="81625" y2="72414"/>
                          <a14:foregroundMark x1="80125" y1="31784" x2="80500" y2="31784"/>
                          <a14:foregroundMark x1="78000" y1="37481" x2="76000" y2="75712"/>
                          <a14:foregroundMark x1="76000" y1="75712" x2="91625" y2="81259"/>
                          <a14:foregroundMark x1="91625" y1="81259" x2="98250" y2="43328"/>
                          <a14:foregroundMark x1="98250" y1="43328" x2="94250" y2="36282"/>
                          <a14:foregroundMark x1="76375" y1="77961" x2="76250" y2="40330"/>
                          <a14:foregroundMark x1="76250" y1="40330" x2="76625" y2="58021"/>
                          <a14:foregroundMark x1="77125" y1="37931" x2="76375" y2="49925"/>
                          <a14:foregroundMark x1="75750" y1="47226" x2="78250" y2="37331"/>
                          <a14:foregroundMark x1="78250" y1="77961" x2="94125" y2="78711"/>
                          <a14:foregroundMark x1="94125" y1="78711" x2="96750" y2="65817"/>
                          <a14:foregroundMark x1="96625" y1="72714" x2="88250" y2="84258"/>
                          <a14:foregroundMark x1="95875" y1="74363" x2="87375" y2="83208"/>
                          <a14:foregroundMark x1="90875" y1="82009" x2="83000" y2="82309"/>
                          <a14:foregroundMark x1="83625" y1="81859" x2="77625" y2="77811"/>
                          <a14:foregroundMark x1="84500" y1="82309" x2="76625" y2="78261"/>
                          <a14:foregroundMark x1="81750" y1="82009" x2="85125" y2="83958"/>
                          <a14:foregroundMark x1="91750" y1="82759" x2="95500" y2="73463"/>
                          <a14:foregroundMark x1="95125" y1="77211" x2="94875" y2="77511"/>
                          <a14:foregroundMark x1="77500" y1="69865" x2="75875" y2="70015"/>
                          <a14:foregroundMark x1="75875" y1="69265" x2="76125" y2="78861"/>
                          <a14:foregroundMark x1="81625" y1="34933" x2="86625" y2="29235"/>
                          <a14:foregroundMark x1="90125" y1="29985" x2="94500" y2="30435"/>
                          <a14:foregroundMark x1="93625" y1="33883" x2="93875" y2="33733"/>
                          <a14:foregroundMark x1="83750" y1="37331" x2="75750" y2="40330"/>
                          <a14:foregroundMark x1="76125" y1="38531" x2="76250" y2="39880"/>
                          <a14:foregroundMark x1="76375" y1="46027" x2="75500" y2="38231"/>
                          <a14:foregroundMark x1="75500" y1="39280" x2="75500" y2="41229"/>
                          <a14:foregroundMark x1="78625" y1="37031" x2="77625" y2="39430"/>
                          <a14:foregroundMark x1="13000" y1="35232" x2="13625" y2="35232"/>
                          <a14:foregroundMark x1="14875" y1="33733" x2="8125" y2="50825"/>
                          <a14:foregroundMark x1="8125" y1="50825" x2="9250" y2="46777"/>
                          <a14:foregroundMark x1="8250" y1="44228" x2="25000" y2="49625"/>
                          <a14:foregroundMark x1="25000" y1="49625" x2="4625" y2="69565"/>
                          <a14:foregroundMark x1="4625" y1="69565" x2="5500" y2="60870"/>
                          <a14:foregroundMark x1="7000" y1="60420" x2="6625" y2="64768"/>
                          <a14:foregroundMark x1="8875" y1="61319" x2="13000" y2="55772"/>
                          <a14:foregroundMark x1="12500" y1="58921" x2="11125" y2="61769"/>
                          <a14:foregroundMark x1="13250" y1="58471" x2="18375" y2="76612"/>
                          <a14:foregroundMark x1="18375" y1="76612" x2="18000" y2="56822"/>
                          <a14:foregroundMark x1="30875" y1="79460" x2="31750" y2="78711"/>
                          <a14:foregroundMark x1="34125" y1="78411" x2="37125" y2="79910"/>
                          <a14:foregroundMark x1="37125" y1="77811" x2="38875" y2="78411"/>
                          <a14:foregroundMark x1="38625" y1="77511" x2="34625" y2="78861"/>
                          <a14:foregroundMark x1="39875" y1="81859" x2="37125" y2="78261"/>
                          <a14:foregroundMark x1="27000" y1="81859" x2="36625" y2="81859"/>
                          <a14:foregroundMark x1="39875" y1="82909" x2="41625" y2="81709"/>
                          <a14:backgroundMark x1="43375" y1="72864" x2="49250" y2="76762"/>
                          <a14:backgroundMark x1="48250" y1="71364" x2="47875" y2="74513"/>
                          <a14:backgroundMark x1="46375" y1="78261" x2="49500" y2="77961"/>
                        </a14:backgroundRemoval>
                      </a14:imgEffect>
                    </a14:imgLayer>
                  </a14:imgProps>
                </a:ext>
              </a:extLst>
            </a:blip>
            <a:srcRect r="47812"/>
            <a:stretch/>
          </p:blipFill>
          <p:spPr>
            <a:xfrm>
              <a:off x="4453406" y="4311952"/>
              <a:ext cx="1196279" cy="2235201"/>
            </a:xfrm>
            <a:prstGeom prst="rect">
              <a:avLst/>
            </a:prstGeom>
          </p:spPr>
        </p:pic>
        <p:pic>
          <p:nvPicPr>
            <p:cNvPr id="122" name="Picture 121">
              <a:extLst>
                <a:ext uri="{FF2B5EF4-FFF2-40B4-BE49-F238E27FC236}">
                  <a16:creationId xmlns:a16="http://schemas.microsoft.com/office/drawing/2014/main" id="{3676E2CE-646B-4423-9926-E5D18FC4485C}"/>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9145" b="89205" l="4625" r="98250">
                          <a14:foregroundMark x1="12875" y1="40480" x2="13625" y2="49475"/>
                          <a14:foregroundMark x1="13625" y1="55022" x2="17500" y2="75712"/>
                          <a14:foregroundMark x1="10750" y1="58921" x2="7250" y2="78711"/>
                          <a14:foregroundMark x1="7250" y1="78711" x2="6750" y2="75712"/>
                          <a14:foregroundMark x1="10375" y1="66267" x2="15375" y2="47826"/>
                          <a14:foregroundMark x1="15375" y1="47826" x2="10375" y2="37031"/>
                          <a14:foregroundMark x1="20000" y1="49025" x2="20375" y2="41829"/>
                          <a14:foregroundMark x1="20750" y1="43478" x2="21375" y2="40030"/>
                          <a14:foregroundMark x1="9125" y1="51274" x2="4875" y2="44378"/>
                          <a14:foregroundMark x1="33000" y1="50225" x2="35125" y2="63868"/>
                          <a14:foregroundMark x1="35000" y1="52324" x2="33375" y2="70915"/>
                          <a14:foregroundMark x1="64500" y1="43778" x2="65750" y2="57871"/>
                          <a14:foregroundMark x1="64125" y1="66267" x2="66250" y2="75862"/>
                          <a14:foregroundMark x1="85500" y1="37481" x2="87375" y2="31934"/>
                          <a14:foregroundMark x1="78875" y1="43928" x2="78875" y2="43928"/>
                          <a14:foregroundMark x1="80750" y1="45877" x2="80750" y2="45877"/>
                          <a14:foregroundMark x1="88625" y1="30885" x2="88625" y2="30885"/>
                          <a14:foregroundMark x1="88250" y1="32984" x2="88250" y2="32984"/>
                          <a14:foregroundMark x1="84625" y1="32984" x2="84625" y2="32984"/>
                          <a14:foregroundMark x1="94625" y1="41979" x2="94625" y2="41979"/>
                          <a14:foregroundMark x1="93750" y1="39730" x2="94125" y2="37031"/>
                          <a14:foregroundMark x1="95875" y1="39880" x2="93875" y2="77961"/>
                          <a14:foregroundMark x1="93875" y1="77961" x2="78125" y2="77811"/>
                          <a14:foregroundMark x1="78125" y1="77811" x2="76375" y2="39880"/>
                          <a14:foregroundMark x1="76375" y1="39880" x2="80875" y2="40030"/>
                          <a14:foregroundMark x1="82500" y1="68216" x2="84125" y2="62969"/>
                          <a14:foregroundMark x1="84625" y1="65367" x2="81625" y2="72414"/>
                          <a14:foregroundMark x1="80125" y1="31784" x2="80500" y2="31784"/>
                          <a14:foregroundMark x1="78000" y1="37481" x2="76000" y2="75712"/>
                          <a14:foregroundMark x1="76000" y1="75712" x2="91625" y2="81259"/>
                          <a14:foregroundMark x1="91625" y1="81259" x2="98250" y2="43328"/>
                          <a14:foregroundMark x1="98250" y1="43328" x2="94250" y2="36282"/>
                          <a14:foregroundMark x1="76375" y1="77961" x2="76250" y2="40330"/>
                          <a14:foregroundMark x1="76250" y1="40330" x2="76625" y2="58021"/>
                          <a14:foregroundMark x1="77125" y1="37931" x2="76375" y2="49925"/>
                          <a14:foregroundMark x1="75750" y1="47226" x2="78250" y2="37331"/>
                          <a14:foregroundMark x1="78250" y1="77961" x2="94125" y2="78711"/>
                          <a14:foregroundMark x1="94125" y1="78711" x2="96750" y2="65817"/>
                          <a14:foregroundMark x1="96625" y1="72714" x2="88250" y2="84258"/>
                          <a14:foregroundMark x1="95875" y1="74363" x2="87375" y2="83208"/>
                          <a14:foregroundMark x1="90875" y1="82009" x2="83000" y2="82309"/>
                          <a14:foregroundMark x1="83625" y1="81859" x2="77625" y2="77811"/>
                          <a14:foregroundMark x1="84500" y1="82309" x2="76625" y2="78261"/>
                          <a14:foregroundMark x1="81750" y1="82009" x2="85125" y2="83958"/>
                          <a14:foregroundMark x1="91750" y1="82759" x2="95500" y2="73463"/>
                          <a14:foregroundMark x1="95125" y1="77211" x2="94875" y2="77511"/>
                          <a14:foregroundMark x1="77500" y1="69865" x2="75875" y2="70015"/>
                          <a14:foregroundMark x1="75875" y1="69265" x2="76125" y2="78861"/>
                          <a14:foregroundMark x1="81625" y1="34933" x2="86625" y2="29235"/>
                          <a14:foregroundMark x1="90125" y1="29985" x2="94500" y2="30435"/>
                          <a14:foregroundMark x1="93625" y1="33883" x2="93875" y2="33733"/>
                          <a14:foregroundMark x1="83750" y1="37331" x2="75750" y2="40330"/>
                          <a14:foregroundMark x1="76125" y1="38531" x2="76250" y2="39880"/>
                          <a14:foregroundMark x1="76375" y1="46027" x2="75500" y2="38231"/>
                          <a14:foregroundMark x1="75500" y1="39280" x2="75500" y2="41229"/>
                          <a14:foregroundMark x1="78625" y1="37031" x2="77625" y2="39430"/>
                          <a14:foregroundMark x1="13000" y1="35232" x2="13625" y2="35232"/>
                          <a14:foregroundMark x1="14875" y1="33733" x2="8125" y2="50825"/>
                          <a14:foregroundMark x1="8125" y1="50825" x2="9250" y2="46777"/>
                          <a14:foregroundMark x1="8250" y1="44228" x2="25000" y2="49625"/>
                          <a14:foregroundMark x1="25000" y1="49625" x2="4625" y2="69565"/>
                          <a14:foregroundMark x1="4625" y1="69565" x2="5500" y2="60870"/>
                          <a14:foregroundMark x1="7000" y1="60420" x2="6625" y2="64768"/>
                          <a14:foregroundMark x1="8875" y1="61319" x2="13000" y2="55772"/>
                          <a14:foregroundMark x1="12500" y1="58921" x2="11125" y2="61769"/>
                          <a14:foregroundMark x1="13250" y1="58471" x2="18375" y2="76612"/>
                          <a14:foregroundMark x1="18375" y1="76612" x2="18000" y2="56822"/>
                          <a14:foregroundMark x1="30875" y1="79460" x2="31750" y2="78711"/>
                          <a14:foregroundMark x1="34125" y1="78411" x2="37125" y2="79910"/>
                          <a14:foregroundMark x1="37125" y1="77811" x2="38875" y2="78411"/>
                          <a14:foregroundMark x1="38625" y1="77511" x2="34625" y2="78861"/>
                          <a14:foregroundMark x1="39875" y1="81859" x2="37125" y2="78261"/>
                          <a14:foregroundMark x1="27000" y1="81859" x2="36625" y2="81859"/>
                          <a14:foregroundMark x1="39875" y1="82909" x2="41625" y2="81709"/>
                          <a14:backgroundMark x1="43375" y1="72864" x2="49250" y2="76762"/>
                          <a14:backgroundMark x1="48250" y1="71364" x2="47875" y2="74513"/>
                          <a14:backgroundMark x1="46375" y1="78261" x2="49500" y2="77961"/>
                        </a14:backgroundRemoval>
                      </a14:imgEffect>
                    </a14:imgLayer>
                  </a14:imgProps>
                </a:ext>
              </a:extLst>
            </a:blip>
            <a:srcRect l="74033"/>
            <a:stretch/>
          </p:blipFill>
          <p:spPr>
            <a:xfrm>
              <a:off x="5584371" y="4344609"/>
              <a:ext cx="595235" cy="2235201"/>
            </a:xfrm>
            <a:prstGeom prst="rect">
              <a:avLst/>
            </a:prstGeom>
          </p:spPr>
        </p:pic>
      </p:grpSp>
      <p:pic>
        <p:nvPicPr>
          <p:cNvPr id="126" name="Picture 48" descr="teach beach Opinion logo salomon - iris-corporation.com">
            <a:extLst>
              <a:ext uri="{FF2B5EF4-FFF2-40B4-BE49-F238E27FC236}">
                <a16:creationId xmlns:a16="http://schemas.microsoft.com/office/drawing/2014/main" id="{43158E90-B075-409E-94B1-044B92B0EBC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772024" y="2994411"/>
            <a:ext cx="880658" cy="251616"/>
          </a:xfrm>
          <a:prstGeom prst="rect">
            <a:avLst/>
          </a:prstGeom>
          <a:noFill/>
          <a:extLst>
            <a:ext uri="{909E8E84-426E-40DD-AFC4-6F175D3DCCD1}">
              <a14:hiddenFill xmlns:a14="http://schemas.microsoft.com/office/drawing/2010/main">
                <a:solidFill>
                  <a:srgbClr val="FFFFFF"/>
                </a:solidFill>
              </a14:hiddenFill>
            </a:ext>
          </a:extLst>
        </p:spPr>
      </p:pic>
      <p:sp>
        <p:nvSpPr>
          <p:cNvPr id="130" name="Rounded Rectangle 34">
            <a:extLst>
              <a:ext uri="{FF2B5EF4-FFF2-40B4-BE49-F238E27FC236}">
                <a16:creationId xmlns:a16="http://schemas.microsoft.com/office/drawing/2014/main" id="{1F956060-094A-40E9-BA01-7D54A6D299BF}"/>
              </a:ext>
            </a:extLst>
          </p:cNvPr>
          <p:cNvSpPr/>
          <p:nvPr/>
        </p:nvSpPr>
        <p:spPr>
          <a:xfrm>
            <a:off x="2027992" y="2007609"/>
            <a:ext cx="2753558" cy="600075"/>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marL="171450" indent="-171450">
              <a:spcBef>
                <a:spcPts val="300"/>
              </a:spcBef>
              <a:buFont typeface="Arial" panose="020B0604020202020204" pitchFamily="34" charset="0"/>
              <a:buChar char="•"/>
            </a:pPr>
            <a:r>
              <a:rPr lang="en-US" sz="1200" dirty="0">
                <a:solidFill>
                  <a:schemeClr val="tx1"/>
                </a:solidFill>
              </a:rPr>
              <a:t>PURCHASE CRITERIA: FUNCTIONALITY NO.1</a:t>
            </a:r>
          </a:p>
          <a:p>
            <a:pPr marL="171450" indent="-171450">
              <a:spcBef>
                <a:spcPts val="300"/>
              </a:spcBef>
              <a:buFont typeface="Arial" panose="020B0604020202020204" pitchFamily="34" charset="0"/>
              <a:buChar char="•"/>
            </a:pPr>
            <a:r>
              <a:rPr lang="en-US" sz="1200" dirty="0">
                <a:solidFill>
                  <a:schemeClr val="tx1"/>
                </a:solidFill>
              </a:rPr>
              <a:t>USAGE SCENARIO: RUNNING</a:t>
            </a:r>
          </a:p>
          <a:p>
            <a:pPr marL="171450" indent="-171450">
              <a:spcBef>
                <a:spcPts val="300"/>
              </a:spcBef>
              <a:buFont typeface="Arial" panose="020B0604020202020204" pitchFamily="34" charset="0"/>
              <a:buChar char="•"/>
            </a:pPr>
            <a:r>
              <a:rPr lang="en-US" altLang="zh-CN" sz="1200" dirty="0">
                <a:solidFill>
                  <a:schemeClr val="tx1"/>
                </a:solidFill>
              </a:rPr>
              <a:t>CORE MSRP RANGE: </a:t>
            </a:r>
          </a:p>
          <a:p>
            <a:pPr marL="628650" lvl="1" indent="-171450">
              <a:spcBef>
                <a:spcPts val="300"/>
              </a:spcBef>
              <a:buFont typeface="Trade Gothic for Nike 365 BdCn" panose="020B0806040303020004" pitchFamily="34" charset="0"/>
              <a:buChar char="–"/>
            </a:pPr>
            <a:r>
              <a:rPr lang="en-US" altLang="zh-CN" sz="1200" dirty="0">
                <a:solidFill>
                  <a:schemeClr val="tx1"/>
                </a:solidFill>
              </a:rPr>
              <a:t>DOMESTIC BRANDS: RMB 300-500 </a:t>
            </a:r>
          </a:p>
          <a:p>
            <a:pPr marL="628650" lvl="1" indent="-171450">
              <a:spcBef>
                <a:spcPts val="300"/>
              </a:spcBef>
              <a:buFont typeface="Trade Gothic for Nike 365 BdCn" panose="020B0806040303020004" pitchFamily="34" charset="0"/>
              <a:buChar char="–"/>
            </a:pPr>
            <a:r>
              <a:rPr lang="en-US" altLang="zh-CN" sz="1200" dirty="0">
                <a:solidFill>
                  <a:schemeClr val="tx1"/>
                </a:solidFill>
              </a:rPr>
              <a:t>INTERNATIONAL BRAND RMB 600+</a:t>
            </a:r>
          </a:p>
          <a:p>
            <a:pPr marL="171450" indent="-171450">
              <a:spcBef>
                <a:spcPts val="300"/>
              </a:spcBef>
              <a:buFont typeface="Arial" panose="020B0604020202020204" pitchFamily="34" charset="0"/>
              <a:buChar char="•"/>
            </a:pPr>
            <a:r>
              <a:rPr lang="en-US" sz="1200" dirty="0">
                <a:solidFill>
                  <a:schemeClr val="tx1"/>
                </a:solidFill>
              </a:rPr>
              <a:t>TOP BRANDS: </a:t>
            </a:r>
          </a:p>
        </p:txBody>
      </p:sp>
      <p:sp>
        <p:nvSpPr>
          <p:cNvPr id="131" name="Rounded Rectangle 34">
            <a:extLst>
              <a:ext uri="{FF2B5EF4-FFF2-40B4-BE49-F238E27FC236}">
                <a16:creationId xmlns:a16="http://schemas.microsoft.com/office/drawing/2014/main" id="{50B5D375-859F-46E6-9AB7-7BC44C56484F}"/>
              </a:ext>
            </a:extLst>
          </p:cNvPr>
          <p:cNvSpPr/>
          <p:nvPr/>
        </p:nvSpPr>
        <p:spPr>
          <a:xfrm>
            <a:off x="7181016" y="1950459"/>
            <a:ext cx="3125033" cy="600075"/>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marL="171450" indent="-171450">
              <a:spcBef>
                <a:spcPts val="300"/>
              </a:spcBef>
              <a:buFont typeface="Arial" panose="020B0604020202020204" pitchFamily="34" charset="0"/>
              <a:buChar char="•"/>
            </a:pPr>
            <a:r>
              <a:rPr lang="en-US" sz="1200" dirty="0">
                <a:solidFill>
                  <a:schemeClr val="tx1"/>
                </a:solidFill>
              </a:rPr>
              <a:t>PURCHASE CRITERIA: FUNCTIONALITY &amp; DESIGN BOTH COUNT</a:t>
            </a:r>
          </a:p>
          <a:p>
            <a:pPr marL="171450" indent="-171450">
              <a:spcBef>
                <a:spcPts val="300"/>
              </a:spcBef>
              <a:buFont typeface="Arial" panose="020B0604020202020204" pitchFamily="34" charset="0"/>
              <a:buChar char="•"/>
            </a:pPr>
            <a:r>
              <a:rPr lang="en-US" sz="1200" dirty="0">
                <a:solidFill>
                  <a:schemeClr val="tx1"/>
                </a:solidFill>
              </a:rPr>
              <a:t>USAGE SCENARIO: RUNNING + OTHERS</a:t>
            </a:r>
          </a:p>
          <a:p>
            <a:pPr marL="171450" indent="-171450">
              <a:spcBef>
                <a:spcPts val="300"/>
              </a:spcBef>
              <a:buFont typeface="Arial" panose="020B0604020202020204" pitchFamily="34" charset="0"/>
              <a:buChar char="•"/>
            </a:pPr>
            <a:r>
              <a:rPr lang="en-US" altLang="zh-CN" sz="1200" dirty="0">
                <a:solidFill>
                  <a:schemeClr val="tx1"/>
                </a:solidFill>
              </a:rPr>
              <a:t>CORE MSRP RANGE:  RMB 1000-1500</a:t>
            </a:r>
          </a:p>
          <a:p>
            <a:pPr marL="171450" indent="-171450">
              <a:spcBef>
                <a:spcPts val="300"/>
              </a:spcBef>
              <a:buFont typeface="Arial" panose="020B0604020202020204" pitchFamily="34" charset="0"/>
              <a:buChar char="•"/>
            </a:pPr>
            <a:r>
              <a:rPr lang="en-US" sz="1200" dirty="0">
                <a:solidFill>
                  <a:schemeClr val="tx1"/>
                </a:solidFill>
              </a:rPr>
              <a:t>TOP BRANDS: </a:t>
            </a:r>
          </a:p>
        </p:txBody>
      </p:sp>
      <p:sp>
        <p:nvSpPr>
          <p:cNvPr id="132" name="Rounded Rectangle 34">
            <a:extLst>
              <a:ext uri="{FF2B5EF4-FFF2-40B4-BE49-F238E27FC236}">
                <a16:creationId xmlns:a16="http://schemas.microsoft.com/office/drawing/2014/main" id="{655F43FF-BAA4-4204-903B-9CB7CE2E11BB}"/>
              </a:ext>
            </a:extLst>
          </p:cNvPr>
          <p:cNvSpPr/>
          <p:nvPr/>
        </p:nvSpPr>
        <p:spPr>
          <a:xfrm>
            <a:off x="2066091" y="4655559"/>
            <a:ext cx="3401259" cy="600075"/>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marL="171450" indent="-171450">
              <a:spcBef>
                <a:spcPts val="300"/>
              </a:spcBef>
              <a:buFont typeface="Arial" panose="020B0604020202020204" pitchFamily="34" charset="0"/>
              <a:buChar char="•"/>
            </a:pPr>
            <a:r>
              <a:rPr lang="en-US" sz="1200" dirty="0">
                <a:solidFill>
                  <a:schemeClr val="tx1"/>
                </a:solidFill>
              </a:rPr>
              <a:t>PURCHASE CRITERIA: DESIGN IS THE MOST CRITICAL</a:t>
            </a:r>
          </a:p>
          <a:p>
            <a:pPr marL="171450" indent="-171450">
              <a:spcBef>
                <a:spcPts val="300"/>
              </a:spcBef>
              <a:buFont typeface="Arial" panose="020B0604020202020204" pitchFamily="34" charset="0"/>
              <a:buChar char="•"/>
            </a:pPr>
            <a:r>
              <a:rPr lang="en-US" sz="1200" dirty="0">
                <a:solidFill>
                  <a:schemeClr val="tx1"/>
                </a:solidFill>
              </a:rPr>
              <a:t>USAGE SCENARIO: DAILY COMMUTE, MIX &amp; MATCH, LIGHT SPORTS</a:t>
            </a:r>
          </a:p>
          <a:p>
            <a:pPr marL="171450" indent="-171450">
              <a:spcBef>
                <a:spcPts val="300"/>
              </a:spcBef>
              <a:buFont typeface="Arial" panose="020B0604020202020204" pitchFamily="34" charset="0"/>
              <a:buChar char="•"/>
            </a:pPr>
            <a:r>
              <a:rPr lang="en-US" altLang="zh-CN" sz="1200" dirty="0">
                <a:solidFill>
                  <a:schemeClr val="tx1"/>
                </a:solidFill>
              </a:rPr>
              <a:t>CORE MSRP RANGE:  </a:t>
            </a:r>
          </a:p>
          <a:p>
            <a:pPr marL="628650" lvl="1" indent="-171450">
              <a:spcBef>
                <a:spcPts val="300"/>
              </a:spcBef>
              <a:buFont typeface="Trade Gothic for Nike 365 BdCn" panose="020B0806040303020004" pitchFamily="34" charset="0"/>
              <a:buChar char="–"/>
            </a:pPr>
            <a:r>
              <a:rPr lang="en-US" altLang="zh-CN" sz="1200" dirty="0">
                <a:solidFill>
                  <a:schemeClr val="tx1"/>
                </a:solidFill>
              </a:rPr>
              <a:t>DOMESTIC BRANDS: RMB 200-400</a:t>
            </a:r>
          </a:p>
          <a:p>
            <a:pPr marL="628650" lvl="1" indent="-171450">
              <a:spcBef>
                <a:spcPts val="300"/>
              </a:spcBef>
              <a:buFont typeface="Trade Gothic for Nike 365 BdCn" panose="020B0806040303020004" pitchFamily="34" charset="0"/>
              <a:buChar char="–"/>
            </a:pPr>
            <a:r>
              <a:rPr lang="en-US" altLang="zh-CN" sz="1200" dirty="0">
                <a:solidFill>
                  <a:schemeClr val="tx1"/>
                </a:solidFill>
              </a:rPr>
              <a:t>INTERNATIONAL BRANDS: RMB 500-700</a:t>
            </a:r>
          </a:p>
          <a:p>
            <a:pPr marL="171450" indent="-171450">
              <a:spcBef>
                <a:spcPts val="300"/>
              </a:spcBef>
              <a:buFont typeface="Arial" panose="020B0604020202020204" pitchFamily="34" charset="0"/>
              <a:buChar char="•"/>
            </a:pPr>
            <a:r>
              <a:rPr lang="en-US" sz="1200" dirty="0">
                <a:solidFill>
                  <a:schemeClr val="tx1"/>
                </a:solidFill>
              </a:rPr>
              <a:t>TOP BRANDS: </a:t>
            </a:r>
          </a:p>
        </p:txBody>
      </p:sp>
      <p:sp>
        <p:nvSpPr>
          <p:cNvPr id="133" name="Rounded Rectangle 34">
            <a:extLst>
              <a:ext uri="{FF2B5EF4-FFF2-40B4-BE49-F238E27FC236}">
                <a16:creationId xmlns:a16="http://schemas.microsoft.com/office/drawing/2014/main" id="{5DC0713B-2F41-468E-AD07-2A7FA8C50F8C}"/>
              </a:ext>
            </a:extLst>
          </p:cNvPr>
          <p:cNvSpPr/>
          <p:nvPr/>
        </p:nvSpPr>
        <p:spPr>
          <a:xfrm>
            <a:off x="7161966" y="4312659"/>
            <a:ext cx="3401259" cy="600075"/>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pPr marL="171450" indent="-171450">
              <a:spcBef>
                <a:spcPts val="300"/>
              </a:spcBef>
              <a:buFont typeface="Arial" panose="020B0604020202020204" pitchFamily="34" charset="0"/>
              <a:buChar char="•"/>
            </a:pPr>
            <a:r>
              <a:rPr lang="en-US" sz="1200" dirty="0">
                <a:solidFill>
                  <a:schemeClr val="tx1"/>
                </a:solidFill>
              </a:rPr>
              <a:t>PURCHASE CRITERIA: DESIGN &gt; FUNCTIONALITY</a:t>
            </a:r>
          </a:p>
          <a:p>
            <a:pPr marL="171450" indent="-171450">
              <a:spcBef>
                <a:spcPts val="300"/>
              </a:spcBef>
              <a:buFont typeface="Arial" panose="020B0604020202020204" pitchFamily="34" charset="0"/>
              <a:buChar char="•"/>
            </a:pPr>
            <a:r>
              <a:rPr lang="en-US" sz="1200" dirty="0">
                <a:solidFill>
                  <a:schemeClr val="tx1"/>
                </a:solidFill>
              </a:rPr>
              <a:t>USAGE SCENARIO: ALL KINDS OF SPORTS IN 1</a:t>
            </a:r>
          </a:p>
          <a:p>
            <a:pPr marL="171450" indent="-171450">
              <a:spcBef>
                <a:spcPts val="300"/>
              </a:spcBef>
              <a:buFont typeface="Arial" panose="020B0604020202020204" pitchFamily="34" charset="0"/>
              <a:buChar char="•"/>
            </a:pPr>
            <a:r>
              <a:rPr lang="en-US" altLang="zh-CN" sz="1200" dirty="0">
                <a:solidFill>
                  <a:schemeClr val="tx1"/>
                </a:solidFill>
              </a:rPr>
              <a:t>CORE MSRP RANGE:  RMB 200-600</a:t>
            </a:r>
          </a:p>
          <a:p>
            <a:pPr marL="171450" indent="-171450">
              <a:spcBef>
                <a:spcPts val="300"/>
              </a:spcBef>
              <a:buFont typeface="Arial" panose="020B0604020202020204" pitchFamily="34" charset="0"/>
              <a:buChar char="•"/>
            </a:pPr>
            <a:r>
              <a:rPr lang="en-US" altLang="zh-CN" sz="1200" dirty="0">
                <a:solidFill>
                  <a:schemeClr val="tx1"/>
                </a:solidFill>
              </a:rPr>
              <a:t>TOP BRANDS</a:t>
            </a:r>
          </a:p>
        </p:txBody>
      </p:sp>
      <p:pic>
        <p:nvPicPr>
          <p:cNvPr id="93" name="Graphic 92" descr="Funny face with solid fill with solid fill">
            <a:extLst>
              <a:ext uri="{FF2B5EF4-FFF2-40B4-BE49-F238E27FC236}">
                <a16:creationId xmlns:a16="http://schemas.microsoft.com/office/drawing/2014/main" id="{95FDFB47-9538-4FD5-97A4-556AFCC1ED4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292872" y="1130947"/>
            <a:ext cx="250050" cy="250050"/>
          </a:xfrm>
          <a:prstGeom prst="rect">
            <a:avLst/>
          </a:prstGeom>
        </p:spPr>
      </p:pic>
      <p:grpSp>
        <p:nvGrpSpPr>
          <p:cNvPr id="4" name="Group 3">
            <a:extLst>
              <a:ext uri="{FF2B5EF4-FFF2-40B4-BE49-F238E27FC236}">
                <a16:creationId xmlns:a16="http://schemas.microsoft.com/office/drawing/2014/main" id="{045AB196-E255-47B0-9FC5-3705FCC0604B}"/>
              </a:ext>
            </a:extLst>
          </p:cNvPr>
          <p:cNvGrpSpPr/>
          <p:nvPr/>
        </p:nvGrpSpPr>
        <p:grpSpPr>
          <a:xfrm>
            <a:off x="362455" y="933450"/>
            <a:ext cx="1352045" cy="194347"/>
            <a:chOff x="362455" y="933450"/>
            <a:chExt cx="1352045" cy="194347"/>
          </a:xfrm>
        </p:grpSpPr>
        <p:sp>
          <p:nvSpPr>
            <p:cNvPr id="175" name="Rounded Rectangle 34">
              <a:extLst>
                <a:ext uri="{FF2B5EF4-FFF2-40B4-BE49-F238E27FC236}">
                  <a16:creationId xmlns:a16="http://schemas.microsoft.com/office/drawing/2014/main" id="{1D01FFDD-1960-4BA6-94EC-6AAF29299B6E}"/>
                </a:ext>
              </a:extLst>
            </p:cNvPr>
            <p:cNvSpPr/>
            <p:nvPr/>
          </p:nvSpPr>
          <p:spPr>
            <a:xfrm>
              <a:off x="362455" y="941530"/>
              <a:ext cx="583219" cy="186267"/>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r>
                <a:rPr lang="en-US" sz="800" dirty="0">
                  <a:solidFill>
                    <a:schemeClr val="tx1">
                      <a:lumMod val="50000"/>
                      <a:lumOff val="50000"/>
                    </a:schemeClr>
                  </a:solidFill>
                </a:rPr>
                <a:t>SOB </a:t>
              </a:r>
              <a:r>
                <a:rPr lang="en-US" altLang="zh-CN" sz="800" dirty="0">
                  <a:solidFill>
                    <a:schemeClr val="tx1">
                      <a:lumMod val="50000"/>
                      <a:lumOff val="50000"/>
                    </a:schemeClr>
                  </a:solidFill>
                </a:rPr>
                <a:t>%</a:t>
              </a:r>
              <a:endParaRPr lang="en-US" sz="800" dirty="0">
                <a:solidFill>
                  <a:schemeClr val="tx1">
                    <a:lumMod val="50000"/>
                    <a:lumOff val="50000"/>
                  </a:schemeClr>
                </a:solidFill>
              </a:endParaRPr>
            </a:p>
          </p:txBody>
        </p:sp>
        <p:sp>
          <p:nvSpPr>
            <p:cNvPr id="176" name="Rounded Rectangle 34">
              <a:extLst>
                <a:ext uri="{FF2B5EF4-FFF2-40B4-BE49-F238E27FC236}">
                  <a16:creationId xmlns:a16="http://schemas.microsoft.com/office/drawing/2014/main" id="{D96A3B0E-55AC-43B0-AE67-A6ED62BC5227}"/>
                </a:ext>
              </a:extLst>
            </p:cNvPr>
            <p:cNvSpPr/>
            <p:nvPr/>
          </p:nvSpPr>
          <p:spPr>
            <a:xfrm>
              <a:off x="727689" y="954921"/>
              <a:ext cx="606199" cy="159485"/>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r>
                <a:rPr lang="en-US" sz="800" dirty="0">
                  <a:solidFill>
                    <a:schemeClr val="tx1">
                      <a:lumMod val="50000"/>
                      <a:lumOff val="50000"/>
                    </a:schemeClr>
                  </a:solidFill>
                </a:rPr>
                <a:t>3YR CAGR</a:t>
              </a:r>
            </a:p>
          </p:txBody>
        </p:sp>
        <p:sp>
          <p:nvSpPr>
            <p:cNvPr id="97" name="Rounded Rectangle 34">
              <a:extLst>
                <a:ext uri="{FF2B5EF4-FFF2-40B4-BE49-F238E27FC236}">
                  <a16:creationId xmlns:a16="http://schemas.microsoft.com/office/drawing/2014/main" id="{512F8279-D8E5-4558-80D1-414FD82B749B}"/>
                </a:ext>
              </a:extLst>
            </p:cNvPr>
            <p:cNvSpPr/>
            <p:nvPr/>
          </p:nvSpPr>
          <p:spPr>
            <a:xfrm>
              <a:off x="1184889" y="933450"/>
              <a:ext cx="529611" cy="171431"/>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r>
                <a:rPr lang="en-US" sz="800" dirty="0">
                  <a:solidFill>
                    <a:schemeClr val="tx1">
                      <a:lumMod val="50000"/>
                      <a:lumOff val="50000"/>
                    </a:schemeClr>
                  </a:solidFill>
                </a:rPr>
                <a:t>NIKE IS</a:t>
              </a:r>
            </a:p>
          </p:txBody>
        </p:sp>
      </p:grpSp>
      <p:sp>
        <p:nvSpPr>
          <p:cNvPr id="98" name="Rectangle 97">
            <a:extLst>
              <a:ext uri="{FF2B5EF4-FFF2-40B4-BE49-F238E27FC236}">
                <a16:creationId xmlns:a16="http://schemas.microsoft.com/office/drawing/2014/main" id="{F9920FAC-B6DD-4ED6-8BD2-EFE20D9F542F}"/>
              </a:ext>
            </a:extLst>
          </p:cNvPr>
          <p:cNvSpPr/>
          <p:nvPr/>
        </p:nvSpPr>
        <p:spPr>
          <a:xfrm>
            <a:off x="11318875" y="1109134"/>
            <a:ext cx="397933" cy="304800"/>
          </a:xfrm>
          <a:prstGeom prst="rect">
            <a:avLst/>
          </a:prstGeom>
          <a:solidFill>
            <a:srgbClr val="E8E8E8"/>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p>
        </p:txBody>
      </p:sp>
      <p:sp>
        <p:nvSpPr>
          <p:cNvPr id="99" name="Rectangle 98">
            <a:extLst>
              <a:ext uri="{FF2B5EF4-FFF2-40B4-BE49-F238E27FC236}">
                <a16:creationId xmlns:a16="http://schemas.microsoft.com/office/drawing/2014/main" id="{6C36F270-345C-4DAA-B03E-DFB15D6606FB}"/>
              </a:ext>
            </a:extLst>
          </p:cNvPr>
          <p:cNvSpPr/>
          <p:nvPr/>
        </p:nvSpPr>
        <p:spPr>
          <a:xfrm>
            <a:off x="11404600" y="3724125"/>
            <a:ext cx="397933" cy="304800"/>
          </a:xfrm>
          <a:prstGeom prst="rect">
            <a:avLst/>
          </a:prstGeom>
          <a:solidFill>
            <a:srgbClr val="E8E8E8"/>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p>
        </p:txBody>
      </p:sp>
      <p:grpSp>
        <p:nvGrpSpPr>
          <p:cNvPr id="101" name="Group 100">
            <a:extLst>
              <a:ext uri="{FF2B5EF4-FFF2-40B4-BE49-F238E27FC236}">
                <a16:creationId xmlns:a16="http://schemas.microsoft.com/office/drawing/2014/main" id="{7098FAD2-E661-45C0-895C-1A344A02855F}"/>
              </a:ext>
            </a:extLst>
          </p:cNvPr>
          <p:cNvGrpSpPr/>
          <p:nvPr/>
        </p:nvGrpSpPr>
        <p:grpSpPr>
          <a:xfrm>
            <a:off x="343405" y="3551380"/>
            <a:ext cx="971433" cy="186267"/>
            <a:chOff x="362455" y="941530"/>
            <a:chExt cx="971433" cy="186267"/>
          </a:xfrm>
        </p:grpSpPr>
        <p:sp>
          <p:nvSpPr>
            <p:cNvPr id="102" name="Rounded Rectangle 34">
              <a:extLst>
                <a:ext uri="{FF2B5EF4-FFF2-40B4-BE49-F238E27FC236}">
                  <a16:creationId xmlns:a16="http://schemas.microsoft.com/office/drawing/2014/main" id="{17E5B85B-AC83-4FA1-8259-17B8B60B2CBB}"/>
                </a:ext>
              </a:extLst>
            </p:cNvPr>
            <p:cNvSpPr/>
            <p:nvPr/>
          </p:nvSpPr>
          <p:spPr>
            <a:xfrm>
              <a:off x="362455" y="941530"/>
              <a:ext cx="583219" cy="186267"/>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r>
                <a:rPr lang="en-US" sz="800" dirty="0">
                  <a:solidFill>
                    <a:schemeClr val="tx1">
                      <a:lumMod val="50000"/>
                      <a:lumOff val="50000"/>
                    </a:schemeClr>
                  </a:solidFill>
                </a:rPr>
                <a:t>SOB </a:t>
              </a:r>
              <a:r>
                <a:rPr lang="en-US" altLang="zh-CN" sz="800" dirty="0">
                  <a:solidFill>
                    <a:schemeClr val="tx1">
                      <a:lumMod val="50000"/>
                      <a:lumOff val="50000"/>
                    </a:schemeClr>
                  </a:solidFill>
                </a:rPr>
                <a:t>%</a:t>
              </a:r>
              <a:endParaRPr lang="en-US" sz="800" dirty="0">
                <a:solidFill>
                  <a:schemeClr val="tx1">
                    <a:lumMod val="50000"/>
                    <a:lumOff val="50000"/>
                  </a:schemeClr>
                </a:solidFill>
              </a:endParaRPr>
            </a:p>
          </p:txBody>
        </p:sp>
        <p:sp>
          <p:nvSpPr>
            <p:cNvPr id="103" name="Rounded Rectangle 34">
              <a:extLst>
                <a:ext uri="{FF2B5EF4-FFF2-40B4-BE49-F238E27FC236}">
                  <a16:creationId xmlns:a16="http://schemas.microsoft.com/office/drawing/2014/main" id="{D967A62E-CB6E-4A61-BD8D-8B22811E17FD}"/>
                </a:ext>
              </a:extLst>
            </p:cNvPr>
            <p:cNvSpPr/>
            <p:nvPr/>
          </p:nvSpPr>
          <p:spPr>
            <a:xfrm>
              <a:off x="727689" y="954921"/>
              <a:ext cx="606199" cy="159485"/>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r>
                <a:rPr lang="en-US" sz="800" dirty="0">
                  <a:solidFill>
                    <a:schemeClr val="tx1">
                      <a:lumMod val="50000"/>
                      <a:lumOff val="50000"/>
                    </a:schemeClr>
                  </a:solidFill>
                </a:rPr>
                <a:t>3YR CAGR</a:t>
              </a:r>
            </a:p>
          </p:txBody>
        </p:sp>
      </p:grpSp>
      <p:grpSp>
        <p:nvGrpSpPr>
          <p:cNvPr id="106" name="Group 105">
            <a:extLst>
              <a:ext uri="{FF2B5EF4-FFF2-40B4-BE49-F238E27FC236}">
                <a16:creationId xmlns:a16="http://schemas.microsoft.com/office/drawing/2014/main" id="{4E168C0F-E49E-46F5-98C9-B23831AC0C44}"/>
              </a:ext>
            </a:extLst>
          </p:cNvPr>
          <p:cNvGrpSpPr/>
          <p:nvPr/>
        </p:nvGrpSpPr>
        <p:grpSpPr>
          <a:xfrm>
            <a:off x="10506580" y="3562350"/>
            <a:ext cx="1352045" cy="194347"/>
            <a:chOff x="362455" y="933450"/>
            <a:chExt cx="1352045" cy="194347"/>
          </a:xfrm>
        </p:grpSpPr>
        <p:sp>
          <p:nvSpPr>
            <p:cNvPr id="113" name="Rounded Rectangle 34">
              <a:extLst>
                <a:ext uri="{FF2B5EF4-FFF2-40B4-BE49-F238E27FC236}">
                  <a16:creationId xmlns:a16="http://schemas.microsoft.com/office/drawing/2014/main" id="{952467B7-E786-4643-8717-2443EAEA694B}"/>
                </a:ext>
              </a:extLst>
            </p:cNvPr>
            <p:cNvSpPr/>
            <p:nvPr/>
          </p:nvSpPr>
          <p:spPr>
            <a:xfrm>
              <a:off x="362455" y="941530"/>
              <a:ext cx="583219" cy="186267"/>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r>
                <a:rPr lang="en-US" sz="800" dirty="0">
                  <a:solidFill>
                    <a:schemeClr val="tx1">
                      <a:lumMod val="50000"/>
                      <a:lumOff val="50000"/>
                    </a:schemeClr>
                  </a:solidFill>
                </a:rPr>
                <a:t>SOB </a:t>
              </a:r>
              <a:r>
                <a:rPr lang="en-US" altLang="zh-CN" sz="800" dirty="0">
                  <a:solidFill>
                    <a:schemeClr val="tx1">
                      <a:lumMod val="50000"/>
                      <a:lumOff val="50000"/>
                    </a:schemeClr>
                  </a:solidFill>
                </a:rPr>
                <a:t>%</a:t>
              </a:r>
              <a:endParaRPr lang="en-US" sz="800" dirty="0">
                <a:solidFill>
                  <a:schemeClr val="tx1">
                    <a:lumMod val="50000"/>
                    <a:lumOff val="50000"/>
                  </a:schemeClr>
                </a:solidFill>
              </a:endParaRPr>
            </a:p>
          </p:txBody>
        </p:sp>
        <p:sp>
          <p:nvSpPr>
            <p:cNvPr id="114" name="Rounded Rectangle 34">
              <a:extLst>
                <a:ext uri="{FF2B5EF4-FFF2-40B4-BE49-F238E27FC236}">
                  <a16:creationId xmlns:a16="http://schemas.microsoft.com/office/drawing/2014/main" id="{2C8C4D5D-BDDC-46D2-B5CD-595C8DB27EF7}"/>
                </a:ext>
              </a:extLst>
            </p:cNvPr>
            <p:cNvSpPr/>
            <p:nvPr/>
          </p:nvSpPr>
          <p:spPr>
            <a:xfrm>
              <a:off x="727689" y="954921"/>
              <a:ext cx="606199" cy="159485"/>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r>
                <a:rPr lang="en-US" sz="800" dirty="0">
                  <a:solidFill>
                    <a:schemeClr val="tx1">
                      <a:lumMod val="50000"/>
                      <a:lumOff val="50000"/>
                    </a:schemeClr>
                  </a:solidFill>
                </a:rPr>
                <a:t>3YR CAGR</a:t>
              </a:r>
            </a:p>
          </p:txBody>
        </p:sp>
        <p:sp>
          <p:nvSpPr>
            <p:cNvPr id="115" name="Rounded Rectangle 34">
              <a:extLst>
                <a:ext uri="{FF2B5EF4-FFF2-40B4-BE49-F238E27FC236}">
                  <a16:creationId xmlns:a16="http://schemas.microsoft.com/office/drawing/2014/main" id="{48F0E621-A74C-4F27-A82D-370CC62850BB}"/>
                </a:ext>
              </a:extLst>
            </p:cNvPr>
            <p:cNvSpPr/>
            <p:nvPr/>
          </p:nvSpPr>
          <p:spPr>
            <a:xfrm>
              <a:off x="1184889" y="933450"/>
              <a:ext cx="529611" cy="171431"/>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r>
                <a:rPr lang="en-US" sz="800" dirty="0">
                  <a:solidFill>
                    <a:schemeClr val="tx1">
                      <a:lumMod val="50000"/>
                      <a:lumOff val="50000"/>
                    </a:schemeClr>
                  </a:solidFill>
                </a:rPr>
                <a:t>NIKE IS</a:t>
              </a:r>
            </a:p>
          </p:txBody>
        </p:sp>
      </p:grpSp>
      <p:grpSp>
        <p:nvGrpSpPr>
          <p:cNvPr id="116" name="Group 115">
            <a:extLst>
              <a:ext uri="{FF2B5EF4-FFF2-40B4-BE49-F238E27FC236}">
                <a16:creationId xmlns:a16="http://schemas.microsoft.com/office/drawing/2014/main" id="{FAF5610A-637A-46BB-83D1-B7DA8AA905C4}"/>
              </a:ext>
            </a:extLst>
          </p:cNvPr>
          <p:cNvGrpSpPr/>
          <p:nvPr/>
        </p:nvGrpSpPr>
        <p:grpSpPr>
          <a:xfrm>
            <a:off x="10458955" y="952500"/>
            <a:ext cx="1352045" cy="194347"/>
            <a:chOff x="362455" y="933450"/>
            <a:chExt cx="1352045" cy="194347"/>
          </a:xfrm>
        </p:grpSpPr>
        <p:sp>
          <p:nvSpPr>
            <p:cNvPr id="134" name="Rounded Rectangle 34">
              <a:extLst>
                <a:ext uri="{FF2B5EF4-FFF2-40B4-BE49-F238E27FC236}">
                  <a16:creationId xmlns:a16="http://schemas.microsoft.com/office/drawing/2014/main" id="{2E97E443-2DFF-41A3-86EE-707F8B6B4451}"/>
                </a:ext>
              </a:extLst>
            </p:cNvPr>
            <p:cNvSpPr/>
            <p:nvPr/>
          </p:nvSpPr>
          <p:spPr>
            <a:xfrm>
              <a:off x="362455" y="941530"/>
              <a:ext cx="583219" cy="186267"/>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r>
                <a:rPr lang="en-US" sz="800" dirty="0">
                  <a:solidFill>
                    <a:schemeClr val="tx1">
                      <a:lumMod val="50000"/>
                      <a:lumOff val="50000"/>
                    </a:schemeClr>
                  </a:solidFill>
                </a:rPr>
                <a:t>SOB </a:t>
              </a:r>
              <a:r>
                <a:rPr lang="en-US" altLang="zh-CN" sz="800" dirty="0">
                  <a:solidFill>
                    <a:schemeClr val="tx1">
                      <a:lumMod val="50000"/>
                      <a:lumOff val="50000"/>
                    </a:schemeClr>
                  </a:solidFill>
                </a:rPr>
                <a:t>%</a:t>
              </a:r>
              <a:endParaRPr lang="en-US" sz="800" dirty="0">
                <a:solidFill>
                  <a:schemeClr val="tx1">
                    <a:lumMod val="50000"/>
                    <a:lumOff val="50000"/>
                  </a:schemeClr>
                </a:solidFill>
              </a:endParaRPr>
            </a:p>
          </p:txBody>
        </p:sp>
        <p:sp>
          <p:nvSpPr>
            <p:cNvPr id="135" name="Rounded Rectangle 34">
              <a:extLst>
                <a:ext uri="{FF2B5EF4-FFF2-40B4-BE49-F238E27FC236}">
                  <a16:creationId xmlns:a16="http://schemas.microsoft.com/office/drawing/2014/main" id="{B739B00D-6324-41FB-8EB9-A48A04A356D8}"/>
                </a:ext>
              </a:extLst>
            </p:cNvPr>
            <p:cNvSpPr/>
            <p:nvPr/>
          </p:nvSpPr>
          <p:spPr>
            <a:xfrm>
              <a:off x="727689" y="954921"/>
              <a:ext cx="606199" cy="159485"/>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r>
                <a:rPr lang="en-US" sz="800" dirty="0">
                  <a:solidFill>
                    <a:schemeClr val="tx1">
                      <a:lumMod val="50000"/>
                      <a:lumOff val="50000"/>
                    </a:schemeClr>
                  </a:solidFill>
                </a:rPr>
                <a:t>3YR CAGR</a:t>
              </a:r>
            </a:p>
          </p:txBody>
        </p:sp>
        <p:sp>
          <p:nvSpPr>
            <p:cNvPr id="136" name="Rounded Rectangle 34">
              <a:extLst>
                <a:ext uri="{FF2B5EF4-FFF2-40B4-BE49-F238E27FC236}">
                  <a16:creationId xmlns:a16="http://schemas.microsoft.com/office/drawing/2014/main" id="{FAD43062-BAB7-40EE-BCB7-0B93F37D61C6}"/>
                </a:ext>
              </a:extLst>
            </p:cNvPr>
            <p:cNvSpPr/>
            <p:nvPr/>
          </p:nvSpPr>
          <p:spPr>
            <a:xfrm>
              <a:off x="1184889" y="933450"/>
              <a:ext cx="529611" cy="171431"/>
            </a:xfrm>
            <a:prstGeom prst="roundRect">
              <a:avLst>
                <a:gd name="adj" fmla="val 11862"/>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89611" tIns="44806" rIns="89611" bIns="44806" rtlCol="0" anchor="ctr"/>
            <a:lstStyle/>
            <a:p>
              <a:r>
                <a:rPr lang="en-US" sz="800" dirty="0">
                  <a:solidFill>
                    <a:schemeClr val="tx1">
                      <a:lumMod val="50000"/>
                      <a:lumOff val="50000"/>
                    </a:schemeClr>
                  </a:solidFill>
                </a:rPr>
                <a:t>NIKE IS</a:t>
              </a:r>
            </a:p>
          </p:txBody>
        </p:sp>
      </p:grpSp>
      <p:pic>
        <p:nvPicPr>
          <p:cNvPr id="89" name="Graphic 88" descr="Expressionless face with solid fill with solid fill">
            <a:extLst>
              <a:ext uri="{FF2B5EF4-FFF2-40B4-BE49-F238E27FC236}">
                <a16:creationId xmlns:a16="http://schemas.microsoft.com/office/drawing/2014/main" id="{E0FB85FA-EDDD-4AC2-8AC5-51C061F024E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468100" y="3759975"/>
            <a:ext cx="250050" cy="250050"/>
          </a:xfrm>
          <a:prstGeom prst="rect">
            <a:avLst/>
          </a:prstGeom>
        </p:spPr>
      </p:pic>
      <p:pic>
        <p:nvPicPr>
          <p:cNvPr id="81" name="Graphic 80" descr="Sad face with solid fill with solid fill">
            <a:extLst>
              <a:ext uri="{FF2B5EF4-FFF2-40B4-BE49-F238E27FC236}">
                <a16:creationId xmlns:a16="http://schemas.microsoft.com/office/drawing/2014/main" id="{7233C6A7-28CC-4FE2-B3F9-CD2E807A59F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382375" y="1133475"/>
            <a:ext cx="250050" cy="250050"/>
          </a:xfrm>
          <a:prstGeom prst="rect">
            <a:avLst/>
          </a:prstGeom>
        </p:spPr>
      </p:pic>
      <p:pic>
        <p:nvPicPr>
          <p:cNvPr id="265237" name="Picture 21" descr="Nike. Just Do It. Nike.com">
            <a:extLst>
              <a:ext uri="{FF2B5EF4-FFF2-40B4-BE49-F238E27FC236}">
                <a16:creationId xmlns:a16="http://schemas.microsoft.com/office/drawing/2014/main" id="{DBAD5642-427D-420F-87BA-54A80817CECE}"/>
              </a:ext>
            </a:extLst>
          </p:cNvPr>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t="29089" b="30210"/>
          <a:stretch/>
        </p:blipFill>
        <p:spPr bwMode="auto">
          <a:xfrm>
            <a:off x="3071138" y="3062879"/>
            <a:ext cx="553214" cy="225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088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4" hidden="1">
            <a:extLst>
              <a:ext uri="{FF2B5EF4-FFF2-40B4-BE49-F238E27FC236}">
                <a16:creationId xmlns:a16="http://schemas.microsoft.com/office/drawing/2014/main" id="{BA01A474-2CF4-4DE3-8A6A-C76BEC823A17}"/>
              </a:ext>
            </a:extLst>
          </p:cNvPr>
          <p:cNvGraphicFramePr>
            <a:graphicFrameLocks noChangeAspect="1"/>
          </p:cNvGraphicFramePr>
          <p:nvPr>
            <p:custDataLst>
              <p:tags r:id="rId2"/>
            </p:custDataLst>
            <p:extLst>
              <p:ext uri="{D42A27DB-BD31-4B8C-83A1-F6EECF244321}">
                <p14:modId xmlns:p14="http://schemas.microsoft.com/office/powerpoint/2010/main" val="26110059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2983" name="think-cell Slide" r:id="rId5" imgW="424" imgH="426" progId="TCLayout.ActiveDocument.1">
                  <p:embed/>
                </p:oleObj>
              </mc:Choice>
              <mc:Fallback>
                <p:oleObj name="think-cell Slide" r:id="rId5" imgW="424" imgH="426" progId="TCLayout.ActiveDocument.1">
                  <p:embed/>
                  <p:pic>
                    <p:nvPicPr>
                      <p:cNvPr id="25" name="Object 24" hidden="1">
                        <a:extLst>
                          <a:ext uri="{FF2B5EF4-FFF2-40B4-BE49-F238E27FC236}">
                            <a16:creationId xmlns:a16="http://schemas.microsoft.com/office/drawing/2014/main" id="{BA01A474-2CF4-4DE3-8A6A-C76BEC823A1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60" name="Straight Connector 159">
            <a:extLst>
              <a:ext uri="{FF2B5EF4-FFF2-40B4-BE49-F238E27FC236}">
                <a16:creationId xmlns:a16="http://schemas.microsoft.com/office/drawing/2014/main" id="{6FBFE99D-8951-45BF-BBA5-7240ECE1B138}"/>
              </a:ext>
            </a:extLst>
          </p:cNvPr>
          <p:cNvCxnSpPr>
            <a:cxnSpLocks/>
            <a:endCxn id="312" idx="3"/>
          </p:cNvCxnSpPr>
          <p:nvPr/>
        </p:nvCxnSpPr>
        <p:spPr>
          <a:xfrm flipH="1">
            <a:off x="7791450" y="1026536"/>
            <a:ext cx="4257676" cy="2073"/>
          </a:xfrm>
          <a:prstGeom prst="line">
            <a:avLst/>
          </a:prstGeom>
          <a:noFill/>
          <a:ln w="12700" cap="flat">
            <a:solidFill>
              <a:schemeClr val="bg2"/>
            </a:solidFill>
            <a:prstDash val="solid"/>
            <a:miter lim="400000"/>
            <a:headEnd type="none"/>
            <a:tailEnd type="oval"/>
          </a:ln>
          <a:effectLst/>
          <a:sp3d/>
        </p:spPr>
        <p:style>
          <a:lnRef idx="0">
            <a:scrgbClr r="0" g="0" b="0"/>
          </a:lnRef>
          <a:fillRef idx="0">
            <a:scrgbClr r="0" g="0" b="0"/>
          </a:fillRef>
          <a:effectRef idx="0">
            <a:scrgbClr r="0" g="0" b="0"/>
          </a:effectRef>
          <a:fontRef idx="none"/>
        </p:style>
      </p:cxnSp>
      <p:sp>
        <p:nvSpPr>
          <p:cNvPr id="151" name="Right Triangle 150">
            <a:extLst>
              <a:ext uri="{FF2B5EF4-FFF2-40B4-BE49-F238E27FC236}">
                <a16:creationId xmlns:a16="http://schemas.microsoft.com/office/drawing/2014/main" id="{6D26042E-ACD8-477F-B230-78CA53978F78}"/>
              </a:ext>
            </a:extLst>
          </p:cNvPr>
          <p:cNvSpPr/>
          <p:nvPr/>
        </p:nvSpPr>
        <p:spPr>
          <a:xfrm flipH="1">
            <a:off x="11595858" y="313150"/>
            <a:ext cx="596138" cy="440004"/>
          </a:xfrm>
          <a:prstGeom prst="rtTriangle">
            <a:avLst/>
          </a:prstGeom>
          <a:solidFill>
            <a:schemeClr val="bg2">
              <a:lumMod val="20000"/>
              <a:lumOff val="80000"/>
            </a:schemeClr>
          </a:solidFill>
          <a:ln w="31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7432" tIns="50800" rIns="27432"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52" name="Rectangle 151">
            <a:extLst>
              <a:ext uri="{FF2B5EF4-FFF2-40B4-BE49-F238E27FC236}">
                <a16:creationId xmlns:a16="http://schemas.microsoft.com/office/drawing/2014/main" id="{7B75EC1F-B2A4-4673-91A3-C895B50F715E}"/>
              </a:ext>
            </a:extLst>
          </p:cNvPr>
          <p:cNvSpPr/>
          <p:nvPr/>
        </p:nvSpPr>
        <p:spPr>
          <a:xfrm>
            <a:off x="11595863" y="753153"/>
            <a:ext cx="596137" cy="274320"/>
          </a:xfrm>
          <a:prstGeom prst="rect">
            <a:avLst/>
          </a:prstGeom>
          <a:solidFill>
            <a:srgbClr val="005DA3"/>
          </a:solidFill>
          <a:ln w="3175">
            <a:solidFill>
              <a:schemeClr val="bg1"/>
            </a:solidFill>
          </a:ln>
        </p:spPr>
        <p:txBody>
          <a:bodyPr wrap="square" lIns="27432" rIns="27432" anchor="ctr">
            <a:noAutofit/>
          </a:bodyPr>
          <a:lstStyle/>
          <a:p>
            <a:pPr algn="r">
              <a:lnSpc>
                <a:spcPct val="80000"/>
              </a:lnSpc>
            </a:pPr>
            <a:r>
              <a:rPr lang="en-US" altLang="zh-CN" sz="700" dirty="0">
                <a:solidFill>
                  <a:schemeClr val="bg1"/>
                </a:solidFill>
                <a:latin typeface="Trade Gothic for Nike 365 BdCn" panose="020B0806040303020004" pitchFamily="34" charset="0"/>
              </a:rPr>
              <a:t>PRODUCT</a:t>
            </a:r>
          </a:p>
        </p:txBody>
      </p:sp>
      <p:sp>
        <p:nvSpPr>
          <p:cNvPr id="153" name="Rectangle 152">
            <a:extLst>
              <a:ext uri="{FF2B5EF4-FFF2-40B4-BE49-F238E27FC236}">
                <a16:creationId xmlns:a16="http://schemas.microsoft.com/office/drawing/2014/main" id="{210A3A5A-4272-4A49-8C26-A4CC2CC35469}"/>
              </a:ext>
            </a:extLst>
          </p:cNvPr>
          <p:cNvSpPr/>
          <p:nvPr/>
        </p:nvSpPr>
        <p:spPr>
          <a:xfrm>
            <a:off x="11595863" y="1030978"/>
            <a:ext cx="596137" cy="274320"/>
          </a:xfrm>
          <a:prstGeom prst="rect">
            <a:avLst/>
          </a:prstGeom>
          <a:solidFill>
            <a:srgbClr val="E8E8E8"/>
          </a:solidFill>
          <a:ln w="3175">
            <a:solidFill>
              <a:schemeClr val="bg1"/>
            </a:solidFill>
          </a:ln>
        </p:spPr>
        <p:txBody>
          <a:bodyPr wrap="square" lIns="27432" rIns="27432" anchor="ctr">
            <a:noAutofit/>
          </a:bodyPr>
          <a:lstStyle/>
          <a:p>
            <a:pPr algn="r">
              <a:lnSpc>
                <a:spcPct val="80000"/>
              </a:lnSpc>
            </a:pPr>
            <a:r>
              <a:rPr lang="en-US" altLang="zh-CN" sz="700" dirty="0">
                <a:solidFill>
                  <a:srgbClr val="000000">
                    <a:lumMod val="50000"/>
                    <a:lumOff val="50000"/>
                  </a:srgbClr>
                </a:solidFill>
                <a:latin typeface="Trade Gothic for Nike 365 BdCn" panose="020B0806040303020004" pitchFamily="34" charset="0"/>
              </a:rPr>
              <a:t>PORTFOLIO</a:t>
            </a:r>
          </a:p>
        </p:txBody>
      </p:sp>
      <p:sp>
        <p:nvSpPr>
          <p:cNvPr id="181" name="Rectangle 180">
            <a:extLst>
              <a:ext uri="{FF2B5EF4-FFF2-40B4-BE49-F238E27FC236}">
                <a16:creationId xmlns:a16="http://schemas.microsoft.com/office/drawing/2014/main" id="{E14F012C-29FF-4AE5-81DC-6D2E4360DF7B}"/>
              </a:ext>
            </a:extLst>
          </p:cNvPr>
          <p:cNvSpPr/>
          <p:nvPr/>
        </p:nvSpPr>
        <p:spPr>
          <a:xfrm>
            <a:off x="1487185" y="3109665"/>
            <a:ext cx="10439393" cy="1827663"/>
          </a:xfrm>
          <a:prstGeom prst="rect">
            <a:avLst/>
          </a:prstGeom>
          <a:solidFill>
            <a:schemeClr val="bg1">
              <a:lumMod val="95000"/>
            </a:schemeClr>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2" name="Title 1">
            <a:extLst>
              <a:ext uri="{FF2B5EF4-FFF2-40B4-BE49-F238E27FC236}">
                <a16:creationId xmlns:a16="http://schemas.microsoft.com/office/drawing/2014/main" id="{0BB14B7F-5638-44AB-BB23-2EE5C3B667EF}"/>
              </a:ext>
            </a:extLst>
          </p:cNvPr>
          <p:cNvSpPr>
            <a:spLocks noGrp="1"/>
          </p:cNvSpPr>
          <p:nvPr>
            <p:ph type="title"/>
          </p:nvPr>
        </p:nvSpPr>
        <p:spPr>
          <a:xfrm>
            <a:off x="1390734" y="259196"/>
            <a:ext cx="9568109" cy="558800"/>
          </a:xfrm>
        </p:spPr>
        <p:txBody>
          <a:bodyPr vert="horz"/>
          <a:lstStyle/>
          <a:p>
            <a:r>
              <a:rPr lang="en-US" dirty="0"/>
              <a:t>WE ARE WELL RECOGNIZED IN PROVIDING SUPREME FUNCTIONALITY (1/2)</a:t>
            </a:r>
          </a:p>
        </p:txBody>
      </p:sp>
      <p:sp>
        <p:nvSpPr>
          <p:cNvPr id="86" name="Rectangle 128">
            <a:extLst>
              <a:ext uri="{FF2B5EF4-FFF2-40B4-BE49-F238E27FC236}">
                <a16:creationId xmlns:a16="http://schemas.microsoft.com/office/drawing/2014/main" id="{4B332574-5435-485F-A8B2-D3EF92F1CAA8}"/>
              </a:ext>
            </a:extLst>
          </p:cNvPr>
          <p:cNvSpPr/>
          <p:nvPr/>
        </p:nvSpPr>
        <p:spPr>
          <a:xfrm>
            <a:off x="116985" y="2040304"/>
            <a:ext cx="1344168" cy="374904"/>
          </a:xfrm>
          <a:prstGeom prst="rect">
            <a:avLst/>
          </a:prstGeom>
          <a:solidFill>
            <a:srgbClr val="4141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zh-CN" sz="1200" dirty="0">
                <a:solidFill>
                  <a:schemeClr val="bg1"/>
                </a:solidFill>
              </a:rPr>
              <a:t>KEYWORDS</a:t>
            </a:r>
            <a:endParaRPr lang="en-US" sz="1200" dirty="0">
              <a:solidFill>
                <a:schemeClr val="bg1"/>
              </a:solidFill>
            </a:endParaRPr>
          </a:p>
        </p:txBody>
      </p:sp>
      <p:sp>
        <p:nvSpPr>
          <p:cNvPr id="96" name="Rectangle 130">
            <a:extLst>
              <a:ext uri="{FF2B5EF4-FFF2-40B4-BE49-F238E27FC236}">
                <a16:creationId xmlns:a16="http://schemas.microsoft.com/office/drawing/2014/main" id="{93585F10-B964-46B0-8AC6-A215323F43D5}"/>
              </a:ext>
            </a:extLst>
          </p:cNvPr>
          <p:cNvSpPr/>
          <p:nvPr/>
        </p:nvSpPr>
        <p:spPr>
          <a:xfrm>
            <a:off x="116985" y="2791096"/>
            <a:ext cx="1344168" cy="310896"/>
          </a:xfrm>
          <a:prstGeom prst="rect">
            <a:avLst/>
          </a:prstGeom>
          <a:solidFill>
            <a:srgbClr val="4141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825500" hangingPunct="0"/>
            <a:r>
              <a:rPr lang="en-US" sz="1200" dirty="0">
                <a:solidFill>
                  <a:schemeClr val="bg1"/>
                </a:solidFill>
              </a:rPr>
              <a:t>MONTHLY SALES</a:t>
            </a:r>
            <a:r>
              <a:rPr lang="en-US" sz="1100" baseline="30000" dirty="0">
                <a:solidFill>
                  <a:schemeClr val="bg1"/>
                </a:solidFill>
              </a:rPr>
              <a:t>1</a:t>
            </a:r>
            <a:endParaRPr lang="en-US" sz="1100" dirty="0">
              <a:solidFill>
                <a:schemeClr val="bg1"/>
              </a:solidFill>
            </a:endParaRPr>
          </a:p>
        </p:txBody>
      </p:sp>
      <p:sp>
        <p:nvSpPr>
          <p:cNvPr id="21" name="TextBox 20">
            <a:extLst>
              <a:ext uri="{FF2B5EF4-FFF2-40B4-BE49-F238E27FC236}">
                <a16:creationId xmlns:a16="http://schemas.microsoft.com/office/drawing/2014/main" id="{486E2ED5-639D-470B-A23C-1B22E8A00D56}"/>
              </a:ext>
            </a:extLst>
          </p:cNvPr>
          <p:cNvSpPr txBox="1"/>
          <p:nvPr/>
        </p:nvSpPr>
        <p:spPr>
          <a:xfrm>
            <a:off x="232314" y="6499920"/>
            <a:ext cx="6278321" cy="3241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28600" marR="0" indent="-228600" defTabSz="825500" rtl="0" fontAlgn="auto" latinLnBrk="0" hangingPunct="0">
              <a:lnSpc>
                <a:spcPct val="80000"/>
              </a:lnSpc>
              <a:spcBef>
                <a:spcPts val="0"/>
              </a:spcBef>
              <a:buClrTx/>
              <a:buSzTx/>
              <a:buFontTx/>
              <a:buAutoNum type="arabicPeriod"/>
              <a:tabLst/>
            </a:pPr>
            <a:r>
              <a:rPr lang="en-US" sz="900" dirty="0">
                <a:solidFill>
                  <a:srgbClr val="414141"/>
                </a:solidFill>
                <a:latin typeface="Trade Gothic for Nike 365 BdCn" panose="020B0806040303020004" pitchFamily="34" charset="0"/>
                <a:ea typeface="Trade Gothic for Nike 365" charset="0"/>
                <a:cs typeface="Trade Gothic for Nike 365" charset="0"/>
              </a:rPr>
              <a:t>MONTHLY SALES: MONTHLY SALES QTY OF THE MODEL ON </a:t>
            </a:r>
            <a:r>
              <a:rPr lang="en-US" altLang="zh-CN" sz="900" dirty="0">
                <a:solidFill>
                  <a:srgbClr val="414141"/>
                </a:solidFill>
                <a:latin typeface="Trade Gothic for Nike 365 BdCn" panose="020B0806040303020004" pitchFamily="34" charset="0"/>
                <a:ea typeface="Trade Gothic for Nike 365" charset="0"/>
                <a:cs typeface="Trade Gothic for Nike 365" charset="0"/>
              </a:rPr>
              <a:t>TMALL EXCLUDING RETAIL MOMENTS D11 AND 618</a:t>
            </a:r>
            <a:endParaRPr lang="en-US" sz="900" dirty="0">
              <a:solidFill>
                <a:srgbClr val="414141"/>
              </a:solidFill>
              <a:latin typeface="Trade Gothic for Nike 365 BdCn" panose="020B0806040303020004" pitchFamily="34" charset="0"/>
              <a:ea typeface="Trade Gothic for Nike 365" charset="0"/>
              <a:cs typeface="Trade Gothic for Nike 365" charset="0"/>
            </a:endParaRPr>
          </a:p>
          <a:p>
            <a:pPr marL="228600" marR="0" indent="-228600" defTabSz="825500" rtl="0" fontAlgn="auto" latinLnBrk="0" hangingPunct="0">
              <a:lnSpc>
                <a:spcPct val="80000"/>
              </a:lnSpc>
              <a:spcBef>
                <a:spcPts val="0"/>
              </a:spcBef>
              <a:buClrTx/>
              <a:buSzTx/>
              <a:buFontTx/>
              <a:buAutoNum type="arabicPeriod"/>
              <a:tabLst/>
            </a:pPr>
            <a:r>
              <a:rPr lang="en-US" altLang="zh-CN" sz="900" dirty="0">
                <a:solidFill>
                  <a:srgbClr val="414141"/>
                </a:solidFill>
                <a:latin typeface="Trade Gothic for Nike 365 BdCn" panose="020B0806040303020004" pitchFamily="34" charset="0"/>
                <a:ea typeface="Trade Gothic for Nike 365" charset="0"/>
                <a:cs typeface="Trade Gothic for Nike 365" charset="0"/>
              </a:rPr>
              <a:t>FUNCTIONALITY: REVIEW BASED ON LATEST VERSION OF EACH MODEL</a:t>
            </a:r>
            <a:endParaRPr lang="en-US" sz="900" dirty="0">
              <a:solidFill>
                <a:srgbClr val="414141"/>
              </a:solidFill>
              <a:latin typeface="Trade Gothic for Nike 365 BdCn" panose="020B0806040303020004" pitchFamily="34" charset="0"/>
              <a:ea typeface="Trade Gothic for Nike 365" charset="0"/>
              <a:cs typeface="Trade Gothic for Nike 365" charset="0"/>
            </a:endParaRPr>
          </a:p>
        </p:txBody>
      </p:sp>
      <p:sp>
        <p:nvSpPr>
          <p:cNvPr id="101" name="Rectangle 130">
            <a:extLst>
              <a:ext uri="{FF2B5EF4-FFF2-40B4-BE49-F238E27FC236}">
                <a16:creationId xmlns:a16="http://schemas.microsoft.com/office/drawing/2014/main" id="{AC149F0E-CC01-4FFA-B333-3960B92F9D8A}"/>
              </a:ext>
            </a:extLst>
          </p:cNvPr>
          <p:cNvSpPr/>
          <p:nvPr/>
        </p:nvSpPr>
        <p:spPr>
          <a:xfrm>
            <a:off x="116984" y="4960810"/>
            <a:ext cx="851243" cy="1232884"/>
          </a:xfrm>
          <a:prstGeom prst="rect">
            <a:avLst/>
          </a:prstGeom>
          <a:solidFill>
            <a:srgbClr val="4141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825500" hangingPunct="0"/>
            <a:r>
              <a:rPr lang="en-US" altLang="zh-CN" sz="1200" dirty="0">
                <a:solidFill>
                  <a:schemeClr val="bg1"/>
                </a:solidFill>
              </a:rPr>
              <a:t>VOICE OF CONSUMER</a:t>
            </a:r>
          </a:p>
        </p:txBody>
      </p:sp>
      <p:sp>
        <p:nvSpPr>
          <p:cNvPr id="111" name="TextBox 110">
            <a:extLst>
              <a:ext uri="{FF2B5EF4-FFF2-40B4-BE49-F238E27FC236}">
                <a16:creationId xmlns:a16="http://schemas.microsoft.com/office/drawing/2014/main" id="{A3697D58-725E-400E-BE07-D8E5EBB70097}"/>
              </a:ext>
            </a:extLst>
          </p:cNvPr>
          <p:cNvSpPr txBox="1"/>
          <p:nvPr/>
        </p:nvSpPr>
        <p:spPr>
          <a:xfrm>
            <a:off x="1468797" y="214356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en-US" altLang="zh-CN" sz="1000" dirty="0" err="1">
                <a:latin typeface="Trade Gothic for Nike 365 BdCn" panose="020B0806040303020004" pitchFamily="34" charset="0"/>
                <a:ea typeface="Trade Gothic for Nike 365" charset="0"/>
                <a:cs typeface="Trade Gothic for Nike 365" charset="0"/>
              </a:rPr>
              <a:t>Alphafly</a:t>
            </a:r>
            <a:r>
              <a:rPr lang="en-US" altLang="zh-CN" sz="1000" dirty="0">
                <a:latin typeface="Trade Gothic for Nike 365 BdCn" panose="020B0806040303020004" pitchFamily="34" charset="0"/>
                <a:ea typeface="Trade Gothic for Nike 365" charset="0"/>
                <a:cs typeface="Trade Gothic for Nike 365" charset="0"/>
              </a:rPr>
              <a:t> Next%</a:t>
            </a:r>
          </a:p>
        </p:txBody>
      </p:sp>
      <p:sp>
        <p:nvSpPr>
          <p:cNvPr id="112" name="TextBox 111">
            <a:extLst>
              <a:ext uri="{FF2B5EF4-FFF2-40B4-BE49-F238E27FC236}">
                <a16:creationId xmlns:a16="http://schemas.microsoft.com/office/drawing/2014/main" id="{92950F0E-AD9F-4D06-841F-5D2AD7BF5B08}"/>
              </a:ext>
            </a:extLst>
          </p:cNvPr>
          <p:cNvSpPr txBox="1"/>
          <p:nvPr/>
        </p:nvSpPr>
        <p:spPr>
          <a:xfrm>
            <a:off x="1468797" y="4910882"/>
            <a:ext cx="131332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Exist to break the record</a:t>
            </a:r>
          </a:p>
          <a:p>
            <a:pPr marL="171450" marR="0" indent="-171450" defTabSz="825500" rtl="0" fontAlgn="auto" latinLnBrk="0" hangingPunct="0">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Need to run faster to be worthy of the shoe</a:t>
            </a:r>
          </a:p>
        </p:txBody>
      </p:sp>
      <p:sp>
        <p:nvSpPr>
          <p:cNvPr id="113" name="TextBox 112">
            <a:extLst>
              <a:ext uri="{FF2B5EF4-FFF2-40B4-BE49-F238E27FC236}">
                <a16:creationId xmlns:a16="http://schemas.microsoft.com/office/drawing/2014/main" id="{577AE028-DD68-46BB-9513-B90DCCEC2432}"/>
              </a:ext>
            </a:extLst>
          </p:cNvPr>
          <p:cNvSpPr txBox="1"/>
          <p:nvPr/>
        </p:nvSpPr>
        <p:spPr>
          <a:xfrm>
            <a:off x="1468797" y="2525238"/>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2,299</a:t>
            </a:r>
            <a:endParaRPr lang="en-US" sz="1000" dirty="0">
              <a:latin typeface="Trade Gothic for Nike 365 BdCn" panose="020B0806040303020004" pitchFamily="34" charset="0"/>
              <a:ea typeface="Trade Gothic for Nike 365" charset="0"/>
              <a:cs typeface="Trade Gothic for Nike 365" charset="0"/>
            </a:endParaRPr>
          </a:p>
        </p:txBody>
      </p:sp>
      <p:sp>
        <p:nvSpPr>
          <p:cNvPr id="114" name="TextBox 113">
            <a:extLst>
              <a:ext uri="{FF2B5EF4-FFF2-40B4-BE49-F238E27FC236}">
                <a16:creationId xmlns:a16="http://schemas.microsoft.com/office/drawing/2014/main" id="{97DB5691-CCAC-4445-84B6-60D73E750064}"/>
              </a:ext>
            </a:extLst>
          </p:cNvPr>
          <p:cNvSpPr txBox="1"/>
          <p:nvPr/>
        </p:nvSpPr>
        <p:spPr>
          <a:xfrm>
            <a:off x="1468797" y="284736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 619</a:t>
            </a:r>
          </a:p>
        </p:txBody>
      </p:sp>
      <p:sp>
        <p:nvSpPr>
          <p:cNvPr id="138" name="Rectangle 130">
            <a:extLst>
              <a:ext uri="{FF2B5EF4-FFF2-40B4-BE49-F238E27FC236}">
                <a16:creationId xmlns:a16="http://schemas.microsoft.com/office/drawing/2014/main" id="{1C47BD7C-B550-4320-AE4D-DB42805D8E8A}"/>
              </a:ext>
            </a:extLst>
          </p:cNvPr>
          <p:cNvSpPr/>
          <p:nvPr/>
        </p:nvSpPr>
        <p:spPr>
          <a:xfrm>
            <a:off x="116985" y="2442684"/>
            <a:ext cx="1344168" cy="320040"/>
          </a:xfrm>
          <a:prstGeom prst="rect">
            <a:avLst/>
          </a:prstGeom>
          <a:solidFill>
            <a:srgbClr val="4141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825500" hangingPunct="0"/>
            <a:r>
              <a:rPr lang="en-US" sz="1200" dirty="0">
                <a:solidFill>
                  <a:schemeClr val="bg1"/>
                </a:solidFill>
              </a:rPr>
              <a:t>MSRP</a:t>
            </a:r>
          </a:p>
        </p:txBody>
      </p:sp>
      <p:cxnSp>
        <p:nvCxnSpPr>
          <p:cNvPr id="63" name="Straight Connector 62">
            <a:extLst>
              <a:ext uri="{FF2B5EF4-FFF2-40B4-BE49-F238E27FC236}">
                <a16:creationId xmlns:a16="http://schemas.microsoft.com/office/drawing/2014/main" id="{27CC2E5A-E262-4290-91A8-1534DE2EC1EC}"/>
              </a:ext>
            </a:extLst>
          </p:cNvPr>
          <p:cNvCxnSpPr>
            <a:cxnSpLocks/>
          </p:cNvCxnSpPr>
          <p:nvPr/>
        </p:nvCxnSpPr>
        <p:spPr>
          <a:xfrm>
            <a:off x="1483475" y="2443463"/>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5FB9844C-BEBF-4965-86BD-27D4D6D06BA2}"/>
              </a:ext>
            </a:extLst>
          </p:cNvPr>
          <p:cNvCxnSpPr>
            <a:cxnSpLocks/>
          </p:cNvCxnSpPr>
          <p:nvPr/>
        </p:nvCxnSpPr>
        <p:spPr>
          <a:xfrm>
            <a:off x="1483475" y="2775077"/>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48" name="Straight Connector 147">
            <a:extLst>
              <a:ext uri="{FF2B5EF4-FFF2-40B4-BE49-F238E27FC236}">
                <a16:creationId xmlns:a16="http://schemas.microsoft.com/office/drawing/2014/main" id="{AAA1B22A-7400-4923-A584-B6826D2A9F1D}"/>
              </a:ext>
            </a:extLst>
          </p:cNvPr>
          <p:cNvCxnSpPr>
            <a:cxnSpLocks/>
          </p:cNvCxnSpPr>
          <p:nvPr/>
        </p:nvCxnSpPr>
        <p:spPr>
          <a:xfrm>
            <a:off x="1483475" y="3101700"/>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C53ABBFC-CAB4-445B-80DE-95E1864B4ACB}"/>
              </a:ext>
            </a:extLst>
          </p:cNvPr>
          <p:cNvCxnSpPr>
            <a:cxnSpLocks/>
          </p:cNvCxnSpPr>
          <p:nvPr/>
        </p:nvCxnSpPr>
        <p:spPr>
          <a:xfrm>
            <a:off x="1483475" y="3864885"/>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9E9EE8E-E966-48E4-A25E-78EAB4E22729}"/>
              </a:ext>
            </a:extLst>
          </p:cNvPr>
          <p:cNvCxnSpPr>
            <a:cxnSpLocks/>
          </p:cNvCxnSpPr>
          <p:nvPr/>
        </p:nvCxnSpPr>
        <p:spPr>
          <a:xfrm>
            <a:off x="1483475" y="4231956"/>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31A76A14-5A02-405B-9A58-07C586985004}"/>
              </a:ext>
            </a:extLst>
          </p:cNvPr>
          <p:cNvCxnSpPr>
            <a:cxnSpLocks/>
          </p:cNvCxnSpPr>
          <p:nvPr/>
        </p:nvCxnSpPr>
        <p:spPr>
          <a:xfrm>
            <a:off x="1483475" y="5572306"/>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58" name="Straight Connector 157">
            <a:extLst>
              <a:ext uri="{FF2B5EF4-FFF2-40B4-BE49-F238E27FC236}">
                <a16:creationId xmlns:a16="http://schemas.microsoft.com/office/drawing/2014/main" id="{D2DA1ABB-1A53-48DE-AE43-07172B6069E7}"/>
              </a:ext>
            </a:extLst>
          </p:cNvPr>
          <p:cNvCxnSpPr>
            <a:cxnSpLocks/>
          </p:cNvCxnSpPr>
          <p:nvPr/>
        </p:nvCxnSpPr>
        <p:spPr>
          <a:xfrm>
            <a:off x="5396138" y="2040304"/>
            <a:ext cx="0" cy="4114800"/>
          </a:xfrm>
          <a:prstGeom prst="line">
            <a:avLst/>
          </a:prstGeom>
          <a:noFill/>
          <a:ln w="9525" cap="flat">
            <a:solidFill>
              <a:srgbClr val="CDCDCD"/>
            </a:solidFill>
            <a:prstDash val="lgDash"/>
            <a:miter lim="400000"/>
          </a:ln>
          <a:effectLst/>
          <a:sp3d/>
        </p:spPr>
        <p:style>
          <a:lnRef idx="0">
            <a:scrgbClr r="0" g="0" b="0"/>
          </a:lnRef>
          <a:fillRef idx="0">
            <a:scrgbClr r="0" g="0" b="0"/>
          </a:fillRef>
          <a:effectRef idx="0">
            <a:scrgbClr r="0" g="0" b="0"/>
          </a:effectRef>
          <a:fontRef idx="none"/>
        </p:style>
      </p:cxnSp>
      <p:sp>
        <p:nvSpPr>
          <p:cNvPr id="161" name="TextBox 160">
            <a:extLst>
              <a:ext uri="{FF2B5EF4-FFF2-40B4-BE49-F238E27FC236}">
                <a16:creationId xmlns:a16="http://schemas.microsoft.com/office/drawing/2014/main" id="{C522B5C7-EDC1-4EE4-8084-24F8E1E0A1B0}"/>
              </a:ext>
            </a:extLst>
          </p:cNvPr>
          <p:cNvSpPr txBox="1"/>
          <p:nvPr/>
        </p:nvSpPr>
        <p:spPr>
          <a:xfrm>
            <a:off x="1468797" y="5588116"/>
            <a:ext cx="1313324"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altLang="zh-CN" sz="1000" dirty="0">
                <a:latin typeface="Trade Gothic for Nike 365 BdCn" panose="020B0806040303020004" pitchFamily="34" charset="0"/>
                <a:ea typeface="Trade Gothic for Nike 365" charset="0"/>
                <a:cs typeface="Trade Gothic for Nike 365" charset="0"/>
              </a:rPr>
              <a:t>Not suitable for wide feet</a:t>
            </a:r>
          </a:p>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The only cons is the price</a:t>
            </a:r>
          </a:p>
        </p:txBody>
      </p:sp>
      <p:cxnSp>
        <p:nvCxnSpPr>
          <p:cNvPr id="115" name="Straight Connector 114">
            <a:extLst>
              <a:ext uri="{FF2B5EF4-FFF2-40B4-BE49-F238E27FC236}">
                <a16:creationId xmlns:a16="http://schemas.microsoft.com/office/drawing/2014/main" id="{2C17351D-E4F8-4840-9754-ED6BE5A0DA65}"/>
              </a:ext>
            </a:extLst>
          </p:cNvPr>
          <p:cNvCxnSpPr>
            <a:cxnSpLocks/>
          </p:cNvCxnSpPr>
          <p:nvPr/>
        </p:nvCxnSpPr>
        <p:spPr>
          <a:xfrm>
            <a:off x="2790170" y="2052669"/>
            <a:ext cx="0" cy="4114800"/>
          </a:xfrm>
          <a:prstGeom prst="line">
            <a:avLst/>
          </a:prstGeom>
          <a:noFill/>
          <a:ln w="9525" cap="flat">
            <a:solidFill>
              <a:srgbClr val="CDCDCD"/>
            </a:solidFill>
            <a:prstDash val="lgDash"/>
            <a:miter lim="400000"/>
          </a:ln>
          <a:effectLst/>
          <a:sp3d/>
        </p:spPr>
        <p:style>
          <a:lnRef idx="0">
            <a:scrgbClr r="0" g="0" b="0"/>
          </a:lnRef>
          <a:fillRef idx="0">
            <a:scrgbClr r="0" g="0" b="0"/>
          </a:fillRef>
          <a:effectRef idx="0">
            <a:scrgbClr r="0" g="0" b="0"/>
          </a:effectRef>
          <a:fontRef idx="none"/>
        </p:style>
      </p:cxnSp>
      <p:sp>
        <p:nvSpPr>
          <p:cNvPr id="163" name="Rectangle 162">
            <a:extLst>
              <a:ext uri="{FF2B5EF4-FFF2-40B4-BE49-F238E27FC236}">
                <a16:creationId xmlns:a16="http://schemas.microsoft.com/office/drawing/2014/main" id="{8747A3C3-09A8-4BB6-BB10-26BE7B40060F}"/>
              </a:ext>
            </a:extLst>
          </p:cNvPr>
          <p:cNvSpPr/>
          <p:nvPr/>
        </p:nvSpPr>
        <p:spPr>
          <a:xfrm>
            <a:off x="958992" y="4953380"/>
            <a:ext cx="500272" cy="620157"/>
          </a:xfrm>
          <a:prstGeom prst="rect">
            <a:avLst/>
          </a:prstGeom>
          <a:solidFill>
            <a:srgbClr val="8C8C8C"/>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100" dirty="0">
                <a:solidFill>
                  <a:schemeClr val="bg1"/>
                </a:solidFill>
              </a:rPr>
              <a:t>PROS</a:t>
            </a:r>
            <a:endParaRPr lang="en-US" sz="1100" dirty="0">
              <a:solidFill>
                <a:schemeClr val="bg1"/>
              </a:solidFill>
            </a:endParaRPr>
          </a:p>
        </p:txBody>
      </p:sp>
      <p:sp>
        <p:nvSpPr>
          <p:cNvPr id="164" name="Rectangle 163">
            <a:extLst>
              <a:ext uri="{FF2B5EF4-FFF2-40B4-BE49-F238E27FC236}">
                <a16:creationId xmlns:a16="http://schemas.microsoft.com/office/drawing/2014/main" id="{BB92DE25-403A-4B36-B242-B23CE134E197}"/>
              </a:ext>
            </a:extLst>
          </p:cNvPr>
          <p:cNvSpPr/>
          <p:nvPr/>
        </p:nvSpPr>
        <p:spPr>
          <a:xfrm>
            <a:off x="958992" y="5573537"/>
            <a:ext cx="500272" cy="620157"/>
          </a:xfrm>
          <a:prstGeom prst="rect">
            <a:avLst/>
          </a:prstGeom>
          <a:solidFill>
            <a:srgbClr val="8C8C8C"/>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100" dirty="0">
                <a:solidFill>
                  <a:schemeClr val="bg1"/>
                </a:solidFill>
              </a:rPr>
              <a:t>CONS</a:t>
            </a:r>
            <a:endParaRPr lang="en-US" sz="1100" dirty="0">
              <a:solidFill>
                <a:schemeClr val="bg1"/>
              </a:solidFill>
            </a:endParaRPr>
          </a:p>
        </p:txBody>
      </p:sp>
      <p:cxnSp>
        <p:nvCxnSpPr>
          <p:cNvPr id="165" name="Straight Connector 164">
            <a:extLst>
              <a:ext uri="{FF2B5EF4-FFF2-40B4-BE49-F238E27FC236}">
                <a16:creationId xmlns:a16="http://schemas.microsoft.com/office/drawing/2014/main" id="{2AA21FAD-48FF-4CA5-B828-F394545F5401}"/>
              </a:ext>
            </a:extLst>
          </p:cNvPr>
          <p:cNvCxnSpPr>
            <a:cxnSpLocks/>
          </p:cNvCxnSpPr>
          <p:nvPr/>
        </p:nvCxnSpPr>
        <p:spPr>
          <a:xfrm>
            <a:off x="1483475" y="6160277"/>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75" name="Straight Connector 174">
            <a:extLst>
              <a:ext uri="{FF2B5EF4-FFF2-40B4-BE49-F238E27FC236}">
                <a16:creationId xmlns:a16="http://schemas.microsoft.com/office/drawing/2014/main" id="{BBDCCD7B-6B67-4965-9FBB-567EF00E30F4}"/>
              </a:ext>
            </a:extLst>
          </p:cNvPr>
          <p:cNvCxnSpPr>
            <a:cxnSpLocks/>
          </p:cNvCxnSpPr>
          <p:nvPr/>
        </p:nvCxnSpPr>
        <p:spPr>
          <a:xfrm>
            <a:off x="1483475" y="3486797"/>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76" name="Straight Connector 175">
            <a:extLst>
              <a:ext uri="{FF2B5EF4-FFF2-40B4-BE49-F238E27FC236}">
                <a16:creationId xmlns:a16="http://schemas.microsoft.com/office/drawing/2014/main" id="{0651DA44-ABFA-4CA4-A7D0-E1D3B3A0DFCC}"/>
              </a:ext>
            </a:extLst>
          </p:cNvPr>
          <p:cNvCxnSpPr>
            <a:cxnSpLocks/>
          </p:cNvCxnSpPr>
          <p:nvPr/>
        </p:nvCxnSpPr>
        <p:spPr>
          <a:xfrm>
            <a:off x="1483475" y="4576938"/>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sp>
        <p:nvSpPr>
          <p:cNvPr id="182" name="TextBox 181">
            <a:extLst>
              <a:ext uri="{FF2B5EF4-FFF2-40B4-BE49-F238E27FC236}">
                <a16:creationId xmlns:a16="http://schemas.microsoft.com/office/drawing/2014/main" id="{143F5C95-A506-44ED-A767-BE5DBE7C011C}"/>
              </a:ext>
            </a:extLst>
          </p:cNvPr>
          <p:cNvSpPr txBox="1"/>
          <p:nvPr/>
        </p:nvSpPr>
        <p:spPr>
          <a:xfrm>
            <a:off x="1468797" y="322689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189" name="TextBox 188">
            <a:extLst>
              <a:ext uri="{FF2B5EF4-FFF2-40B4-BE49-F238E27FC236}">
                <a16:creationId xmlns:a16="http://schemas.microsoft.com/office/drawing/2014/main" id="{386362DF-F69D-4DCA-9962-AD747F5D7545}"/>
              </a:ext>
            </a:extLst>
          </p:cNvPr>
          <p:cNvSpPr txBox="1"/>
          <p:nvPr/>
        </p:nvSpPr>
        <p:spPr>
          <a:xfrm>
            <a:off x="4579093" y="3555242"/>
            <a:ext cx="1500446"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endParaRPr lang="en-US" sz="1000" dirty="0">
              <a:latin typeface="Trade Gothic for Nike 365 BdCn" panose="020B0806040303020004" pitchFamily="34" charset="0"/>
              <a:ea typeface="Trade Gothic for Nike 365" charset="0"/>
              <a:cs typeface="Trade Gothic for Nike 365" charset="0"/>
            </a:endParaRPr>
          </a:p>
        </p:txBody>
      </p:sp>
      <p:sp>
        <p:nvSpPr>
          <p:cNvPr id="200" name="TextBox 199">
            <a:extLst>
              <a:ext uri="{FF2B5EF4-FFF2-40B4-BE49-F238E27FC236}">
                <a16:creationId xmlns:a16="http://schemas.microsoft.com/office/drawing/2014/main" id="{A605AB34-5449-4071-A903-6C22D2B85DC7}"/>
              </a:ext>
            </a:extLst>
          </p:cNvPr>
          <p:cNvSpPr txBox="1"/>
          <p:nvPr/>
        </p:nvSpPr>
        <p:spPr>
          <a:xfrm>
            <a:off x="1468797" y="431068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03" name="TextBox 202">
            <a:extLst>
              <a:ext uri="{FF2B5EF4-FFF2-40B4-BE49-F238E27FC236}">
                <a16:creationId xmlns:a16="http://schemas.microsoft.com/office/drawing/2014/main" id="{2111EB78-CDBA-41BA-9EB4-3BFDEF2C17EB}"/>
              </a:ext>
            </a:extLst>
          </p:cNvPr>
          <p:cNvSpPr txBox="1"/>
          <p:nvPr/>
        </p:nvSpPr>
        <p:spPr>
          <a:xfrm>
            <a:off x="1468797" y="4666548"/>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178" name="TextBox 193">
            <a:extLst>
              <a:ext uri="{FF2B5EF4-FFF2-40B4-BE49-F238E27FC236}">
                <a16:creationId xmlns:a16="http://schemas.microsoft.com/office/drawing/2014/main" id="{EBC98355-1722-1A4A-9E6D-5D98F4C58B06}"/>
              </a:ext>
            </a:extLst>
          </p:cNvPr>
          <p:cNvSpPr txBox="1"/>
          <p:nvPr/>
        </p:nvSpPr>
        <p:spPr>
          <a:xfrm>
            <a:off x="1468797" y="393717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5" name="Shape 43">
            <a:extLst>
              <a:ext uri="{FF2B5EF4-FFF2-40B4-BE49-F238E27FC236}">
                <a16:creationId xmlns:a16="http://schemas.microsoft.com/office/drawing/2014/main" id="{74D4A694-310C-4342-B72B-12D6CE3B65FD}"/>
              </a:ext>
            </a:extLst>
          </p:cNvPr>
          <p:cNvSpPr>
            <a:spLocks noChangeAspect="1"/>
          </p:cNvSpPr>
          <p:nvPr/>
        </p:nvSpPr>
        <p:spPr>
          <a:xfrm>
            <a:off x="1985164" y="1153907"/>
            <a:ext cx="367308" cy="125473"/>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chemeClr val="tx1"/>
          </a:solidFill>
          <a:ln w="12700">
            <a:miter lim="400000"/>
          </a:ln>
        </p:spPr>
        <p:txBody>
          <a:bodyPr lIns="19051" tIns="19051" rIns="19051" bIns="19051" anchor="ctr"/>
          <a:lstStyle/>
          <a:p>
            <a:pPr algn="l" defTabSz="228582">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p>
        </p:txBody>
      </p:sp>
      <p:cxnSp>
        <p:nvCxnSpPr>
          <p:cNvPr id="131" name="Straight Connector 157">
            <a:extLst>
              <a:ext uri="{FF2B5EF4-FFF2-40B4-BE49-F238E27FC236}">
                <a16:creationId xmlns:a16="http://schemas.microsoft.com/office/drawing/2014/main" id="{391ECB0D-DED6-CC47-925E-29BC4FBEB4F5}"/>
              </a:ext>
            </a:extLst>
          </p:cNvPr>
          <p:cNvCxnSpPr>
            <a:cxnSpLocks/>
          </p:cNvCxnSpPr>
          <p:nvPr/>
        </p:nvCxnSpPr>
        <p:spPr>
          <a:xfrm>
            <a:off x="8002106" y="2049005"/>
            <a:ext cx="0" cy="4114800"/>
          </a:xfrm>
          <a:prstGeom prst="line">
            <a:avLst/>
          </a:prstGeom>
          <a:noFill/>
          <a:ln w="9525" cap="flat">
            <a:solidFill>
              <a:srgbClr val="CDCDCD"/>
            </a:solidFill>
            <a:prstDash val="lgDash"/>
            <a:miter lim="400000"/>
          </a:ln>
          <a:effectLst/>
          <a:sp3d/>
        </p:spPr>
        <p:style>
          <a:lnRef idx="0">
            <a:scrgbClr r="0" g="0" b="0"/>
          </a:lnRef>
          <a:fillRef idx="0">
            <a:scrgbClr r="0" g="0" b="0"/>
          </a:fillRef>
          <a:effectRef idx="0">
            <a:scrgbClr r="0" g="0" b="0"/>
          </a:effectRef>
          <a:fontRef idx="none"/>
        </p:style>
      </p:cxnSp>
      <p:sp>
        <p:nvSpPr>
          <p:cNvPr id="171" name="TextBox 181">
            <a:extLst>
              <a:ext uri="{FF2B5EF4-FFF2-40B4-BE49-F238E27FC236}">
                <a16:creationId xmlns:a16="http://schemas.microsoft.com/office/drawing/2014/main" id="{4208B4CA-8B21-CE44-890F-677047CEC6CB}"/>
              </a:ext>
            </a:extLst>
          </p:cNvPr>
          <p:cNvSpPr txBox="1"/>
          <p:nvPr/>
        </p:nvSpPr>
        <p:spPr>
          <a:xfrm>
            <a:off x="1468797" y="354887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122" name="Rectangle 130">
            <a:extLst>
              <a:ext uri="{FF2B5EF4-FFF2-40B4-BE49-F238E27FC236}">
                <a16:creationId xmlns:a16="http://schemas.microsoft.com/office/drawing/2014/main" id="{CE1C49C2-99C9-4485-B48A-0D46AE934E4F}"/>
              </a:ext>
            </a:extLst>
          </p:cNvPr>
          <p:cNvSpPr/>
          <p:nvPr/>
        </p:nvSpPr>
        <p:spPr>
          <a:xfrm>
            <a:off x="112823" y="3124633"/>
            <a:ext cx="605370" cy="1804353"/>
          </a:xfrm>
          <a:prstGeom prst="rect">
            <a:avLst/>
          </a:prstGeom>
          <a:solidFill>
            <a:srgbClr val="4141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825500" hangingPunct="0"/>
            <a:r>
              <a:rPr lang="en-US" altLang="zh-CN" sz="1200" dirty="0">
                <a:solidFill>
                  <a:schemeClr val="bg1"/>
                </a:solidFill>
              </a:rPr>
              <a:t>FUNCTI-ONALITY</a:t>
            </a:r>
            <a:r>
              <a:rPr lang="en-US" altLang="zh-CN" sz="1200" baseline="30000" dirty="0">
                <a:solidFill>
                  <a:schemeClr val="bg1"/>
                </a:solidFill>
              </a:rPr>
              <a:t>2</a:t>
            </a:r>
            <a:endParaRPr lang="en-US" altLang="zh-CN" sz="1200" dirty="0">
              <a:solidFill>
                <a:schemeClr val="bg1"/>
              </a:solidFill>
            </a:endParaRPr>
          </a:p>
        </p:txBody>
      </p:sp>
      <p:sp>
        <p:nvSpPr>
          <p:cNvPr id="142" name="Rectangle 141">
            <a:extLst>
              <a:ext uri="{FF2B5EF4-FFF2-40B4-BE49-F238E27FC236}">
                <a16:creationId xmlns:a16="http://schemas.microsoft.com/office/drawing/2014/main" id="{BA97573B-E539-4000-A11B-8C467A3C32CA}"/>
              </a:ext>
            </a:extLst>
          </p:cNvPr>
          <p:cNvSpPr/>
          <p:nvPr/>
        </p:nvSpPr>
        <p:spPr>
          <a:xfrm>
            <a:off x="727071" y="3119062"/>
            <a:ext cx="733674" cy="365760"/>
          </a:xfrm>
          <a:prstGeom prst="rect">
            <a:avLst/>
          </a:prstGeom>
          <a:solidFill>
            <a:srgbClr val="8C8C8C"/>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900" dirty="0">
                <a:solidFill>
                  <a:schemeClr val="bg1"/>
                </a:solidFill>
              </a:rPr>
              <a:t>提速</a:t>
            </a:r>
            <a:endParaRPr lang="en-US" altLang="zh-CN" sz="900" dirty="0">
              <a:solidFill>
                <a:schemeClr val="bg1"/>
              </a:solidFill>
            </a:endParaRPr>
          </a:p>
          <a:p>
            <a:pPr marL="0" marR="0" indent="0" algn="ctr" defTabSz="825500" rtl="0" fontAlgn="auto" latinLnBrk="0" hangingPunct="0">
              <a:lnSpc>
                <a:spcPct val="100000"/>
              </a:lnSpc>
              <a:spcBef>
                <a:spcPts val="0"/>
              </a:spcBef>
              <a:spcAft>
                <a:spcPts val="0"/>
              </a:spcAft>
              <a:buClrTx/>
              <a:buSzTx/>
              <a:buFontTx/>
              <a:buNone/>
              <a:tabLst/>
            </a:pPr>
            <a:r>
              <a:rPr lang="en-US" sz="900" dirty="0">
                <a:solidFill>
                  <a:schemeClr val="bg1"/>
                </a:solidFill>
              </a:rPr>
              <a:t>SPEED</a:t>
            </a:r>
          </a:p>
        </p:txBody>
      </p:sp>
      <p:sp>
        <p:nvSpPr>
          <p:cNvPr id="177" name="Rectangle 176">
            <a:extLst>
              <a:ext uri="{FF2B5EF4-FFF2-40B4-BE49-F238E27FC236}">
                <a16:creationId xmlns:a16="http://schemas.microsoft.com/office/drawing/2014/main" id="{4CDB1F5F-2F6A-4E88-8894-CE109D5CB725}"/>
              </a:ext>
            </a:extLst>
          </p:cNvPr>
          <p:cNvSpPr/>
          <p:nvPr/>
        </p:nvSpPr>
        <p:spPr>
          <a:xfrm>
            <a:off x="727071" y="3477998"/>
            <a:ext cx="733674" cy="365760"/>
          </a:xfrm>
          <a:prstGeom prst="rect">
            <a:avLst/>
          </a:prstGeom>
          <a:solidFill>
            <a:srgbClr val="8C8C8C"/>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900" dirty="0">
                <a:solidFill>
                  <a:schemeClr val="bg1"/>
                </a:solidFill>
              </a:rPr>
              <a:t>舒适</a:t>
            </a:r>
            <a:endParaRPr lang="en-US" altLang="zh-CN" sz="900" dirty="0">
              <a:solidFill>
                <a:schemeClr val="bg1"/>
              </a:solidFill>
            </a:endParaRPr>
          </a:p>
          <a:p>
            <a:pPr marL="0" marR="0" indent="0" algn="ctr" defTabSz="825500" rtl="0" fontAlgn="auto" latinLnBrk="0" hangingPunct="0">
              <a:lnSpc>
                <a:spcPct val="100000"/>
              </a:lnSpc>
              <a:spcBef>
                <a:spcPts val="0"/>
              </a:spcBef>
              <a:spcAft>
                <a:spcPts val="0"/>
              </a:spcAft>
              <a:buClrTx/>
              <a:buSzTx/>
              <a:buFontTx/>
              <a:buNone/>
              <a:tabLst/>
            </a:pPr>
            <a:r>
              <a:rPr lang="en-US" sz="900" dirty="0">
                <a:solidFill>
                  <a:schemeClr val="bg1"/>
                </a:solidFill>
              </a:rPr>
              <a:t>COMFORT</a:t>
            </a:r>
          </a:p>
        </p:txBody>
      </p:sp>
      <p:sp>
        <p:nvSpPr>
          <p:cNvPr id="179" name="Rectangle 178">
            <a:extLst>
              <a:ext uri="{FF2B5EF4-FFF2-40B4-BE49-F238E27FC236}">
                <a16:creationId xmlns:a16="http://schemas.microsoft.com/office/drawing/2014/main" id="{0AC3EFDE-6092-48F2-B92E-23F0DA12B80C}"/>
              </a:ext>
            </a:extLst>
          </p:cNvPr>
          <p:cNvSpPr/>
          <p:nvPr/>
        </p:nvSpPr>
        <p:spPr>
          <a:xfrm>
            <a:off x="727071" y="3836934"/>
            <a:ext cx="733674" cy="365760"/>
          </a:xfrm>
          <a:prstGeom prst="rect">
            <a:avLst/>
          </a:prstGeom>
          <a:solidFill>
            <a:srgbClr val="8C8C8C"/>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900" dirty="0">
                <a:solidFill>
                  <a:schemeClr val="bg1"/>
                </a:solidFill>
              </a:rPr>
              <a:t>保护</a:t>
            </a:r>
            <a:endParaRPr lang="en-US" altLang="zh-CN" sz="900" dirty="0">
              <a:solidFill>
                <a:schemeClr val="bg1"/>
              </a:solidFill>
            </a:endParaRPr>
          </a:p>
          <a:p>
            <a:pPr marL="0" marR="0" indent="0" algn="ctr" defTabSz="825500" rtl="0" fontAlgn="auto" latinLnBrk="0" hangingPunct="0">
              <a:lnSpc>
                <a:spcPct val="100000"/>
              </a:lnSpc>
              <a:spcBef>
                <a:spcPts val="0"/>
              </a:spcBef>
              <a:spcAft>
                <a:spcPts val="0"/>
              </a:spcAft>
              <a:buClrTx/>
              <a:buSzTx/>
              <a:buFontTx/>
              <a:buNone/>
              <a:tabLst/>
            </a:pPr>
            <a:r>
              <a:rPr lang="en-US" sz="900" dirty="0">
                <a:solidFill>
                  <a:schemeClr val="bg1"/>
                </a:solidFill>
              </a:rPr>
              <a:t>PROTECT</a:t>
            </a:r>
          </a:p>
        </p:txBody>
      </p:sp>
      <p:sp>
        <p:nvSpPr>
          <p:cNvPr id="184" name="Rectangle 183">
            <a:extLst>
              <a:ext uri="{FF2B5EF4-FFF2-40B4-BE49-F238E27FC236}">
                <a16:creationId xmlns:a16="http://schemas.microsoft.com/office/drawing/2014/main" id="{30CEEA20-3FAB-4333-8DB6-35597628862A}"/>
              </a:ext>
            </a:extLst>
          </p:cNvPr>
          <p:cNvSpPr/>
          <p:nvPr/>
        </p:nvSpPr>
        <p:spPr>
          <a:xfrm>
            <a:off x="727071" y="4195870"/>
            <a:ext cx="733674" cy="365760"/>
          </a:xfrm>
          <a:prstGeom prst="rect">
            <a:avLst/>
          </a:prstGeom>
          <a:solidFill>
            <a:srgbClr val="8C8C8C"/>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900" dirty="0">
                <a:solidFill>
                  <a:schemeClr val="bg1"/>
                </a:solidFill>
              </a:rPr>
              <a:t>耐用性</a:t>
            </a:r>
            <a:endParaRPr lang="en-US" altLang="zh-CN" sz="900" dirty="0">
              <a:solidFill>
                <a:schemeClr val="bg1"/>
              </a:solidFill>
            </a:endParaRPr>
          </a:p>
          <a:p>
            <a:pPr marL="0" marR="0" indent="0" algn="ctr" defTabSz="825500" rtl="0" fontAlgn="auto" latinLnBrk="0" hangingPunct="0">
              <a:lnSpc>
                <a:spcPct val="100000"/>
              </a:lnSpc>
              <a:spcBef>
                <a:spcPts val="0"/>
              </a:spcBef>
              <a:spcAft>
                <a:spcPts val="0"/>
              </a:spcAft>
              <a:buClrTx/>
              <a:buSzTx/>
              <a:buFontTx/>
              <a:buNone/>
              <a:tabLst/>
            </a:pPr>
            <a:r>
              <a:rPr lang="en-US" sz="900" dirty="0">
                <a:solidFill>
                  <a:schemeClr val="bg1"/>
                </a:solidFill>
              </a:rPr>
              <a:t>DURABILITY</a:t>
            </a:r>
          </a:p>
        </p:txBody>
      </p:sp>
      <p:sp>
        <p:nvSpPr>
          <p:cNvPr id="185" name="Rectangle 184">
            <a:extLst>
              <a:ext uri="{FF2B5EF4-FFF2-40B4-BE49-F238E27FC236}">
                <a16:creationId xmlns:a16="http://schemas.microsoft.com/office/drawing/2014/main" id="{585658DC-BC95-46B7-A72A-115CD7FE17C4}"/>
              </a:ext>
            </a:extLst>
          </p:cNvPr>
          <p:cNvSpPr/>
          <p:nvPr/>
        </p:nvSpPr>
        <p:spPr>
          <a:xfrm>
            <a:off x="727071" y="4564043"/>
            <a:ext cx="733674" cy="365760"/>
          </a:xfrm>
          <a:prstGeom prst="rect">
            <a:avLst/>
          </a:prstGeom>
          <a:solidFill>
            <a:srgbClr val="8C8C8C"/>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900" dirty="0">
                <a:solidFill>
                  <a:schemeClr val="bg1"/>
                </a:solidFill>
              </a:rPr>
              <a:t>多功能 </a:t>
            </a:r>
            <a:r>
              <a:rPr lang="en-US" sz="900" dirty="0">
                <a:solidFill>
                  <a:schemeClr val="bg1"/>
                </a:solidFill>
              </a:rPr>
              <a:t>MULTI FUNCTIOAL</a:t>
            </a:r>
          </a:p>
        </p:txBody>
      </p:sp>
      <p:sp>
        <p:nvSpPr>
          <p:cNvPr id="123" name="Rectangle 122">
            <a:extLst>
              <a:ext uri="{FF2B5EF4-FFF2-40B4-BE49-F238E27FC236}">
                <a16:creationId xmlns:a16="http://schemas.microsoft.com/office/drawing/2014/main" id="{58FE5E0F-2101-4F3E-B389-73BB5D20A27D}"/>
              </a:ext>
            </a:extLst>
          </p:cNvPr>
          <p:cNvSpPr/>
          <p:nvPr/>
        </p:nvSpPr>
        <p:spPr>
          <a:xfrm>
            <a:off x="10849332" y="-1415143"/>
            <a:ext cx="2685335" cy="1415143"/>
          </a:xfrm>
          <a:prstGeom prst="rect">
            <a:avLst/>
          </a:prstGeom>
          <a:solidFill>
            <a:srgbClr val="7030A0"/>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defTabSz="825500" rtl="0" fontAlgn="auto" latinLnBrk="0" hangingPunct="0">
              <a:lnSpc>
                <a:spcPct val="100000"/>
              </a:lnSpc>
              <a:spcBef>
                <a:spcPts val="0"/>
              </a:spcBef>
              <a:spcAft>
                <a:spcPts val="0"/>
              </a:spcAft>
              <a:buClrTx/>
              <a:buSzTx/>
              <a:buFontTx/>
              <a:buNone/>
              <a:tabLst/>
            </a:pPr>
            <a:r>
              <a:rPr lang="en-US" altLang="zh-CN" sz="1100" dirty="0">
                <a:solidFill>
                  <a:schemeClr val="bg1"/>
                </a:solidFill>
              </a:rPr>
              <a:t>@alex, </a:t>
            </a:r>
            <a:r>
              <a:rPr lang="zh-CN" altLang="en-US" sz="1100" dirty="0">
                <a:solidFill>
                  <a:schemeClr val="bg1"/>
                </a:solidFill>
              </a:rPr>
              <a:t>列举几个核心价位带产品，对比</a:t>
            </a:r>
            <a:r>
              <a:rPr lang="en-US" altLang="zh-CN" sz="1100" dirty="0">
                <a:solidFill>
                  <a:schemeClr val="bg1"/>
                </a:solidFill>
              </a:rPr>
              <a:t>FUNCTIONALITY</a:t>
            </a:r>
            <a:r>
              <a:rPr lang="zh-CN" altLang="en-US" sz="1100" dirty="0">
                <a:solidFill>
                  <a:schemeClr val="bg1"/>
                </a:solidFill>
              </a:rPr>
              <a:t>为主</a:t>
            </a:r>
            <a:endParaRPr lang="en-US" altLang="zh-CN" sz="1100" dirty="0">
              <a:solidFill>
                <a:schemeClr val="bg1"/>
              </a:solidFill>
            </a:endParaRPr>
          </a:p>
          <a:p>
            <a:pPr marL="0" marR="0" indent="0" defTabSz="825500" rtl="0" fontAlgn="auto" latinLnBrk="0" hangingPunct="0">
              <a:lnSpc>
                <a:spcPct val="100000"/>
              </a:lnSpc>
              <a:spcBef>
                <a:spcPts val="0"/>
              </a:spcBef>
              <a:spcAft>
                <a:spcPts val="0"/>
              </a:spcAft>
              <a:buClrTx/>
              <a:buSzTx/>
              <a:buFontTx/>
              <a:buNone/>
              <a:tabLst/>
            </a:pPr>
            <a:endParaRPr lang="en-US" altLang="zh-CN" sz="1100" dirty="0">
              <a:solidFill>
                <a:schemeClr val="bg1"/>
              </a:solidFill>
            </a:endParaRPr>
          </a:p>
          <a:p>
            <a:pPr marL="0" marR="0" indent="0" defTabSz="825500" rtl="0" fontAlgn="auto" latinLnBrk="0" hangingPunct="0">
              <a:lnSpc>
                <a:spcPct val="100000"/>
              </a:lnSpc>
              <a:spcBef>
                <a:spcPts val="0"/>
              </a:spcBef>
              <a:spcAft>
                <a:spcPts val="0"/>
              </a:spcAft>
              <a:buClrTx/>
              <a:buSzTx/>
              <a:buFontTx/>
              <a:buNone/>
              <a:tabLst/>
            </a:pPr>
            <a:r>
              <a:rPr lang="zh-CN" altLang="en-US" sz="1100" dirty="0">
                <a:solidFill>
                  <a:schemeClr val="bg1"/>
                </a:solidFill>
              </a:rPr>
              <a:t>可以竞速 </a:t>
            </a:r>
            <a:r>
              <a:rPr lang="en-US" altLang="zh-CN" sz="1100" dirty="0">
                <a:solidFill>
                  <a:schemeClr val="bg1"/>
                </a:solidFill>
              </a:rPr>
              <a:t>zoom fly </a:t>
            </a:r>
            <a:r>
              <a:rPr lang="zh-CN" altLang="en-US" sz="1100" dirty="0">
                <a:solidFill>
                  <a:schemeClr val="bg1"/>
                </a:solidFill>
              </a:rPr>
              <a:t>和</a:t>
            </a:r>
            <a:r>
              <a:rPr lang="en-US" altLang="zh-CN" sz="1100" dirty="0">
                <a:solidFill>
                  <a:schemeClr val="bg1"/>
                </a:solidFill>
              </a:rPr>
              <a:t>tempo</a:t>
            </a:r>
            <a:r>
              <a:rPr lang="zh-CN" altLang="en-US" sz="1100" dirty="0">
                <a:solidFill>
                  <a:schemeClr val="bg1"/>
                </a:solidFill>
              </a:rPr>
              <a:t>没有区分度可以在那一页提到，越野，训练，各一张</a:t>
            </a:r>
            <a:endParaRPr lang="en-US" altLang="zh-CN" sz="1100" dirty="0">
              <a:solidFill>
                <a:schemeClr val="bg1"/>
              </a:solidFill>
            </a:endParaRPr>
          </a:p>
          <a:p>
            <a:pPr marL="0" marR="0" indent="0" defTabSz="825500" rtl="0" fontAlgn="auto" latinLnBrk="0" hangingPunct="0">
              <a:lnSpc>
                <a:spcPct val="100000"/>
              </a:lnSpc>
              <a:spcBef>
                <a:spcPts val="0"/>
              </a:spcBef>
              <a:spcAft>
                <a:spcPts val="0"/>
              </a:spcAft>
              <a:buClrTx/>
              <a:buSzTx/>
              <a:buFontTx/>
              <a:buNone/>
              <a:tabLst/>
            </a:pPr>
            <a:r>
              <a:rPr lang="en-US" altLang="zh-CN" sz="1100" dirty="0">
                <a:solidFill>
                  <a:schemeClr val="bg1"/>
                </a:solidFill>
              </a:rPr>
              <a:t>&gt;&gt;</a:t>
            </a:r>
            <a:r>
              <a:rPr lang="zh-CN" altLang="en-US" sz="1100" dirty="0">
                <a:solidFill>
                  <a:schemeClr val="bg1"/>
                </a:solidFill>
              </a:rPr>
              <a:t>产品力上没有问题</a:t>
            </a:r>
            <a:endParaRPr lang="en-US" altLang="zh-CN" sz="1100" dirty="0">
              <a:solidFill>
                <a:schemeClr val="bg1"/>
              </a:solidFill>
            </a:endParaRPr>
          </a:p>
          <a:p>
            <a:pPr marL="0" marR="0" indent="0"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grpSp>
        <p:nvGrpSpPr>
          <p:cNvPr id="141" name="Group 140">
            <a:extLst>
              <a:ext uri="{FF2B5EF4-FFF2-40B4-BE49-F238E27FC236}">
                <a16:creationId xmlns:a16="http://schemas.microsoft.com/office/drawing/2014/main" id="{6ECA6640-AD67-4407-8003-B56EC7DE9598}"/>
              </a:ext>
            </a:extLst>
          </p:cNvPr>
          <p:cNvGrpSpPr/>
          <p:nvPr/>
        </p:nvGrpSpPr>
        <p:grpSpPr>
          <a:xfrm>
            <a:off x="11386282" y="-44344"/>
            <a:ext cx="805718" cy="791136"/>
            <a:chOff x="11386282" y="-44344"/>
            <a:chExt cx="805718" cy="791136"/>
          </a:xfrm>
        </p:grpSpPr>
        <p:sp>
          <p:nvSpPr>
            <p:cNvPr id="145" name="Right Triangle 144">
              <a:extLst>
                <a:ext uri="{FF2B5EF4-FFF2-40B4-BE49-F238E27FC236}">
                  <a16:creationId xmlns:a16="http://schemas.microsoft.com/office/drawing/2014/main" id="{FD5D168B-D7E4-446D-A7AE-20B2FCF832E2}"/>
                </a:ext>
              </a:extLst>
            </p:cNvPr>
            <p:cNvSpPr/>
            <p:nvPr/>
          </p:nvSpPr>
          <p:spPr>
            <a:xfrm flipH="1" flipV="1">
              <a:off x="11386282" y="0"/>
              <a:ext cx="805718" cy="746792"/>
            </a:xfrm>
            <a:prstGeom prst="rtTriangle">
              <a:avLst/>
            </a:prstGeom>
            <a:solidFill>
              <a:srgbClr val="005DA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Trade Gothic for Nike 365 BdCn"/>
                <a:ea typeface="+mn-ea"/>
                <a:cs typeface="+mn-cs"/>
                <a:sym typeface="Helvetica Light"/>
              </a:endParaRPr>
            </a:p>
          </p:txBody>
        </p:sp>
        <p:sp>
          <p:nvSpPr>
            <p:cNvPr id="146" name="Rectangle 145">
              <a:extLst>
                <a:ext uri="{FF2B5EF4-FFF2-40B4-BE49-F238E27FC236}">
                  <a16:creationId xmlns:a16="http://schemas.microsoft.com/office/drawing/2014/main" id="{47FA1CA1-A99E-48A5-94D0-7FCC493CAE54}"/>
                </a:ext>
              </a:extLst>
            </p:cNvPr>
            <p:cNvSpPr/>
            <p:nvPr/>
          </p:nvSpPr>
          <p:spPr>
            <a:xfrm>
              <a:off x="11791403" y="-44344"/>
              <a:ext cx="400597" cy="564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mn-lt"/>
                  <a:ea typeface="+mn-ea"/>
                  <a:cs typeface="+mn-cs"/>
                  <a:sym typeface="Helvetica Light"/>
                </a:rPr>
                <a:t>A</a:t>
              </a:r>
              <a:endParaRPr kumimoji="0" lang="en-US" sz="2800" b="0" i="0" u="none" strike="noStrike" cap="none" spc="0" normalizeH="0" baseline="0" dirty="0">
                <a:ln>
                  <a:noFill/>
                </a:ln>
                <a:solidFill>
                  <a:schemeClr val="bg1"/>
                </a:solidFill>
                <a:effectLst/>
                <a:uFillTx/>
                <a:latin typeface="+mn-lt"/>
                <a:ea typeface="+mn-ea"/>
                <a:cs typeface="+mn-cs"/>
                <a:sym typeface="Helvetica Light"/>
              </a:endParaRPr>
            </a:p>
          </p:txBody>
        </p:sp>
      </p:grpSp>
      <p:cxnSp>
        <p:nvCxnSpPr>
          <p:cNvPr id="198" name="Straight Connector 197">
            <a:extLst>
              <a:ext uri="{FF2B5EF4-FFF2-40B4-BE49-F238E27FC236}">
                <a16:creationId xmlns:a16="http://schemas.microsoft.com/office/drawing/2014/main" id="{891176BE-2F5E-4613-A335-97A0F276A595}"/>
              </a:ext>
            </a:extLst>
          </p:cNvPr>
          <p:cNvCxnSpPr>
            <a:cxnSpLocks/>
          </p:cNvCxnSpPr>
          <p:nvPr/>
        </p:nvCxnSpPr>
        <p:spPr>
          <a:xfrm>
            <a:off x="9305090" y="2049572"/>
            <a:ext cx="0" cy="4114800"/>
          </a:xfrm>
          <a:prstGeom prst="line">
            <a:avLst/>
          </a:prstGeom>
          <a:noFill/>
          <a:ln w="9525" cap="flat">
            <a:solidFill>
              <a:srgbClr val="CDCDCD"/>
            </a:solidFill>
            <a:prstDash val="lgDash"/>
            <a:miter lim="400000"/>
          </a:ln>
          <a:effectLst/>
          <a:sp3d/>
        </p:spPr>
        <p:style>
          <a:lnRef idx="0">
            <a:scrgbClr r="0" g="0" b="0"/>
          </a:lnRef>
          <a:fillRef idx="0">
            <a:scrgbClr r="0" g="0" b="0"/>
          </a:fillRef>
          <a:effectRef idx="0">
            <a:scrgbClr r="0" g="0" b="0"/>
          </a:effectRef>
          <a:fontRef idx="none"/>
        </p:style>
      </p:cxnSp>
      <p:cxnSp>
        <p:nvCxnSpPr>
          <p:cNvPr id="218" name="Straight Connector 157">
            <a:extLst>
              <a:ext uri="{FF2B5EF4-FFF2-40B4-BE49-F238E27FC236}">
                <a16:creationId xmlns:a16="http://schemas.microsoft.com/office/drawing/2014/main" id="{6D44CD8F-C8C5-4711-9AB4-3A4EDC65ED56}"/>
              </a:ext>
            </a:extLst>
          </p:cNvPr>
          <p:cNvCxnSpPr>
            <a:cxnSpLocks/>
          </p:cNvCxnSpPr>
          <p:nvPr/>
        </p:nvCxnSpPr>
        <p:spPr>
          <a:xfrm>
            <a:off x="10608074" y="2045908"/>
            <a:ext cx="0" cy="4114800"/>
          </a:xfrm>
          <a:prstGeom prst="line">
            <a:avLst/>
          </a:prstGeom>
          <a:noFill/>
          <a:ln w="9525" cap="flat">
            <a:solidFill>
              <a:srgbClr val="CDCDCD"/>
            </a:solidFill>
            <a:prstDash val="lgDash"/>
            <a:miter lim="400000"/>
          </a:ln>
          <a:effectLst/>
          <a:sp3d/>
        </p:spPr>
        <p:style>
          <a:lnRef idx="0">
            <a:scrgbClr r="0" g="0" b="0"/>
          </a:lnRef>
          <a:fillRef idx="0">
            <a:scrgbClr r="0" g="0" b="0"/>
          </a:fillRef>
          <a:effectRef idx="0">
            <a:scrgbClr r="0" g="0" b="0"/>
          </a:effectRef>
          <a:fontRef idx="none"/>
        </p:style>
      </p:cxnSp>
      <p:cxnSp>
        <p:nvCxnSpPr>
          <p:cNvPr id="227" name="Straight Connector 226">
            <a:extLst>
              <a:ext uri="{FF2B5EF4-FFF2-40B4-BE49-F238E27FC236}">
                <a16:creationId xmlns:a16="http://schemas.microsoft.com/office/drawing/2014/main" id="{4DE062F1-598E-4153-B3FB-5CF401635EBC}"/>
              </a:ext>
            </a:extLst>
          </p:cNvPr>
          <p:cNvCxnSpPr>
            <a:cxnSpLocks/>
          </p:cNvCxnSpPr>
          <p:nvPr/>
        </p:nvCxnSpPr>
        <p:spPr>
          <a:xfrm>
            <a:off x="11911061" y="2057400"/>
            <a:ext cx="0" cy="4130197"/>
          </a:xfrm>
          <a:prstGeom prst="line">
            <a:avLst/>
          </a:prstGeom>
          <a:noFill/>
          <a:ln w="9525" cap="flat">
            <a:solidFill>
              <a:srgbClr val="CDCDCD"/>
            </a:solidFill>
            <a:prstDash val="lgDash"/>
            <a:miter lim="400000"/>
          </a:ln>
          <a:effectLst/>
          <a:sp3d/>
        </p:spPr>
        <p:style>
          <a:lnRef idx="0">
            <a:scrgbClr r="0" g="0" b="0"/>
          </a:lnRef>
          <a:fillRef idx="0">
            <a:scrgbClr r="0" g="0" b="0"/>
          </a:fillRef>
          <a:effectRef idx="0">
            <a:scrgbClr r="0" g="0" b="0"/>
          </a:effectRef>
          <a:fontRef idx="none"/>
        </p:style>
      </p:cxnSp>
      <p:cxnSp>
        <p:nvCxnSpPr>
          <p:cNvPr id="228" name="Straight Connector 227">
            <a:extLst>
              <a:ext uri="{FF2B5EF4-FFF2-40B4-BE49-F238E27FC236}">
                <a16:creationId xmlns:a16="http://schemas.microsoft.com/office/drawing/2014/main" id="{CB2DC9E9-B19A-496B-A3B4-5B2B64721280}"/>
              </a:ext>
            </a:extLst>
          </p:cNvPr>
          <p:cNvCxnSpPr>
            <a:cxnSpLocks/>
          </p:cNvCxnSpPr>
          <p:nvPr/>
        </p:nvCxnSpPr>
        <p:spPr>
          <a:xfrm>
            <a:off x="4093154" y="2040304"/>
            <a:ext cx="0" cy="4114800"/>
          </a:xfrm>
          <a:prstGeom prst="line">
            <a:avLst/>
          </a:prstGeom>
          <a:noFill/>
          <a:ln w="9525" cap="flat">
            <a:solidFill>
              <a:srgbClr val="CDCDCD"/>
            </a:solidFill>
            <a:prstDash val="lgDash"/>
            <a:miter lim="400000"/>
          </a:ln>
          <a:effectLst/>
          <a:sp3d/>
        </p:spPr>
        <p:style>
          <a:lnRef idx="0">
            <a:scrgbClr r="0" g="0" b="0"/>
          </a:lnRef>
          <a:fillRef idx="0">
            <a:scrgbClr r="0" g="0" b="0"/>
          </a:fillRef>
          <a:effectRef idx="0">
            <a:scrgbClr r="0" g="0" b="0"/>
          </a:effectRef>
          <a:fontRef idx="none"/>
        </p:style>
      </p:cxnSp>
      <p:sp>
        <p:nvSpPr>
          <p:cNvPr id="229" name="TextBox 228">
            <a:extLst>
              <a:ext uri="{FF2B5EF4-FFF2-40B4-BE49-F238E27FC236}">
                <a16:creationId xmlns:a16="http://schemas.microsoft.com/office/drawing/2014/main" id="{173A32CB-A6C7-4140-A4B5-26B7965130AD}"/>
              </a:ext>
            </a:extLst>
          </p:cNvPr>
          <p:cNvSpPr txBox="1"/>
          <p:nvPr/>
        </p:nvSpPr>
        <p:spPr>
          <a:xfrm>
            <a:off x="2779828" y="214356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en-US" altLang="zh-CN" sz="1000" dirty="0" err="1">
                <a:latin typeface="Trade Gothic for Nike 365 BdCn" panose="020B0806040303020004" pitchFamily="34" charset="0"/>
                <a:ea typeface="Trade Gothic for Nike 365" charset="0"/>
                <a:cs typeface="Trade Gothic for Nike 365" charset="0"/>
              </a:rPr>
              <a:t>Vaporfly</a:t>
            </a:r>
            <a:r>
              <a:rPr lang="en-US" altLang="zh-CN" sz="1000" dirty="0">
                <a:latin typeface="Trade Gothic for Nike 365 BdCn" panose="020B0806040303020004" pitchFamily="34" charset="0"/>
                <a:ea typeface="Trade Gothic for Nike 365" charset="0"/>
                <a:cs typeface="Trade Gothic for Nike 365" charset="0"/>
              </a:rPr>
              <a:t> Next%</a:t>
            </a:r>
          </a:p>
        </p:txBody>
      </p:sp>
      <p:sp>
        <p:nvSpPr>
          <p:cNvPr id="230" name="TextBox 229">
            <a:extLst>
              <a:ext uri="{FF2B5EF4-FFF2-40B4-BE49-F238E27FC236}">
                <a16:creationId xmlns:a16="http://schemas.microsoft.com/office/drawing/2014/main" id="{6553F498-0F1B-46EF-965C-8DD2EAE9DE6D}"/>
              </a:ext>
            </a:extLst>
          </p:cNvPr>
          <p:cNvSpPr txBox="1"/>
          <p:nvPr/>
        </p:nvSpPr>
        <p:spPr>
          <a:xfrm>
            <a:off x="2779828" y="4910882"/>
            <a:ext cx="131332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spcBef>
                <a:spcPts val="0"/>
              </a:spcBef>
              <a:buClrTx/>
              <a:buSzTx/>
              <a:buFont typeface="Arial" panose="020B0604020202020204" pitchFamily="34" charset="0"/>
              <a:buChar char="•"/>
              <a:tabLst/>
            </a:pPr>
            <a:r>
              <a:rPr lang="en-US" altLang="zh-CN" sz="1000" dirty="0">
                <a:latin typeface="Trade Gothic for Nike 365 BdCn" panose="020B0806040303020004" pitchFamily="34" charset="0"/>
                <a:ea typeface="Trade Gothic for Nike 365" charset="0"/>
                <a:cs typeface="Trade Gothic for Nike 365" charset="0"/>
              </a:rPr>
              <a:t>Suring propulsive force</a:t>
            </a:r>
          </a:p>
          <a:p>
            <a:pPr marL="171450" marR="0" indent="-171450" defTabSz="825500" rtl="0" fontAlgn="auto" latinLnBrk="0" hangingPunct="0">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Suitable for more runners</a:t>
            </a:r>
          </a:p>
        </p:txBody>
      </p:sp>
      <p:sp>
        <p:nvSpPr>
          <p:cNvPr id="231" name="TextBox 230">
            <a:extLst>
              <a:ext uri="{FF2B5EF4-FFF2-40B4-BE49-F238E27FC236}">
                <a16:creationId xmlns:a16="http://schemas.microsoft.com/office/drawing/2014/main" id="{EAA78723-89C0-4605-A1F9-1303C7446AAD}"/>
              </a:ext>
            </a:extLst>
          </p:cNvPr>
          <p:cNvSpPr txBox="1"/>
          <p:nvPr/>
        </p:nvSpPr>
        <p:spPr>
          <a:xfrm>
            <a:off x="2779828" y="2525238"/>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1,599</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32" name="TextBox 231">
            <a:extLst>
              <a:ext uri="{FF2B5EF4-FFF2-40B4-BE49-F238E27FC236}">
                <a16:creationId xmlns:a16="http://schemas.microsoft.com/office/drawing/2014/main" id="{993F07D1-28B0-4F72-B7F5-44F884BC226F}"/>
              </a:ext>
            </a:extLst>
          </p:cNvPr>
          <p:cNvSpPr txBox="1"/>
          <p:nvPr/>
        </p:nvSpPr>
        <p:spPr>
          <a:xfrm>
            <a:off x="2779828" y="284736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 665</a:t>
            </a:r>
          </a:p>
        </p:txBody>
      </p:sp>
      <p:sp>
        <p:nvSpPr>
          <p:cNvPr id="233" name="TextBox 232">
            <a:extLst>
              <a:ext uri="{FF2B5EF4-FFF2-40B4-BE49-F238E27FC236}">
                <a16:creationId xmlns:a16="http://schemas.microsoft.com/office/drawing/2014/main" id="{63EA5B45-1D87-4FE6-A903-B39E6D58167E}"/>
              </a:ext>
            </a:extLst>
          </p:cNvPr>
          <p:cNvSpPr txBox="1"/>
          <p:nvPr/>
        </p:nvSpPr>
        <p:spPr>
          <a:xfrm>
            <a:off x="2779828" y="5711225"/>
            <a:ext cx="13133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indent="-171450" defTabSz="825500" hangingPunct="0">
              <a:lnSpc>
                <a:spcPct val="80000"/>
              </a:lnSpc>
              <a:buFont typeface="Arial" panose="020B0604020202020204" pitchFamily="34" charset="0"/>
              <a:buChar char="•"/>
            </a:pPr>
            <a:r>
              <a:rPr lang="en-US" altLang="zh-CN" sz="1000" dirty="0">
                <a:latin typeface="Trade Gothic for Nike 365 BdCn" panose="020B0806040303020004" pitchFamily="34" charset="0"/>
                <a:ea typeface="Trade Gothic for Nike 365" charset="0"/>
                <a:cs typeface="Trade Gothic for Nike 365" charset="0"/>
              </a:rPr>
              <a:t>Lack of lockdown on heels</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34" name="TextBox 233">
            <a:extLst>
              <a:ext uri="{FF2B5EF4-FFF2-40B4-BE49-F238E27FC236}">
                <a16:creationId xmlns:a16="http://schemas.microsoft.com/office/drawing/2014/main" id="{A3B33ADA-7F1C-41D7-80ED-BD26351CDA80}"/>
              </a:ext>
            </a:extLst>
          </p:cNvPr>
          <p:cNvSpPr txBox="1"/>
          <p:nvPr/>
        </p:nvSpPr>
        <p:spPr>
          <a:xfrm>
            <a:off x="2779828" y="322689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35" name="TextBox 234">
            <a:extLst>
              <a:ext uri="{FF2B5EF4-FFF2-40B4-BE49-F238E27FC236}">
                <a16:creationId xmlns:a16="http://schemas.microsoft.com/office/drawing/2014/main" id="{0BCA4C88-6810-4319-89AC-70F5B40CFBAD}"/>
              </a:ext>
            </a:extLst>
          </p:cNvPr>
          <p:cNvSpPr txBox="1"/>
          <p:nvPr/>
        </p:nvSpPr>
        <p:spPr>
          <a:xfrm>
            <a:off x="2779828" y="431068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36" name="TextBox 235">
            <a:extLst>
              <a:ext uri="{FF2B5EF4-FFF2-40B4-BE49-F238E27FC236}">
                <a16:creationId xmlns:a16="http://schemas.microsoft.com/office/drawing/2014/main" id="{CE004136-5D2D-49A0-95F9-02DECB3D355A}"/>
              </a:ext>
            </a:extLst>
          </p:cNvPr>
          <p:cNvSpPr txBox="1"/>
          <p:nvPr/>
        </p:nvSpPr>
        <p:spPr>
          <a:xfrm>
            <a:off x="2779828" y="4666548"/>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37" name="TextBox 193">
            <a:extLst>
              <a:ext uri="{FF2B5EF4-FFF2-40B4-BE49-F238E27FC236}">
                <a16:creationId xmlns:a16="http://schemas.microsoft.com/office/drawing/2014/main" id="{91DF7428-7C92-4C96-B7DA-DDDBF56B89DF}"/>
              </a:ext>
            </a:extLst>
          </p:cNvPr>
          <p:cNvSpPr txBox="1"/>
          <p:nvPr/>
        </p:nvSpPr>
        <p:spPr>
          <a:xfrm>
            <a:off x="2779828" y="393717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38" name="TextBox 181">
            <a:extLst>
              <a:ext uri="{FF2B5EF4-FFF2-40B4-BE49-F238E27FC236}">
                <a16:creationId xmlns:a16="http://schemas.microsoft.com/office/drawing/2014/main" id="{2694F104-1738-4CFD-9B20-5ADDCE4A3B55}"/>
              </a:ext>
            </a:extLst>
          </p:cNvPr>
          <p:cNvSpPr txBox="1"/>
          <p:nvPr/>
        </p:nvSpPr>
        <p:spPr>
          <a:xfrm>
            <a:off x="2779828" y="354887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39" name="TextBox 238">
            <a:extLst>
              <a:ext uri="{FF2B5EF4-FFF2-40B4-BE49-F238E27FC236}">
                <a16:creationId xmlns:a16="http://schemas.microsoft.com/office/drawing/2014/main" id="{9124CD14-1255-4CE7-8249-C48475A6F67C}"/>
              </a:ext>
            </a:extLst>
          </p:cNvPr>
          <p:cNvSpPr txBox="1"/>
          <p:nvPr/>
        </p:nvSpPr>
        <p:spPr>
          <a:xfrm>
            <a:off x="4074023" y="2161617"/>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en-US" altLang="zh-CN" sz="1000" dirty="0" err="1">
                <a:latin typeface="Trade Gothic for Nike 365 BdCn" panose="020B0806040303020004" pitchFamily="34" charset="0"/>
                <a:ea typeface="Trade Gothic for Nike 365" charset="0"/>
                <a:cs typeface="Trade Gothic for Nike 365" charset="0"/>
              </a:rPr>
              <a:t>Metaspeed</a:t>
            </a:r>
            <a:r>
              <a:rPr lang="en-US" altLang="zh-CN" sz="1000" dirty="0">
                <a:latin typeface="Trade Gothic for Nike 365 BdCn" panose="020B0806040303020004" pitchFamily="34" charset="0"/>
                <a:ea typeface="Trade Gothic for Nike 365" charset="0"/>
                <a:cs typeface="Trade Gothic for Nike 365" charset="0"/>
              </a:rPr>
              <a:t> Sky</a:t>
            </a:r>
          </a:p>
        </p:txBody>
      </p:sp>
      <p:sp>
        <p:nvSpPr>
          <p:cNvPr id="240" name="TextBox 239">
            <a:extLst>
              <a:ext uri="{FF2B5EF4-FFF2-40B4-BE49-F238E27FC236}">
                <a16:creationId xmlns:a16="http://schemas.microsoft.com/office/drawing/2014/main" id="{9516FE68-0AF8-4DC5-A18B-B557E391F1EF}"/>
              </a:ext>
            </a:extLst>
          </p:cNvPr>
          <p:cNvSpPr txBox="1"/>
          <p:nvPr/>
        </p:nvSpPr>
        <p:spPr>
          <a:xfrm>
            <a:off x="4074023" y="5159767"/>
            <a:ext cx="1313324"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Extreme </a:t>
            </a:r>
            <a:r>
              <a:rPr lang="en-US" sz="1000" dirty="0" err="1">
                <a:latin typeface="Trade Gothic for Nike 365 BdCn" panose="020B0806040303020004" pitchFamily="34" charset="0"/>
                <a:ea typeface="Trade Gothic for Nike 365" charset="0"/>
                <a:cs typeface="Trade Gothic for Nike 365" charset="0"/>
              </a:rPr>
              <a:t>springback</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41" name="TextBox 240">
            <a:extLst>
              <a:ext uri="{FF2B5EF4-FFF2-40B4-BE49-F238E27FC236}">
                <a16:creationId xmlns:a16="http://schemas.microsoft.com/office/drawing/2014/main" id="{66BC9D6C-EBC4-4E3A-97B1-2CD0E5D81634}"/>
              </a:ext>
            </a:extLst>
          </p:cNvPr>
          <p:cNvSpPr txBox="1"/>
          <p:nvPr/>
        </p:nvSpPr>
        <p:spPr>
          <a:xfrm>
            <a:off x="4074023" y="2543291"/>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1,690</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42" name="TextBox 241">
            <a:extLst>
              <a:ext uri="{FF2B5EF4-FFF2-40B4-BE49-F238E27FC236}">
                <a16:creationId xmlns:a16="http://schemas.microsoft.com/office/drawing/2014/main" id="{A7441E34-9563-4ECA-9977-4D452594D301}"/>
              </a:ext>
            </a:extLst>
          </p:cNvPr>
          <p:cNvSpPr txBox="1"/>
          <p:nvPr/>
        </p:nvSpPr>
        <p:spPr>
          <a:xfrm>
            <a:off x="4074023" y="2865416"/>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  80</a:t>
            </a:r>
          </a:p>
        </p:txBody>
      </p:sp>
      <p:sp>
        <p:nvSpPr>
          <p:cNvPr id="243" name="TextBox 242">
            <a:extLst>
              <a:ext uri="{FF2B5EF4-FFF2-40B4-BE49-F238E27FC236}">
                <a16:creationId xmlns:a16="http://schemas.microsoft.com/office/drawing/2014/main" id="{38F3DC65-773B-47C6-82BB-1B7E25017898}"/>
              </a:ext>
            </a:extLst>
          </p:cNvPr>
          <p:cNvSpPr txBox="1"/>
          <p:nvPr/>
        </p:nvSpPr>
        <p:spPr>
          <a:xfrm>
            <a:off x="4074023" y="5606169"/>
            <a:ext cx="1313324"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altLang="zh-CN" sz="1000" dirty="0">
                <a:latin typeface="Trade Gothic for Nike 365 BdCn" panose="020B0806040303020004" pitchFamily="34" charset="0"/>
                <a:ea typeface="Trade Gothic for Nike 365" charset="0"/>
                <a:cs typeface="Trade Gothic for Nike 365" charset="0"/>
              </a:rPr>
              <a:t>Bad stability makes it too difficult to control</a:t>
            </a:r>
          </a:p>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Outsole not wear-resistant</a:t>
            </a:r>
          </a:p>
        </p:txBody>
      </p:sp>
      <p:sp>
        <p:nvSpPr>
          <p:cNvPr id="244" name="TextBox 243">
            <a:extLst>
              <a:ext uri="{FF2B5EF4-FFF2-40B4-BE49-F238E27FC236}">
                <a16:creationId xmlns:a16="http://schemas.microsoft.com/office/drawing/2014/main" id="{A10855BD-519C-42E4-9F64-7173070E537C}"/>
              </a:ext>
            </a:extLst>
          </p:cNvPr>
          <p:cNvSpPr txBox="1"/>
          <p:nvPr/>
        </p:nvSpPr>
        <p:spPr>
          <a:xfrm>
            <a:off x="4074023" y="3244945"/>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45" name="TextBox 244">
            <a:extLst>
              <a:ext uri="{FF2B5EF4-FFF2-40B4-BE49-F238E27FC236}">
                <a16:creationId xmlns:a16="http://schemas.microsoft.com/office/drawing/2014/main" id="{764881C1-FB37-4751-940F-55B9E268B76B}"/>
              </a:ext>
            </a:extLst>
          </p:cNvPr>
          <p:cNvSpPr txBox="1"/>
          <p:nvPr/>
        </p:nvSpPr>
        <p:spPr>
          <a:xfrm>
            <a:off x="4074023" y="4328736"/>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46" name="TextBox 245">
            <a:extLst>
              <a:ext uri="{FF2B5EF4-FFF2-40B4-BE49-F238E27FC236}">
                <a16:creationId xmlns:a16="http://schemas.microsoft.com/office/drawing/2014/main" id="{73AD6DE9-CE0B-4421-825F-1D39901A19D1}"/>
              </a:ext>
            </a:extLst>
          </p:cNvPr>
          <p:cNvSpPr txBox="1"/>
          <p:nvPr/>
        </p:nvSpPr>
        <p:spPr>
          <a:xfrm>
            <a:off x="4074023" y="4684601"/>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47" name="TextBox 193">
            <a:extLst>
              <a:ext uri="{FF2B5EF4-FFF2-40B4-BE49-F238E27FC236}">
                <a16:creationId xmlns:a16="http://schemas.microsoft.com/office/drawing/2014/main" id="{F32D54A2-A83D-499F-9ECE-DC6DA33B9537}"/>
              </a:ext>
            </a:extLst>
          </p:cNvPr>
          <p:cNvSpPr txBox="1"/>
          <p:nvPr/>
        </p:nvSpPr>
        <p:spPr>
          <a:xfrm>
            <a:off x="4074023" y="3955225"/>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48" name="TextBox 181">
            <a:extLst>
              <a:ext uri="{FF2B5EF4-FFF2-40B4-BE49-F238E27FC236}">
                <a16:creationId xmlns:a16="http://schemas.microsoft.com/office/drawing/2014/main" id="{615B7344-DFF9-4CD3-A014-CE07D73146F1}"/>
              </a:ext>
            </a:extLst>
          </p:cNvPr>
          <p:cNvSpPr txBox="1"/>
          <p:nvPr/>
        </p:nvSpPr>
        <p:spPr>
          <a:xfrm>
            <a:off x="4074023" y="3566925"/>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49" name="TextBox 248">
            <a:extLst>
              <a:ext uri="{FF2B5EF4-FFF2-40B4-BE49-F238E27FC236}">
                <a16:creationId xmlns:a16="http://schemas.microsoft.com/office/drawing/2014/main" id="{D5C10844-6DBD-4389-985E-987DD5D1051F}"/>
              </a:ext>
            </a:extLst>
          </p:cNvPr>
          <p:cNvSpPr txBox="1"/>
          <p:nvPr/>
        </p:nvSpPr>
        <p:spPr>
          <a:xfrm>
            <a:off x="5385793" y="2163767"/>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飞电 </a:t>
            </a:r>
            <a:r>
              <a:rPr lang="en-US" altLang="zh-CN" sz="1000" dirty="0">
                <a:latin typeface="Trade Gothic for Nike 365 BdCn" panose="020B0806040303020004" pitchFamily="34" charset="0"/>
                <a:ea typeface="Trade Gothic for Nike 365" charset="0"/>
                <a:cs typeface="Trade Gothic for Nike 365" charset="0"/>
              </a:rPr>
              <a:t>2.0 Elite</a:t>
            </a:r>
          </a:p>
        </p:txBody>
      </p:sp>
      <p:sp>
        <p:nvSpPr>
          <p:cNvPr id="250" name="TextBox 249">
            <a:extLst>
              <a:ext uri="{FF2B5EF4-FFF2-40B4-BE49-F238E27FC236}">
                <a16:creationId xmlns:a16="http://schemas.microsoft.com/office/drawing/2014/main" id="{D48EA535-D62D-4684-B634-196639653743}"/>
              </a:ext>
            </a:extLst>
          </p:cNvPr>
          <p:cNvSpPr txBox="1"/>
          <p:nvPr/>
        </p:nvSpPr>
        <p:spPr>
          <a:xfrm>
            <a:off x="5385793" y="5084973"/>
            <a:ext cx="131332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spcBef>
                <a:spcPts val="0"/>
              </a:spcBef>
              <a:buClrTx/>
              <a:buSzTx/>
              <a:buFont typeface="Arial" panose="020B0604020202020204" pitchFamily="34" charset="0"/>
              <a:buChar char="•"/>
              <a:tabLst/>
            </a:pPr>
            <a:r>
              <a:rPr lang="en-US" altLang="zh-CN" sz="1000" dirty="0">
                <a:latin typeface="Trade Gothic for Nike 365 BdCn" panose="020B0806040303020004" pitchFamily="34" charset="0"/>
                <a:ea typeface="Trade Gothic for Nike 365" charset="0"/>
                <a:cs typeface="Trade Gothic for Nike 365" charset="0"/>
              </a:rPr>
              <a:t>Strong springiness</a:t>
            </a:r>
          </a:p>
          <a:p>
            <a:pPr marL="171450" marR="0" indent="-171450" defTabSz="825500" rtl="0" fontAlgn="auto" latinLnBrk="0" hangingPunct="0">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First class outsole</a:t>
            </a:r>
          </a:p>
        </p:txBody>
      </p:sp>
      <p:sp>
        <p:nvSpPr>
          <p:cNvPr id="251" name="TextBox 250">
            <a:extLst>
              <a:ext uri="{FF2B5EF4-FFF2-40B4-BE49-F238E27FC236}">
                <a16:creationId xmlns:a16="http://schemas.microsoft.com/office/drawing/2014/main" id="{67915E07-0F30-48FE-AA1C-DAF1F6291910}"/>
              </a:ext>
            </a:extLst>
          </p:cNvPr>
          <p:cNvSpPr txBox="1"/>
          <p:nvPr/>
        </p:nvSpPr>
        <p:spPr>
          <a:xfrm>
            <a:off x="5385793" y="2545441"/>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2,099</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52" name="TextBox 251">
            <a:extLst>
              <a:ext uri="{FF2B5EF4-FFF2-40B4-BE49-F238E27FC236}">
                <a16:creationId xmlns:a16="http://schemas.microsoft.com/office/drawing/2014/main" id="{0D511349-1FEC-4764-9CF0-15199386112B}"/>
              </a:ext>
            </a:extLst>
          </p:cNvPr>
          <p:cNvSpPr txBox="1"/>
          <p:nvPr/>
        </p:nvSpPr>
        <p:spPr>
          <a:xfrm>
            <a:off x="5385793" y="2867566"/>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  54</a:t>
            </a:r>
          </a:p>
        </p:txBody>
      </p:sp>
      <p:sp>
        <p:nvSpPr>
          <p:cNvPr id="253" name="TextBox 252">
            <a:extLst>
              <a:ext uri="{FF2B5EF4-FFF2-40B4-BE49-F238E27FC236}">
                <a16:creationId xmlns:a16="http://schemas.microsoft.com/office/drawing/2014/main" id="{AF47C346-EEE1-4E65-B3E6-BE361B666105}"/>
              </a:ext>
            </a:extLst>
          </p:cNvPr>
          <p:cNvSpPr txBox="1"/>
          <p:nvPr/>
        </p:nvSpPr>
        <p:spPr>
          <a:xfrm>
            <a:off x="5385793" y="5669874"/>
            <a:ext cx="131332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Lack of stability on heels</a:t>
            </a:r>
          </a:p>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Totally overprice</a:t>
            </a:r>
          </a:p>
        </p:txBody>
      </p:sp>
      <p:sp>
        <p:nvSpPr>
          <p:cNvPr id="254" name="TextBox 253">
            <a:extLst>
              <a:ext uri="{FF2B5EF4-FFF2-40B4-BE49-F238E27FC236}">
                <a16:creationId xmlns:a16="http://schemas.microsoft.com/office/drawing/2014/main" id="{7E19A191-0D0F-4FEB-9771-D19596A2811C}"/>
              </a:ext>
            </a:extLst>
          </p:cNvPr>
          <p:cNvSpPr txBox="1"/>
          <p:nvPr/>
        </p:nvSpPr>
        <p:spPr>
          <a:xfrm>
            <a:off x="5385793" y="3247095"/>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55" name="TextBox 254">
            <a:extLst>
              <a:ext uri="{FF2B5EF4-FFF2-40B4-BE49-F238E27FC236}">
                <a16:creationId xmlns:a16="http://schemas.microsoft.com/office/drawing/2014/main" id="{E47B4AF0-2C33-4122-8DFA-DBCE499357FD}"/>
              </a:ext>
            </a:extLst>
          </p:cNvPr>
          <p:cNvSpPr txBox="1"/>
          <p:nvPr/>
        </p:nvSpPr>
        <p:spPr>
          <a:xfrm>
            <a:off x="5385793" y="4330886"/>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56" name="TextBox 255">
            <a:extLst>
              <a:ext uri="{FF2B5EF4-FFF2-40B4-BE49-F238E27FC236}">
                <a16:creationId xmlns:a16="http://schemas.microsoft.com/office/drawing/2014/main" id="{5A7B0A9C-B98F-4A0B-9115-60A2B1514E2C}"/>
              </a:ext>
            </a:extLst>
          </p:cNvPr>
          <p:cNvSpPr txBox="1"/>
          <p:nvPr/>
        </p:nvSpPr>
        <p:spPr>
          <a:xfrm>
            <a:off x="5385793" y="4686751"/>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57" name="TextBox 193">
            <a:extLst>
              <a:ext uri="{FF2B5EF4-FFF2-40B4-BE49-F238E27FC236}">
                <a16:creationId xmlns:a16="http://schemas.microsoft.com/office/drawing/2014/main" id="{1C5D104F-1028-48A8-AC6C-60D8F82647C3}"/>
              </a:ext>
            </a:extLst>
          </p:cNvPr>
          <p:cNvSpPr txBox="1"/>
          <p:nvPr/>
        </p:nvSpPr>
        <p:spPr>
          <a:xfrm>
            <a:off x="5385793" y="3957375"/>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58" name="TextBox 181">
            <a:extLst>
              <a:ext uri="{FF2B5EF4-FFF2-40B4-BE49-F238E27FC236}">
                <a16:creationId xmlns:a16="http://schemas.microsoft.com/office/drawing/2014/main" id="{EB19BAEB-9FFF-46AB-96D1-CDC03FA9E5CA}"/>
              </a:ext>
            </a:extLst>
          </p:cNvPr>
          <p:cNvSpPr txBox="1"/>
          <p:nvPr/>
        </p:nvSpPr>
        <p:spPr>
          <a:xfrm>
            <a:off x="5385793" y="3569075"/>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59" name="TextBox 258">
            <a:extLst>
              <a:ext uri="{FF2B5EF4-FFF2-40B4-BE49-F238E27FC236}">
                <a16:creationId xmlns:a16="http://schemas.microsoft.com/office/drawing/2014/main" id="{9239CCB9-8F90-4BB0-8EAF-76C5DA69BDFF}"/>
              </a:ext>
            </a:extLst>
          </p:cNvPr>
          <p:cNvSpPr txBox="1"/>
          <p:nvPr/>
        </p:nvSpPr>
        <p:spPr>
          <a:xfrm>
            <a:off x="9310056" y="214356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en-US" altLang="zh-CN" sz="1000" dirty="0">
                <a:latin typeface="Trade Gothic for Nike 365 BdCn" panose="020B0806040303020004" pitchFamily="34" charset="0"/>
                <a:ea typeface="Trade Gothic for Nike 365" charset="0"/>
                <a:cs typeface="Trade Gothic for Nike 365" charset="0"/>
              </a:rPr>
              <a:t>Tempo Next%</a:t>
            </a:r>
          </a:p>
        </p:txBody>
      </p:sp>
      <p:sp>
        <p:nvSpPr>
          <p:cNvPr id="261" name="TextBox 260">
            <a:extLst>
              <a:ext uri="{FF2B5EF4-FFF2-40B4-BE49-F238E27FC236}">
                <a16:creationId xmlns:a16="http://schemas.microsoft.com/office/drawing/2014/main" id="{DE465434-EB1F-4CA4-8F6A-796B38BC134C}"/>
              </a:ext>
            </a:extLst>
          </p:cNvPr>
          <p:cNvSpPr txBox="1"/>
          <p:nvPr/>
        </p:nvSpPr>
        <p:spPr>
          <a:xfrm>
            <a:off x="9310056" y="2525238"/>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1,399</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62" name="TextBox 261">
            <a:extLst>
              <a:ext uri="{FF2B5EF4-FFF2-40B4-BE49-F238E27FC236}">
                <a16:creationId xmlns:a16="http://schemas.microsoft.com/office/drawing/2014/main" id="{6BD3AFE2-2916-43FF-A9FB-25F91FD6BC96}"/>
              </a:ext>
            </a:extLst>
          </p:cNvPr>
          <p:cNvSpPr txBox="1"/>
          <p:nvPr/>
        </p:nvSpPr>
        <p:spPr>
          <a:xfrm>
            <a:off x="9310056" y="284736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  914</a:t>
            </a:r>
          </a:p>
        </p:txBody>
      </p:sp>
      <p:sp>
        <p:nvSpPr>
          <p:cNvPr id="263" name="TextBox 262">
            <a:extLst>
              <a:ext uri="{FF2B5EF4-FFF2-40B4-BE49-F238E27FC236}">
                <a16:creationId xmlns:a16="http://schemas.microsoft.com/office/drawing/2014/main" id="{579C0BBF-0EFA-469E-9BE7-CE87A77A56A2}"/>
              </a:ext>
            </a:extLst>
          </p:cNvPr>
          <p:cNvSpPr txBox="1"/>
          <p:nvPr/>
        </p:nvSpPr>
        <p:spPr>
          <a:xfrm>
            <a:off x="6668470" y="5664001"/>
            <a:ext cx="119075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Uncomfortable upper</a:t>
            </a:r>
          </a:p>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Lack of support</a:t>
            </a:r>
          </a:p>
        </p:txBody>
      </p:sp>
      <p:sp>
        <p:nvSpPr>
          <p:cNvPr id="264" name="TextBox 263">
            <a:extLst>
              <a:ext uri="{FF2B5EF4-FFF2-40B4-BE49-F238E27FC236}">
                <a16:creationId xmlns:a16="http://schemas.microsoft.com/office/drawing/2014/main" id="{FD254A4F-6880-4F2C-A899-C9ABB4A13230}"/>
              </a:ext>
            </a:extLst>
          </p:cNvPr>
          <p:cNvSpPr txBox="1"/>
          <p:nvPr/>
        </p:nvSpPr>
        <p:spPr>
          <a:xfrm>
            <a:off x="9310056" y="322689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65" name="TextBox 264">
            <a:extLst>
              <a:ext uri="{FF2B5EF4-FFF2-40B4-BE49-F238E27FC236}">
                <a16:creationId xmlns:a16="http://schemas.microsoft.com/office/drawing/2014/main" id="{F5D87B53-241E-463A-A1C0-D840ACF5FF5F}"/>
              </a:ext>
            </a:extLst>
          </p:cNvPr>
          <p:cNvSpPr txBox="1"/>
          <p:nvPr/>
        </p:nvSpPr>
        <p:spPr>
          <a:xfrm>
            <a:off x="9310056" y="431068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66" name="TextBox 265">
            <a:extLst>
              <a:ext uri="{FF2B5EF4-FFF2-40B4-BE49-F238E27FC236}">
                <a16:creationId xmlns:a16="http://schemas.microsoft.com/office/drawing/2014/main" id="{7DE9B639-013F-4ED7-B9B4-4BAD73092D74}"/>
              </a:ext>
            </a:extLst>
          </p:cNvPr>
          <p:cNvSpPr txBox="1"/>
          <p:nvPr/>
        </p:nvSpPr>
        <p:spPr>
          <a:xfrm>
            <a:off x="9310056" y="4666548"/>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67" name="TextBox 193">
            <a:extLst>
              <a:ext uri="{FF2B5EF4-FFF2-40B4-BE49-F238E27FC236}">
                <a16:creationId xmlns:a16="http://schemas.microsoft.com/office/drawing/2014/main" id="{694C3A2A-9D33-41E5-A79C-70F99A383B7D}"/>
              </a:ext>
            </a:extLst>
          </p:cNvPr>
          <p:cNvSpPr txBox="1"/>
          <p:nvPr/>
        </p:nvSpPr>
        <p:spPr>
          <a:xfrm>
            <a:off x="9310056" y="393717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68" name="TextBox 181">
            <a:extLst>
              <a:ext uri="{FF2B5EF4-FFF2-40B4-BE49-F238E27FC236}">
                <a16:creationId xmlns:a16="http://schemas.microsoft.com/office/drawing/2014/main" id="{C55B3907-D8FD-4D78-B181-59E683BA0D89}"/>
              </a:ext>
            </a:extLst>
          </p:cNvPr>
          <p:cNvSpPr txBox="1"/>
          <p:nvPr/>
        </p:nvSpPr>
        <p:spPr>
          <a:xfrm>
            <a:off x="9310056" y="354887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69" name="TextBox 268">
            <a:extLst>
              <a:ext uri="{FF2B5EF4-FFF2-40B4-BE49-F238E27FC236}">
                <a16:creationId xmlns:a16="http://schemas.microsoft.com/office/drawing/2014/main" id="{DD5ECD17-862A-4A33-A412-43FE81E4CE9D}"/>
              </a:ext>
            </a:extLst>
          </p:cNvPr>
          <p:cNvSpPr txBox="1"/>
          <p:nvPr/>
        </p:nvSpPr>
        <p:spPr>
          <a:xfrm>
            <a:off x="7983540" y="2154186"/>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en-US" altLang="zh-CN" sz="1000" dirty="0">
                <a:latin typeface="Trade Gothic for Nike 365 BdCn" panose="020B0806040303020004" pitchFamily="34" charset="0"/>
                <a:ea typeface="Trade Gothic for Nike 365" charset="0"/>
                <a:cs typeface="Trade Gothic for Nike 365" charset="0"/>
              </a:rPr>
              <a:t>Zoom Fly</a:t>
            </a:r>
          </a:p>
        </p:txBody>
      </p:sp>
      <p:sp>
        <p:nvSpPr>
          <p:cNvPr id="270" name="TextBox 269">
            <a:extLst>
              <a:ext uri="{FF2B5EF4-FFF2-40B4-BE49-F238E27FC236}">
                <a16:creationId xmlns:a16="http://schemas.microsoft.com/office/drawing/2014/main" id="{B30B2430-E832-4F84-8168-CE47C14B6D82}"/>
              </a:ext>
            </a:extLst>
          </p:cNvPr>
          <p:cNvSpPr txBox="1"/>
          <p:nvPr/>
        </p:nvSpPr>
        <p:spPr>
          <a:xfrm>
            <a:off x="7983540" y="4921504"/>
            <a:ext cx="131332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spcBef>
                <a:spcPts val="0"/>
              </a:spcBef>
              <a:buClrTx/>
              <a:buSzTx/>
              <a:buFont typeface="Arial" panose="020B0604020202020204" pitchFamily="34" charset="0"/>
              <a:buChar char="•"/>
              <a:tabLst/>
            </a:pPr>
            <a:r>
              <a:rPr lang="en-US" altLang="zh-CN" sz="1000" dirty="0">
                <a:latin typeface="Trade Gothic for Nike 365 BdCn" panose="020B0806040303020004" pitchFamily="34" charset="0"/>
                <a:ea typeface="Trade Gothic for Nike 365" charset="0"/>
                <a:cs typeface="Trade Gothic for Nike 365" charset="0"/>
              </a:rPr>
              <a:t>First class lockdown on upper</a:t>
            </a:r>
          </a:p>
          <a:p>
            <a:pPr marL="171450" marR="0" indent="-171450" defTabSz="825500" rtl="0" fontAlgn="auto" latinLnBrk="0" hangingPunct="0">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Great cushioning and springiness</a:t>
            </a:r>
          </a:p>
        </p:txBody>
      </p:sp>
      <p:sp>
        <p:nvSpPr>
          <p:cNvPr id="271" name="TextBox 270">
            <a:extLst>
              <a:ext uri="{FF2B5EF4-FFF2-40B4-BE49-F238E27FC236}">
                <a16:creationId xmlns:a16="http://schemas.microsoft.com/office/drawing/2014/main" id="{C32701EA-205C-4A71-B935-9E30FB6C6B89}"/>
              </a:ext>
            </a:extLst>
          </p:cNvPr>
          <p:cNvSpPr txBox="1"/>
          <p:nvPr/>
        </p:nvSpPr>
        <p:spPr>
          <a:xfrm>
            <a:off x="7983540" y="2535860"/>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1,169</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72" name="TextBox 271">
            <a:extLst>
              <a:ext uri="{FF2B5EF4-FFF2-40B4-BE49-F238E27FC236}">
                <a16:creationId xmlns:a16="http://schemas.microsoft.com/office/drawing/2014/main" id="{AF56C009-973F-46D5-884A-10827CCCCEB5}"/>
              </a:ext>
            </a:extLst>
          </p:cNvPr>
          <p:cNvSpPr txBox="1"/>
          <p:nvPr/>
        </p:nvSpPr>
        <p:spPr>
          <a:xfrm>
            <a:off x="7983540" y="2857985"/>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 2,157</a:t>
            </a:r>
          </a:p>
        </p:txBody>
      </p:sp>
      <p:sp>
        <p:nvSpPr>
          <p:cNvPr id="273" name="TextBox 272">
            <a:extLst>
              <a:ext uri="{FF2B5EF4-FFF2-40B4-BE49-F238E27FC236}">
                <a16:creationId xmlns:a16="http://schemas.microsoft.com/office/drawing/2014/main" id="{F052F7E2-01E3-4342-A4E0-35CA6098456B}"/>
              </a:ext>
            </a:extLst>
          </p:cNvPr>
          <p:cNvSpPr txBox="1"/>
          <p:nvPr/>
        </p:nvSpPr>
        <p:spPr>
          <a:xfrm>
            <a:off x="7983540" y="5660293"/>
            <a:ext cx="131332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Not light in weight</a:t>
            </a:r>
          </a:p>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Stability less than satisfactory</a:t>
            </a:r>
          </a:p>
        </p:txBody>
      </p:sp>
      <p:sp>
        <p:nvSpPr>
          <p:cNvPr id="274" name="TextBox 273">
            <a:extLst>
              <a:ext uri="{FF2B5EF4-FFF2-40B4-BE49-F238E27FC236}">
                <a16:creationId xmlns:a16="http://schemas.microsoft.com/office/drawing/2014/main" id="{EF177A62-E22E-4300-B5A6-62CA36D2895F}"/>
              </a:ext>
            </a:extLst>
          </p:cNvPr>
          <p:cNvSpPr txBox="1"/>
          <p:nvPr/>
        </p:nvSpPr>
        <p:spPr>
          <a:xfrm>
            <a:off x="7983540" y="323751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75" name="TextBox 274">
            <a:extLst>
              <a:ext uri="{FF2B5EF4-FFF2-40B4-BE49-F238E27FC236}">
                <a16:creationId xmlns:a16="http://schemas.microsoft.com/office/drawing/2014/main" id="{67B78386-EF9F-4EC0-B850-7CA10D544F9E}"/>
              </a:ext>
            </a:extLst>
          </p:cNvPr>
          <p:cNvSpPr txBox="1"/>
          <p:nvPr/>
        </p:nvSpPr>
        <p:spPr>
          <a:xfrm>
            <a:off x="7983540" y="4321305"/>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76" name="TextBox 275">
            <a:extLst>
              <a:ext uri="{FF2B5EF4-FFF2-40B4-BE49-F238E27FC236}">
                <a16:creationId xmlns:a16="http://schemas.microsoft.com/office/drawing/2014/main" id="{74E0C829-A72A-410F-8B11-D507B93861BB}"/>
              </a:ext>
            </a:extLst>
          </p:cNvPr>
          <p:cNvSpPr txBox="1"/>
          <p:nvPr/>
        </p:nvSpPr>
        <p:spPr>
          <a:xfrm>
            <a:off x="7983540" y="4677170"/>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77" name="TextBox 193">
            <a:extLst>
              <a:ext uri="{FF2B5EF4-FFF2-40B4-BE49-F238E27FC236}">
                <a16:creationId xmlns:a16="http://schemas.microsoft.com/office/drawing/2014/main" id="{FDEF655E-934E-4B9D-86A5-1F09AE6506BF}"/>
              </a:ext>
            </a:extLst>
          </p:cNvPr>
          <p:cNvSpPr txBox="1"/>
          <p:nvPr/>
        </p:nvSpPr>
        <p:spPr>
          <a:xfrm>
            <a:off x="7983540" y="394779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78" name="TextBox 181">
            <a:extLst>
              <a:ext uri="{FF2B5EF4-FFF2-40B4-BE49-F238E27FC236}">
                <a16:creationId xmlns:a16="http://schemas.microsoft.com/office/drawing/2014/main" id="{43994551-659E-4B96-A709-B3DFA831CB3E}"/>
              </a:ext>
            </a:extLst>
          </p:cNvPr>
          <p:cNvSpPr txBox="1"/>
          <p:nvPr/>
        </p:nvSpPr>
        <p:spPr>
          <a:xfrm>
            <a:off x="7983540" y="355949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79" name="TextBox 278">
            <a:extLst>
              <a:ext uri="{FF2B5EF4-FFF2-40B4-BE49-F238E27FC236}">
                <a16:creationId xmlns:a16="http://schemas.microsoft.com/office/drawing/2014/main" id="{65ED8236-9818-43FE-A809-8C5C7B282646}"/>
              </a:ext>
            </a:extLst>
          </p:cNvPr>
          <p:cNvSpPr txBox="1"/>
          <p:nvPr/>
        </p:nvSpPr>
        <p:spPr>
          <a:xfrm>
            <a:off x="10604287" y="214356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en-US" altLang="zh-CN" sz="1000" dirty="0">
                <a:latin typeface="Trade Gothic for Nike 365 BdCn" panose="020B0806040303020004" pitchFamily="34" charset="0"/>
                <a:ea typeface="Trade Gothic for Nike 365" charset="0"/>
                <a:cs typeface="Trade Gothic for Nike 365" charset="0"/>
              </a:rPr>
              <a:t>Carbon X</a:t>
            </a:r>
          </a:p>
        </p:txBody>
      </p:sp>
      <p:sp>
        <p:nvSpPr>
          <p:cNvPr id="280" name="TextBox 279">
            <a:extLst>
              <a:ext uri="{FF2B5EF4-FFF2-40B4-BE49-F238E27FC236}">
                <a16:creationId xmlns:a16="http://schemas.microsoft.com/office/drawing/2014/main" id="{3CE7ED9A-AB6A-4A03-8946-07D8DE59E115}"/>
              </a:ext>
            </a:extLst>
          </p:cNvPr>
          <p:cNvSpPr txBox="1"/>
          <p:nvPr/>
        </p:nvSpPr>
        <p:spPr>
          <a:xfrm>
            <a:off x="9308887" y="5064770"/>
            <a:ext cx="131332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Excellent cushioning</a:t>
            </a:r>
          </a:p>
          <a:p>
            <a:pPr marL="171450" marR="0" indent="-171450" defTabSz="825500" rtl="0" fontAlgn="auto" latinLnBrk="0" hangingPunct="0">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Great looks</a:t>
            </a:r>
          </a:p>
        </p:txBody>
      </p:sp>
      <p:sp>
        <p:nvSpPr>
          <p:cNvPr id="281" name="TextBox 280">
            <a:extLst>
              <a:ext uri="{FF2B5EF4-FFF2-40B4-BE49-F238E27FC236}">
                <a16:creationId xmlns:a16="http://schemas.microsoft.com/office/drawing/2014/main" id="{42164872-EECD-4455-B4CE-00C8FED46F64}"/>
              </a:ext>
            </a:extLst>
          </p:cNvPr>
          <p:cNvSpPr txBox="1"/>
          <p:nvPr/>
        </p:nvSpPr>
        <p:spPr>
          <a:xfrm>
            <a:off x="10604287" y="2525238"/>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1,699</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82" name="TextBox 281">
            <a:extLst>
              <a:ext uri="{FF2B5EF4-FFF2-40B4-BE49-F238E27FC236}">
                <a16:creationId xmlns:a16="http://schemas.microsoft.com/office/drawing/2014/main" id="{341BE666-D774-4EEB-898E-D5FCD83A3F71}"/>
              </a:ext>
            </a:extLst>
          </p:cNvPr>
          <p:cNvSpPr txBox="1"/>
          <p:nvPr/>
        </p:nvSpPr>
        <p:spPr>
          <a:xfrm>
            <a:off x="10604287" y="284736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 83 </a:t>
            </a:r>
          </a:p>
        </p:txBody>
      </p:sp>
      <p:sp>
        <p:nvSpPr>
          <p:cNvPr id="283" name="TextBox 282">
            <a:extLst>
              <a:ext uri="{FF2B5EF4-FFF2-40B4-BE49-F238E27FC236}">
                <a16:creationId xmlns:a16="http://schemas.microsoft.com/office/drawing/2014/main" id="{5FDD5D79-D89A-4288-B90A-77665F321825}"/>
              </a:ext>
            </a:extLst>
          </p:cNvPr>
          <p:cNvSpPr txBox="1"/>
          <p:nvPr/>
        </p:nvSpPr>
        <p:spPr>
          <a:xfrm>
            <a:off x="9307690" y="5619607"/>
            <a:ext cx="131332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altLang="zh-CN" sz="700" dirty="0">
                <a:solidFill>
                  <a:srgbClr val="00B0F0"/>
                </a:solidFill>
                <a:latin typeface="Trade Gothic for Nike 365 BdCn" panose="020B0806040303020004" pitchFamily="34" charset="0"/>
                <a:ea typeface="Trade Gothic for Nike 365" charset="0"/>
                <a:cs typeface="Trade Gothic for Nike 365" charset="0"/>
              </a:rPr>
              <a:t>Designed for elite runners’ training</a:t>
            </a:r>
            <a:r>
              <a:rPr lang="en-US" altLang="zh-CN" sz="700" dirty="0">
                <a:latin typeface="Trade Gothic for Nike 365 BdCn" panose="020B0806040303020004" pitchFamily="34" charset="0"/>
                <a:ea typeface="Trade Gothic for Nike 365" charset="0"/>
                <a:cs typeface="Trade Gothic for Nike 365" charset="0"/>
              </a:rPr>
              <a:t> but does not feel like </a:t>
            </a:r>
            <a:r>
              <a:rPr lang="en-US" altLang="zh-CN" sz="700" dirty="0" err="1">
                <a:latin typeface="Trade Gothic for Nike 365 BdCn" panose="020B0806040303020004" pitchFamily="34" charset="0"/>
                <a:ea typeface="Trade Gothic for Nike 365" charset="0"/>
                <a:cs typeface="Trade Gothic for Nike 365" charset="0"/>
              </a:rPr>
              <a:t>Alphafly</a:t>
            </a:r>
            <a:r>
              <a:rPr lang="en-US" altLang="zh-CN" sz="700" dirty="0">
                <a:latin typeface="Trade Gothic for Nike 365 BdCn" panose="020B0806040303020004" pitchFamily="34" charset="0"/>
                <a:ea typeface="Trade Gothic for Nike 365" charset="0"/>
                <a:cs typeface="Trade Gothic for Nike 365" charset="0"/>
              </a:rPr>
              <a:t> or </a:t>
            </a:r>
            <a:r>
              <a:rPr lang="en-US" altLang="zh-CN" sz="700" dirty="0" err="1">
                <a:latin typeface="Trade Gothic for Nike 365 BdCn" panose="020B0806040303020004" pitchFamily="34" charset="0"/>
                <a:ea typeface="Trade Gothic for Nike 365" charset="0"/>
                <a:cs typeface="Trade Gothic for Nike 365" charset="0"/>
              </a:rPr>
              <a:t>Vaporfly</a:t>
            </a:r>
            <a:r>
              <a:rPr lang="en-US" altLang="zh-CN" sz="700" dirty="0">
                <a:latin typeface="Trade Gothic for Nike 365 BdCn" panose="020B0806040303020004" pitchFamily="34" charset="0"/>
                <a:ea typeface="Trade Gothic for Nike 365" charset="0"/>
                <a:cs typeface="Trade Gothic for Nike 365" charset="0"/>
              </a:rPr>
              <a:t>.</a:t>
            </a:r>
          </a:p>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altLang="zh-CN" sz="700" dirty="0">
                <a:latin typeface="Trade Gothic for Nike 365 BdCn" panose="020B0806040303020004" pitchFamily="34" charset="0"/>
                <a:ea typeface="Trade Gothic for Nike 365" charset="0"/>
                <a:cs typeface="Trade Gothic for Nike 365" charset="0"/>
              </a:rPr>
              <a:t>Not as light as Peg turbo. </a:t>
            </a:r>
            <a:r>
              <a:rPr lang="en-US" altLang="zh-CN" sz="700" dirty="0">
                <a:solidFill>
                  <a:srgbClr val="00B0F0"/>
                </a:solidFill>
                <a:latin typeface="Trade Gothic for Nike 365 BdCn" panose="020B0806040303020004" pitchFamily="34" charset="0"/>
                <a:ea typeface="Trade Gothic for Nike 365" charset="0"/>
                <a:cs typeface="Trade Gothic for Nike 365" charset="0"/>
              </a:rPr>
              <a:t>Zoom fly with better price value</a:t>
            </a:r>
            <a:endParaRPr lang="en-US" sz="700" dirty="0">
              <a:solidFill>
                <a:srgbClr val="00B0F0"/>
              </a:solidFill>
              <a:latin typeface="Trade Gothic for Nike 365 BdCn" panose="020B0806040303020004" pitchFamily="34" charset="0"/>
              <a:ea typeface="Trade Gothic for Nike 365" charset="0"/>
              <a:cs typeface="Trade Gothic for Nike 365" charset="0"/>
            </a:endParaRPr>
          </a:p>
        </p:txBody>
      </p:sp>
      <p:sp>
        <p:nvSpPr>
          <p:cNvPr id="284" name="TextBox 283">
            <a:extLst>
              <a:ext uri="{FF2B5EF4-FFF2-40B4-BE49-F238E27FC236}">
                <a16:creationId xmlns:a16="http://schemas.microsoft.com/office/drawing/2014/main" id="{82AD3A9E-831F-4AB9-90A5-AC135BCEF45C}"/>
              </a:ext>
            </a:extLst>
          </p:cNvPr>
          <p:cNvSpPr txBox="1"/>
          <p:nvPr/>
        </p:nvSpPr>
        <p:spPr>
          <a:xfrm>
            <a:off x="10604287" y="322689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85" name="TextBox 284">
            <a:extLst>
              <a:ext uri="{FF2B5EF4-FFF2-40B4-BE49-F238E27FC236}">
                <a16:creationId xmlns:a16="http://schemas.microsoft.com/office/drawing/2014/main" id="{E98C2127-0B53-47EC-A840-6037506CA122}"/>
              </a:ext>
            </a:extLst>
          </p:cNvPr>
          <p:cNvSpPr txBox="1"/>
          <p:nvPr/>
        </p:nvSpPr>
        <p:spPr>
          <a:xfrm>
            <a:off x="10604287" y="431068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86" name="TextBox 285">
            <a:extLst>
              <a:ext uri="{FF2B5EF4-FFF2-40B4-BE49-F238E27FC236}">
                <a16:creationId xmlns:a16="http://schemas.microsoft.com/office/drawing/2014/main" id="{4B7EF151-EB28-4355-9A34-CD5995280688}"/>
              </a:ext>
            </a:extLst>
          </p:cNvPr>
          <p:cNvSpPr txBox="1"/>
          <p:nvPr/>
        </p:nvSpPr>
        <p:spPr>
          <a:xfrm>
            <a:off x="10604287" y="4666548"/>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87" name="TextBox 193">
            <a:extLst>
              <a:ext uri="{FF2B5EF4-FFF2-40B4-BE49-F238E27FC236}">
                <a16:creationId xmlns:a16="http://schemas.microsoft.com/office/drawing/2014/main" id="{97D168B0-7F2F-4392-81E9-E75FC04066D1}"/>
              </a:ext>
            </a:extLst>
          </p:cNvPr>
          <p:cNvSpPr txBox="1"/>
          <p:nvPr/>
        </p:nvSpPr>
        <p:spPr>
          <a:xfrm>
            <a:off x="10604287" y="393717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88" name="TextBox 181">
            <a:extLst>
              <a:ext uri="{FF2B5EF4-FFF2-40B4-BE49-F238E27FC236}">
                <a16:creationId xmlns:a16="http://schemas.microsoft.com/office/drawing/2014/main" id="{79718349-E7A4-467A-B9D5-D7D0C6C433A1}"/>
              </a:ext>
            </a:extLst>
          </p:cNvPr>
          <p:cNvSpPr txBox="1"/>
          <p:nvPr/>
        </p:nvSpPr>
        <p:spPr>
          <a:xfrm>
            <a:off x="10604287" y="354887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89" name="TextBox 288">
            <a:extLst>
              <a:ext uri="{FF2B5EF4-FFF2-40B4-BE49-F238E27FC236}">
                <a16:creationId xmlns:a16="http://schemas.microsoft.com/office/drawing/2014/main" id="{B2A0F657-2DE1-431B-B830-3BF608F6A3D0}"/>
              </a:ext>
            </a:extLst>
          </p:cNvPr>
          <p:cNvSpPr txBox="1"/>
          <p:nvPr/>
        </p:nvSpPr>
        <p:spPr>
          <a:xfrm>
            <a:off x="6719435" y="214356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飞影 </a:t>
            </a:r>
            <a:r>
              <a:rPr lang="en-US" altLang="zh-CN" sz="1000" dirty="0">
                <a:latin typeface="Trade Gothic for Nike 365 BdCn" panose="020B0806040303020004" pitchFamily="34" charset="0"/>
                <a:ea typeface="Trade Gothic for Nike 365" charset="0"/>
                <a:cs typeface="Trade Gothic for Nike 365" charset="0"/>
              </a:rPr>
              <a:t>PB</a:t>
            </a:r>
          </a:p>
        </p:txBody>
      </p:sp>
      <p:sp>
        <p:nvSpPr>
          <p:cNvPr id="290" name="TextBox 289">
            <a:extLst>
              <a:ext uri="{FF2B5EF4-FFF2-40B4-BE49-F238E27FC236}">
                <a16:creationId xmlns:a16="http://schemas.microsoft.com/office/drawing/2014/main" id="{A300C997-0452-4390-902C-45C1E860D900}"/>
              </a:ext>
            </a:extLst>
          </p:cNvPr>
          <p:cNvSpPr txBox="1"/>
          <p:nvPr/>
        </p:nvSpPr>
        <p:spPr>
          <a:xfrm>
            <a:off x="10613255" y="4987826"/>
            <a:ext cx="1313324"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spcBef>
                <a:spcPts val="0"/>
              </a:spcBef>
              <a:buClrTx/>
              <a:buSzTx/>
              <a:buFont typeface="Arial" panose="020B0604020202020204" pitchFamily="34" charset="0"/>
              <a:buChar char="•"/>
              <a:tabLst/>
            </a:pPr>
            <a:r>
              <a:rPr lang="en-US" altLang="zh-CN" sz="1000" dirty="0">
                <a:latin typeface="Trade Gothic for Nike 365 BdCn" panose="020B0806040303020004" pitchFamily="34" charset="0"/>
                <a:ea typeface="Trade Gothic for Nike 365" charset="0"/>
                <a:cs typeface="Trade Gothic for Nike 365" charset="0"/>
              </a:rPr>
              <a:t>Good stability</a:t>
            </a:r>
          </a:p>
          <a:p>
            <a:pPr marL="171450" marR="0" indent="-171450" defTabSz="825500" rtl="0" fontAlgn="auto" latinLnBrk="0" hangingPunct="0">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Design is highly recognizable</a:t>
            </a:r>
          </a:p>
        </p:txBody>
      </p:sp>
      <p:sp>
        <p:nvSpPr>
          <p:cNvPr id="291" name="TextBox 290">
            <a:extLst>
              <a:ext uri="{FF2B5EF4-FFF2-40B4-BE49-F238E27FC236}">
                <a16:creationId xmlns:a16="http://schemas.microsoft.com/office/drawing/2014/main" id="{2739A757-39CD-4F6B-98B0-D956177B46CE}"/>
              </a:ext>
            </a:extLst>
          </p:cNvPr>
          <p:cNvSpPr txBox="1"/>
          <p:nvPr/>
        </p:nvSpPr>
        <p:spPr>
          <a:xfrm>
            <a:off x="6719435" y="2525238"/>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799</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92" name="TextBox 291">
            <a:extLst>
              <a:ext uri="{FF2B5EF4-FFF2-40B4-BE49-F238E27FC236}">
                <a16:creationId xmlns:a16="http://schemas.microsoft.com/office/drawing/2014/main" id="{E7EFC335-6278-4F7F-917D-F3C7B62442DF}"/>
              </a:ext>
            </a:extLst>
          </p:cNvPr>
          <p:cNvSpPr txBox="1"/>
          <p:nvPr/>
        </p:nvSpPr>
        <p:spPr>
          <a:xfrm>
            <a:off x="6719435" y="284736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  3,288</a:t>
            </a:r>
          </a:p>
        </p:txBody>
      </p:sp>
      <p:sp>
        <p:nvSpPr>
          <p:cNvPr id="293" name="TextBox 292">
            <a:extLst>
              <a:ext uri="{FF2B5EF4-FFF2-40B4-BE49-F238E27FC236}">
                <a16:creationId xmlns:a16="http://schemas.microsoft.com/office/drawing/2014/main" id="{096ED70F-F026-4147-865D-37B61F2962F2}"/>
              </a:ext>
            </a:extLst>
          </p:cNvPr>
          <p:cNvSpPr txBox="1"/>
          <p:nvPr/>
        </p:nvSpPr>
        <p:spPr>
          <a:xfrm>
            <a:off x="10613255" y="5649670"/>
            <a:ext cx="131332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indent="-171450" defTabSz="825500" hangingPunct="0">
              <a:lnSpc>
                <a:spcPct val="80000"/>
              </a:lnSpc>
              <a:buFont typeface="Arial" panose="020B0604020202020204" pitchFamily="34" charset="0"/>
              <a:buChar char="•"/>
            </a:pPr>
            <a:r>
              <a:rPr lang="en-US" altLang="zh-CN" sz="1000" dirty="0">
                <a:latin typeface="Trade Gothic for Nike 365 BdCn" panose="020B0806040303020004" pitchFamily="34" charset="0"/>
                <a:ea typeface="Trade Gothic for Nike 365" charset="0"/>
                <a:cs typeface="Trade Gothic for Nike 365" charset="0"/>
              </a:rPr>
              <a:t>Outsole not wear-resistant</a:t>
            </a:r>
          </a:p>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altLang="zh-CN" sz="1000" dirty="0">
                <a:latin typeface="Trade Gothic for Nike 365 BdCn" panose="020B0806040303020004" pitchFamily="34" charset="0"/>
                <a:ea typeface="Trade Gothic for Nike 365" charset="0"/>
                <a:cs typeface="Trade Gothic for Nike 365" charset="0"/>
              </a:rPr>
              <a:t>Not light in weight</a:t>
            </a:r>
          </a:p>
        </p:txBody>
      </p:sp>
      <p:sp>
        <p:nvSpPr>
          <p:cNvPr id="294" name="TextBox 293">
            <a:extLst>
              <a:ext uri="{FF2B5EF4-FFF2-40B4-BE49-F238E27FC236}">
                <a16:creationId xmlns:a16="http://schemas.microsoft.com/office/drawing/2014/main" id="{C793B57F-3E5F-4019-AFB8-6FD5D9BE4F6F}"/>
              </a:ext>
            </a:extLst>
          </p:cNvPr>
          <p:cNvSpPr txBox="1"/>
          <p:nvPr/>
        </p:nvSpPr>
        <p:spPr>
          <a:xfrm>
            <a:off x="6719435" y="322689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95" name="TextBox 294">
            <a:extLst>
              <a:ext uri="{FF2B5EF4-FFF2-40B4-BE49-F238E27FC236}">
                <a16:creationId xmlns:a16="http://schemas.microsoft.com/office/drawing/2014/main" id="{7C74D54A-4D7C-4099-A01A-750AC3358DD4}"/>
              </a:ext>
            </a:extLst>
          </p:cNvPr>
          <p:cNvSpPr txBox="1"/>
          <p:nvPr/>
        </p:nvSpPr>
        <p:spPr>
          <a:xfrm>
            <a:off x="6719435" y="431068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96" name="TextBox 295">
            <a:extLst>
              <a:ext uri="{FF2B5EF4-FFF2-40B4-BE49-F238E27FC236}">
                <a16:creationId xmlns:a16="http://schemas.microsoft.com/office/drawing/2014/main" id="{784B7A00-BC02-4CED-AC1B-9FBE95765AEB}"/>
              </a:ext>
            </a:extLst>
          </p:cNvPr>
          <p:cNvSpPr txBox="1"/>
          <p:nvPr/>
        </p:nvSpPr>
        <p:spPr>
          <a:xfrm>
            <a:off x="6719435" y="4666548"/>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97" name="TextBox 193">
            <a:extLst>
              <a:ext uri="{FF2B5EF4-FFF2-40B4-BE49-F238E27FC236}">
                <a16:creationId xmlns:a16="http://schemas.microsoft.com/office/drawing/2014/main" id="{28771CE6-9205-4694-B9F1-8CD687D746D6}"/>
              </a:ext>
            </a:extLst>
          </p:cNvPr>
          <p:cNvSpPr txBox="1"/>
          <p:nvPr/>
        </p:nvSpPr>
        <p:spPr>
          <a:xfrm>
            <a:off x="6719435" y="393717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98" name="TextBox 181">
            <a:extLst>
              <a:ext uri="{FF2B5EF4-FFF2-40B4-BE49-F238E27FC236}">
                <a16:creationId xmlns:a16="http://schemas.microsoft.com/office/drawing/2014/main" id="{1A44BBC4-23ED-43AE-97D7-4595F20E010D}"/>
              </a:ext>
            </a:extLst>
          </p:cNvPr>
          <p:cNvSpPr txBox="1"/>
          <p:nvPr/>
        </p:nvSpPr>
        <p:spPr>
          <a:xfrm>
            <a:off x="6719435" y="354887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pic>
        <p:nvPicPr>
          <p:cNvPr id="301" name="Picture 300">
            <a:extLst>
              <a:ext uri="{FF2B5EF4-FFF2-40B4-BE49-F238E27FC236}">
                <a16:creationId xmlns:a16="http://schemas.microsoft.com/office/drawing/2014/main" id="{D3B4E7C7-56A3-42D3-875C-A86F724367F0}"/>
              </a:ext>
            </a:extLst>
          </p:cNvPr>
          <p:cNvPicPr>
            <a:picLocks noChangeAspect="1"/>
          </p:cNvPicPr>
          <p:nvPr/>
        </p:nvPicPr>
        <p:blipFill>
          <a:blip r:embed="rId7"/>
          <a:stretch>
            <a:fillRect/>
          </a:stretch>
        </p:blipFill>
        <p:spPr>
          <a:xfrm>
            <a:off x="4458073" y="1161027"/>
            <a:ext cx="394446" cy="149249"/>
          </a:xfrm>
          <a:prstGeom prst="rect">
            <a:avLst/>
          </a:prstGeom>
        </p:spPr>
      </p:pic>
      <p:sp>
        <p:nvSpPr>
          <p:cNvPr id="303" name="Shape 43">
            <a:extLst>
              <a:ext uri="{FF2B5EF4-FFF2-40B4-BE49-F238E27FC236}">
                <a16:creationId xmlns:a16="http://schemas.microsoft.com/office/drawing/2014/main" id="{5A1FEE78-23B7-4344-BB2D-E82DDCE8FDE2}"/>
              </a:ext>
            </a:extLst>
          </p:cNvPr>
          <p:cNvSpPr>
            <a:spLocks noChangeAspect="1"/>
          </p:cNvSpPr>
          <p:nvPr/>
        </p:nvSpPr>
        <p:spPr>
          <a:xfrm>
            <a:off x="9722469" y="1140675"/>
            <a:ext cx="367308" cy="125473"/>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chemeClr val="tx1"/>
          </a:solidFill>
          <a:ln w="12700">
            <a:miter lim="400000"/>
          </a:ln>
        </p:spPr>
        <p:txBody>
          <a:bodyPr lIns="19051" tIns="19051" rIns="19051" bIns="19051" anchor="ctr"/>
          <a:lstStyle/>
          <a:p>
            <a:pPr algn="l" defTabSz="228582">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p>
        </p:txBody>
      </p:sp>
      <p:sp>
        <p:nvSpPr>
          <p:cNvPr id="304" name="Shape 43">
            <a:extLst>
              <a:ext uri="{FF2B5EF4-FFF2-40B4-BE49-F238E27FC236}">
                <a16:creationId xmlns:a16="http://schemas.microsoft.com/office/drawing/2014/main" id="{E7417891-3A25-4E05-BA9F-0849A3720AB5}"/>
              </a:ext>
            </a:extLst>
          </p:cNvPr>
          <p:cNvSpPr>
            <a:spLocks noChangeAspect="1"/>
          </p:cNvSpPr>
          <p:nvPr/>
        </p:nvSpPr>
        <p:spPr>
          <a:xfrm>
            <a:off x="8419939" y="1147736"/>
            <a:ext cx="367308" cy="125473"/>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chemeClr val="tx1"/>
          </a:solidFill>
          <a:ln w="12700">
            <a:miter lim="400000"/>
          </a:ln>
        </p:spPr>
        <p:txBody>
          <a:bodyPr lIns="19051" tIns="19051" rIns="19051" bIns="19051" anchor="ctr"/>
          <a:lstStyle/>
          <a:p>
            <a:pPr algn="l" defTabSz="228582">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p>
        </p:txBody>
      </p:sp>
      <p:sp>
        <p:nvSpPr>
          <p:cNvPr id="308" name="TextBox 307">
            <a:extLst>
              <a:ext uri="{FF2B5EF4-FFF2-40B4-BE49-F238E27FC236}">
                <a16:creationId xmlns:a16="http://schemas.microsoft.com/office/drawing/2014/main" id="{631C34A5-DA40-425A-B99C-53F2488C831A}"/>
              </a:ext>
            </a:extLst>
          </p:cNvPr>
          <p:cNvSpPr txBox="1"/>
          <p:nvPr/>
        </p:nvSpPr>
        <p:spPr>
          <a:xfrm>
            <a:off x="1391178" y="863122"/>
            <a:ext cx="72337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altLang="zh-CN" sz="1200" dirty="0"/>
              <a:t>RACING</a:t>
            </a:r>
            <a:endParaRPr lang="en-US" sz="1200" dirty="0"/>
          </a:p>
        </p:txBody>
      </p:sp>
      <p:sp>
        <p:nvSpPr>
          <p:cNvPr id="314" name="Shape 43">
            <a:extLst>
              <a:ext uri="{FF2B5EF4-FFF2-40B4-BE49-F238E27FC236}">
                <a16:creationId xmlns:a16="http://schemas.microsoft.com/office/drawing/2014/main" id="{C3F93869-DEBF-4D34-8F22-EA913304EDAE}"/>
              </a:ext>
            </a:extLst>
          </p:cNvPr>
          <p:cNvSpPr>
            <a:spLocks noChangeAspect="1"/>
          </p:cNvSpPr>
          <p:nvPr/>
        </p:nvSpPr>
        <p:spPr>
          <a:xfrm>
            <a:off x="3333790" y="1153641"/>
            <a:ext cx="367308" cy="125473"/>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chemeClr val="tx1"/>
          </a:solidFill>
          <a:ln w="12700">
            <a:miter lim="400000"/>
          </a:ln>
        </p:spPr>
        <p:txBody>
          <a:bodyPr lIns="19051" tIns="19051" rIns="19051" bIns="19051" anchor="ctr"/>
          <a:lstStyle/>
          <a:p>
            <a:pPr algn="l" defTabSz="228582">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p>
        </p:txBody>
      </p:sp>
      <p:pic>
        <p:nvPicPr>
          <p:cNvPr id="44" name="Picture 43">
            <a:extLst>
              <a:ext uri="{FF2B5EF4-FFF2-40B4-BE49-F238E27FC236}">
                <a16:creationId xmlns:a16="http://schemas.microsoft.com/office/drawing/2014/main" id="{3A1ADA85-1300-472D-AC0C-9A6BBD887B5F}"/>
              </a:ext>
            </a:extLst>
          </p:cNvPr>
          <p:cNvPicPr>
            <a:picLocks noChangeAspect="1"/>
          </p:cNvPicPr>
          <p:nvPr/>
        </p:nvPicPr>
        <p:blipFill>
          <a:blip r:embed="rId8"/>
          <a:stretch>
            <a:fillRect/>
          </a:stretch>
        </p:blipFill>
        <p:spPr>
          <a:xfrm>
            <a:off x="10912421" y="1059270"/>
            <a:ext cx="519599" cy="288282"/>
          </a:xfrm>
          <a:prstGeom prst="rect">
            <a:avLst/>
          </a:prstGeom>
        </p:spPr>
      </p:pic>
      <p:pic>
        <p:nvPicPr>
          <p:cNvPr id="315" name="Picture 314">
            <a:extLst>
              <a:ext uri="{FF2B5EF4-FFF2-40B4-BE49-F238E27FC236}">
                <a16:creationId xmlns:a16="http://schemas.microsoft.com/office/drawing/2014/main" id="{A73F1015-21F5-4420-8BC8-AFFC1E9CC874}"/>
              </a:ext>
            </a:extLst>
          </p:cNvPr>
          <p:cNvPicPr>
            <a:picLocks noChangeAspect="1"/>
          </p:cNvPicPr>
          <p:nvPr/>
        </p:nvPicPr>
        <p:blipFill>
          <a:blip r:embed="rId9"/>
          <a:stretch>
            <a:fillRect/>
          </a:stretch>
        </p:blipFill>
        <p:spPr>
          <a:xfrm>
            <a:off x="5810533" y="1130592"/>
            <a:ext cx="453699" cy="189041"/>
          </a:xfrm>
          <a:prstGeom prst="rect">
            <a:avLst/>
          </a:prstGeom>
        </p:spPr>
      </p:pic>
      <p:pic>
        <p:nvPicPr>
          <p:cNvPr id="316" name="Picture 315">
            <a:extLst>
              <a:ext uri="{FF2B5EF4-FFF2-40B4-BE49-F238E27FC236}">
                <a16:creationId xmlns:a16="http://schemas.microsoft.com/office/drawing/2014/main" id="{871465B6-3D47-46FB-B95F-2719925222C3}"/>
              </a:ext>
            </a:extLst>
          </p:cNvPr>
          <p:cNvPicPr>
            <a:picLocks noChangeAspect="1"/>
          </p:cNvPicPr>
          <p:nvPr/>
        </p:nvPicPr>
        <p:blipFill>
          <a:blip r:embed="rId10"/>
          <a:stretch>
            <a:fillRect/>
          </a:stretch>
        </p:blipFill>
        <p:spPr>
          <a:xfrm>
            <a:off x="7262337" y="1098782"/>
            <a:ext cx="236931" cy="283980"/>
          </a:xfrm>
          <a:prstGeom prst="rect">
            <a:avLst/>
          </a:prstGeom>
        </p:spPr>
      </p:pic>
      <p:pic>
        <p:nvPicPr>
          <p:cNvPr id="45" name="Picture 44">
            <a:extLst>
              <a:ext uri="{FF2B5EF4-FFF2-40B4-BE49-F238E27FC236}">
                <a16:creationId xmlns:a16="http://schemas.microsoft.com/office/drawing/2014/main" id="{69BCAEDD-A365-4411-8938-296D7C953060}"/>
              </a:ext>
            </a:extLst>
          </p:cNvPr>
          <p:cNvPicPr>
            <a:picLocks noChangeAspect="1"/>
          </p:cNvPicPr>
          <p:nvPr/>
        </p:nvPicPr>
        <p:blipFill>
          <a:blip r:embed="rId11"/>
          <a:stretch>
            <a:fillRect/>
          </a:stretch>
        </p:blipFill>
        <p:spPr>
          <a:xfrm flipH="1">
            <a:off x="3003068" y="1403296"/>
            <a:ext cx="873362" cy="593886"/>
          </a:xfrm>
          <a:prstGeom prst="rect">
            <a:avLst/>
          </a:prstGeom>
        </p:spPr>
      </p:pic>
      <p:pic>
        <p:nvPicPr>
          <p:cNvPr id="46" name="Picture 45">
            <a:extLst>
              <a:ext uri="{FF2B5EF4-FFF2-40B4-BE49-F238E27FC236}">
                <a16:creationId xmlns:a16="http://schemas.microsoft.com/office/drawing/2014/main" id="{8B4BC9FB-8DBC-4BC5-9377-88118559625C}"/>
              </a:ext>
            </a:extLst>
          </p:cNvPr>
          <p:cNvPicPr>
            <a:picLocks noChangeAspect="1"/>
          </p:cNvPicPr>
          <p:nvPr/>
        </p:nvPicPr>
        <p:blipFill>
          <a:blip r:embed="rId12"/>
          <a:stretch>
            <a:fillRect/>
          </a:stretch>
        </p:blipFill>
        <p:spPr>
          <a:xfrm flipH="1">
            <a:off x="1786851" y="1455278"/>
            <a:ext cx="737176" cy="491451"/>
          </a:xfrm>
          <a:prstGeom prst="rect">
            <a:avLst/>
          </a:prstGeom>
        </p:spPr>
      </p:pic>
      <p:pic>
        <p:nvPicPr>
          <p:cNvPr id="47" name="Picture 46">
            <a:extLst>
              <a:ext uri="{FF2B5EF4-FFF2-40B4-BE49-F238E27FC236}">
                <a16:creationId xmlns:a16="http://schemas.microsoft.com/office/drawing/2014/main" id="{2AFA219C-0237-4BE5-B21A-3DBDF193806E}"/>
              </a:ext>
            </a:extLst>
          </p:cNvPr>
          <p:cNvPicPr>
            <a:picLocks noChangeAspect="1"/>
          </p:cNvPicPr>
          <p:nvPr/>
        </p:nvPicPr>
        <p:blipFill>
          <a:blip r:embed="rId13"/>
          <a:stretch>
            <a:fillRect/>
          </a:stretch>
        </p:blipFill>
        <p:spPr>
          <a:xfrm flipH="1">
            <a:off x="4352466" y="1387038"/>
            <a:ext cx="756438" cy="566599"/>
          </a:xfrm>
          <a:prstGeom prst="rect">
            <a:avLst/>
          </a:prstGeom>
        </p:spPr>
      </p:pic>
      <p:pic>
        <p:nvPicPr>
          <p:cNvPr id="48" name="Picture 47">
            <a:extLst>
              <a:ext uri="{FF2B5EF4-FFF2-40B4-BE49-F238E27FC236}">
                <a16:creationId xmlns:a16="http://schemas.microsoft.com/office/drawing/2014/main" id="{CC6F12C1-B1FF-4F11-B291-3E706B3EDF59}"/>
              </a:ext>
            </a:extLst>
          </p:cNvPr>
          <p:cNvPicPr>
            <a:picLocks noChangeAspect="1"/>
          </p:cNvPicPr>
          <p:nvPr/>
        </p:nvPicPr>
        <p:blipFill>
          <a:blip r:embed="rId14"/>
          <a:stretch>
            <a:fillRect/>
          </a:stretch>
        </p:blipFill>
        <p:spPr>
          <a:xfrm>
            <a:off x="5644630" y="1424983"/>
            <a:ext cx="837767" cy="468529"/>
          </a:xfrm>
          <a:prstGeom prst="rect">
            <a:avLst/>
          </a:prstGeom>
        </p:spPr>
      </p:pic>
      <p:pic>
        <p:nvPicPr>
          <p:cNvPr id="49" name="Picture 48">
            <a:extLst>
              <a:ext uri="{FF2B5EF4-FFF2-40B4-BE49-F238E27FC236}">
                <a16:creationId xmlns:a16="http://schemas.microsoft.com/office/drawing/2014/main" id="{6796A984-2BD9-423D-8074-8401705CF92B}"/>
              </a:ext>
            </a:extLst>
          </p:cNvPr>
          <p:cNvPicPr>
            <a:picLocks noChangeAspect="1"/>
          </p:cNvPicPr>
          <p:nvPr/>
        </p:nvPicPr>
        <p:blipFill>
          <a:blip r:embed="rId15"/>
          <a:stretch>
            <a:fillRect/>
          </a:stretch>
        </p:blipFill>
        <p:spPr>
          <a:xfrm>
            <a:off x="6944311" y="1486750"/>
            <a:ext cx="770560" cy="365246"/>
          </a:xfrm>
          <a:prstGeom prst="rect">
            <a:avLst/>
          </a:prstGeom>
        </p:spPr>
      </p:pic>
      <p:pic>
        <p:nvPicPr>
          <p:cNvPr id="50" name="Picture 49">
            <a:extLst>
              <a:ext uri="{FF2B5EF4-FFF2-40B4-BE49-F238E27FC236}">
                <a16:creationId xmlns:a16="http://schemas.microsoft.com/office/drawing/2014/main" id="{E474469E-1E8B-4B32-A0F7-EE07929295C0}"/>
              </a:ext>
            </a:extLst>
          </p:cNvPr>
          <p:cNvPicPr>
            <a:picLocks noChangeAspect="1"/>
          </p:cNvPicPr>
          <p:nvPr/>
        </p:nvPicPr>
        <p:blipFill>
          <a:blip r:embed="rId16"/>
          <a:stretch>
            <a:fillRect/>
          </a:stretch>
        </p:blipFill>
        <p:spPr>
          <a:xfrm>
            <a:off x="8168838" y="1156007"/>
            <a:ext cx="845988" cy="845988"/>
          </a:xfrm>
          <a:prstGeom prst="rect">
            <a:avLst/>
          </a:prstGeom>
        </p:spPr>
      </p:pic>
      <p:pic>
        <p:nvPicPr>
          <p:cNvPr id="52" name="Picture 51">
            <a:extLst>
              <a:ext uri="{FF2B5EF4-FFF2-40B4-BE49-F238E27FC236}">
                <a16:creationId xmlns:a16="http://schemas.microsoft.com/office/drawing/2014/main" id="{E19D8D91-C4B5-4325-862A-8FC849A96D45}"/>
              </a:ext>
            </a:extLst>
          </p:cNvPr>
          <p:cNvPicPr>
            <a:picLocks noChangeAspect="1"/>
          </p:cNvPicPr>
          <p:nvPr/>
        </p:nvPicPr>
        <p:blipFill>
          <a:blip r:embed="rId17"/>
          <a:stretch>
            <a:fillRect/>
          </a:stretch>
        </p:blipFill>
        <p:spPr>
          <a:xfrm>
            <a:off x="9459628" y="1145802"/>
            <a:ext cx="871844" cy="871844"/>
          </a:xfrm>
          <a:prstGeom prst="rect">
            <a:avLst/>
          </a:prstGeom>
        </p:spPr>
      </p:pic>
      <p:pic>
        <p:nvPicPr>
          <p:cNvPr id="54" name="Picture 53">
            <a:extLst>
              <a:ext uri="{FF2B5EF4-FFF2-40B4-BE49-F238E27FC236}">
                <a16:creationId xmlns:a16="http://schemas.microsoft.com/office/drawing/2014/main" id="{AD77C850-67C7-4CD8-AD95-2C402B0BC79C}"/>
              </a:ext>
            </a:extLst>
          </p:cNvPr>
          <p:cNvPicPr>
            <a:picLocks noChangeAspect="1"/>
          </p:cNvPicPr>
          <p:nvPr/>
        </p:nvPicPr>
        <p:blipFill>
          <a:blip r:embed="rId18"/>
          <a:stretch>
            <a:fillRect/>
          </a:stretch>
        </p:blipFill>
        <p:spPr>
          <a:xfrm flipH="1">
            <a:off x="10778432" y="1362212"/>
            <a:ext cx="805713" cy="562034"/>
          </a:xfrm>
          <a:prstGeom prst="rect">
            <a:avLst/>
          </a:prstGeom>
        </p:spPr>
      </p:pic>
      <p:sp>
        <p:nvSpPr>
          <p:cNvPr id="143" name="TextBox 142">
            <a:extLst>
              <a:ext uri="{FF2B5EF4-FFF2-40B4-BE49-F238E27FC236}">
                <a16:creationId xmlns:a16="http://schemas.microsoft.com/office/drawing/2014/main" id="{1B3A31D2-01B1-4C13-98D1-18B45C6C0E72}"/>
              </a:ext>
            </a:extLst>
          </p:cNvPr>
          <p:cNvSpPr txBox="1"/>
          <p:nvPr/>
        </p:nvSpPr>
        <p:spPr>
          <a:xfrm>
            <a:off x="6658886" y="5015965"/>
            <a:ext cx="138334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spcBef>
                <a:spcPts val="0"/>
              </a:spcBef>
              <a:buClrTx/>
              <a:buSzTx/>
              <a:buFont typeface="Arial" panose="020B0604020202020204" pitchFamily="34" charset="0"/>
              <a:buChar char="•"/>
              <a:tabLst/>
            </a:pPr>
            <a:r>
              <a:rPr lang="en-US" altLang="zh-CN" sz="700" dirty="0">
                <a:latin typeface="Trade Gothic for Nike 365 BdCn" panose="020B0806040303020004" pitchFamily="34" charset="0"/>
                <a:ea typeface="Trade Gothic for Nike 365" charset="0"/>
                <a:cs typeface="Trade Gothic for Nike 365" charset="0"/>
              </a:rPr>
              <a:t>Excellent breathability</a:t>
            </a:r>
          </a:p>
          <a:p>
            <a:pPr marL="171450" indent="-171450" defTabSz="825500" hangingPunct="0">
              <a:buFont typeface="Arial" panose="020B0604020202020204" pitchFamily="34" charset="0"/>
              <a:buChar char="•"/>
            </a:pPr>
            <a:r>
              <a:rPr lang="en-US" altLang="zh-CN" sz="700" dirty="0">
                <a:latin typeface="Trade Gothic for Nike 365 BdCn" panose="020B0806040303020004" pitchFamily="34" charset="0"/>
                <a:ea typeface="Trade Gothic for Nike 365" charset="0"/>
                <a:cs typeface="Trade Gothic for Nike 365" charset="0"/>
              </a:rPr>
              <a:t>Great d</a:t>
            </a:r>
            <a:r>
              <a:rPr lang="en-US" sz="700" dirty="0">
                <a:latin typeface="Trade Gothic for Nike 365 BdCn" panose="020B0806040303020004" pitchFamily="34" charset="0"/>
                <a:ea typeface="Trade Gothic for Nike 365" charset="0"/>
                <a:cs typeface="Trade Gothic for Nike 365" charset="0"/>
              </a:rPr>
              <a:t>urability and price value</a:t>
            </a:r>
          </a:p>
          <a:p>
            <a:pPr marL="171450" indent="-171450" defTabSz="825500" hangingPunct="0">
              <a:buFont typeface="Arial" panose="020B0604020202020204" pitchFamily="34" charset="0"/>
              <a:buChar char="•"/>
            </a:pPr>
            <a:r>
              <a:rPr lang="en-US" sz="700" dirty="0">
                <a:solidFill>
                  <a:srgbClr val="00B0F0"/>
                </a:solidFill>
                <a:latin typeface="Trade Gothic for Nike 365 BdCn" panose="020B0806040303020004" pitchFamily="34" charset="0"/>
              </a:rPr>
              <a:t>Some runners even scratched out the logo to wear it in marathon</a:t>
            </a:r>
          </a:p>
        </p:txBody>
      </p:sp>
      <p:sp>
        <p:nvSpPr>
          <p:cNvPr id="4" name="Rectangle 3">
            <a:extLst>
              <a:ext uri="{FF2B5EF4-FFF2-40B4-BE49-F238E27FC236}">
                <a16:creationId xmlns:a16="http://schemas.microsoft.com/office/drawing/2014/main" id="{4534BF42-6B00-4224-ABF7-7D7414870DAB}"/>
              </a:ext>
            </a:extLst>
          </p:cNvPr>
          <p:cNvSpPr/>
          <p:nvPr/>
        </p:nvSpPr>
        <p:spPr>
          <a:xfrm>
            <a:off x="6572250" y="1047751"/>
            <a:ext cx="47625" cy="5105400"/>
          </a:xfrm>
          <a:prstGeom prst="rect">
            <a:avLst/>
          </a:prstGeom>
          <a:pattFill prst="dkUpDiag">
            <a:fgClr>
              <a:schemeClr val="bg2"/>
            </a:fgClr>
            <a:bgClr>
              <a:schemeClr val="bg1"/>
            </a:bgClr>
          </a:patt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cxnSp>
        <p:nvCxnSpPr>
          <p:cNvPr id="144" name="Straight Connector 143">
            <a:extLst>
              <a:ext uri="{FF2B5EF4-FFF2-40B4-BE49-F238E27FC236}">
                <a16:creationId xmlns:a16="http://schemas.microsoft.com/office/drawing/2014/main" id="{D34078B9-263E-443A-B64D-AB11E8138B12}"/>
              </a:ext>
            </a:extLst>
          </p:cNvPr>
          <p:cNvCxnSpPr>
            <a:cxnSpLocks/>
            <a:endCxn id="308" idx="3"/>
          </p:cNvCxnSpPr>
          <p:nvPr/>
        </p:nvCxnSpPr>
        <p:spPr>
          <a:xfrm flipH="1">
            <a:off x="2114550" y="1001622"/>
            <a:ext cx="4352925" cy="0"/>
          </a:xfrm>
          <a:prstGeom prst="line">
            <a:avLst/>
          </a:prstGeom>
          <a:noFill/>
          <a:ln w="12700" cap="flat">
            <a:solidFill>
              <a:schemeClr val="bg2"/>
            </a:solidFill>
            <a:prstDash val="solid"/>
            <a:miter lim="400000"/>
            <a:headEnd type="none"/>
            <a:tailEnd type="oval"/>
          </a:ln>
          <a:effectLst/>
          <a:sp3d/>
        </p:spPr>
        <p:style>
          <a:lnRef idx="0">
            <a:scrgbClr r="0" g="0" b="0"/>
          </a:lnRef>
          <a:fillRef idx="0">
            <a:scrgbClr r="0" g="0" b="0"/>
          </a:fillRef>
          <a:effectRef idx="0">
            <a:scrgbClr r="0" g="0" b="0"/>
          </a:effectRef>
          <a:fontRef idx="none"/>
        </p:style>
      </p:cxnSp>
      <p:sp>
        <p:nvSpPr>
          <p:cNvPr id="312" name="TextBox 311">
            <a:extLst>
              <a:ext uri="{FF2B5EF4-FFF2-40B4-BE49-F238E27FC236}">
                <a16:creationId xmlns:a16="http://schemas.microsoft.com/office/drawing/2014/main" id="{CA403E9E-8EA7-43DE-A058-88B4ABBCD025}"/>
              </a:ext>
            </a:extLst>
          </p:cNvPr>
          <p:cNvSpPr txBox="1"/>
          <p:nvPr/>
        </p:nvSpPr>
        <p:spPr>
          <a:xfrm>
            <a:off x="6584855" y="890109"/>
            <a:ext cx="1206595" cy="27699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1200" dirty="0"/>
              <a:t>TEMPO TRAINING</a:t>
            </a:r>
          </a:p>
        </p:txBody>
      </p:sp>
      <p:cxnSp>
        <p:nvCxnSpPr>
          <p:cNvPr id="166" name="Straight Connector 165">
            <a:extLst>
              <a:ext uri="{FF2B5EF4-FFF2-40B4-BE49-F238E27FC236}">
                <a16:creationId xmlns:a16="http://schemas.microsoft.com/office/drawing/2014/main" id="{A568B0EB-0955-474C-8289-7F9F093249A8}"/>
              </a:ext>
            </a:extLst>
          </p:cNvPr>
          <p:cNvCxnSpPr>
            <a:cxnSpLocks/>
          </p:cNvCxnSpPr>
          <p:nvPr/>
        </p:nvCxnSpPr>
        <p:spPr>
          <a:xfrm>
            <a:off x="1445375" y="2045477"/>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0212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4" hidden="1">
            <a:extLst>
              <a:ext uri="{FF2B5EF4-FFF2-40B4-BE49-F238E27FC236}">
                <a16:creationId xmlns:a16="http://schemas.microsoft.com/office/drawing/2014/main" id="{BA01A474-2CF4-4DE3-8A6A-C76BEC823A17}"/>
              </a:ext>
            </a:extLst>
          </p:cNvPr>
          <p:cNvGraphicFramePr>
            <a:graphicFrameLocks noChangeAspect="1"/>
          </p:cNvGraphicFramePr>
          <p:nvPr>
            <p:custDataLst>
              <p:tags r:id="rId2"/>
            </p:custDataLst>
            <p:extLst>
              <p:ext uri="{D42A27DB-BD31-4B8C-83A1-F6EECF244321}">
                <p14:modId xmlns:p14="http://schemas.microsoft.com/office/powerpoint/2010/main" val="27943535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003" name="think-cell Slide" r:id="rId5" imgW="424" imgH="426" progId="TCLayout.ActiveDocument.1">
                  <p:embed/>
                </p:oleObj>
              </mc:Choice>
              <mc:Fallback>
                <p:oleObj name="think-cell Slide" r:id="rId5" imgW="424" imgH="426" progId="TCLayout.ActiveDocument.1">
                  <p:embed/>
                  <p:pic>
                    <p:nvPicPr>
                      <p:cNvPr id="25" name="Object 24" hidden="1">
                        <a:extLst>
                          <a:ext uri="{FF2B5EF4-FFF2-40B4-BE49-F238E27FC236}">
                            <a16:creationId xmlns:a16="http://schemas.microsoft.com/office/drawing/2014/main" id="{BA01A474-2CF4-4DE3-8A6A-C76BEC823A1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30" name="Picture 29">
            <a:extLst>
              <a:ext uri="{FF2B5EF4-FFF2-40B4-BE49-F238E27FC236}">
                <a16:creationId xmlns:a16="http://schemas.microsoft.com/office/drawing/2014/main" id="{913615F8-589E-4C90-98D9-9E7510114CF3}"/>
              </a:ext>
            </a:extLst>
          </p:cNvPr>
          <p:cNvPicPr>
            <a:picLocks noChangeAspect="1"/>
          </p:cNvPicPr>
          <p:nvPr/>
        </p:nvPicPr>
        <p:blipFill>
          <a:blip r:embed="rId7"/>
          <a:stretch>
            <a:fillRect/>
          </a:stretch>
        </p:blipFill>
        <p:spPr>
          <a:xfrm flipH="1">
            <a:off x="8257623" y="1171686"/>
            <a:ext cx="800328" cy="800328"/>
          </a:xfrm>
          <a:prstGeom prst="rect">
            <a:avLst/>
          </a:prstGeom>
        </p:spPr>
      </p:pic>
      <p:pic>
        <p:nvPicPr>
          <p:cNvPr id="29" name="Picture 28">
            <a:extLst>
              <a:ext uri="{FF2B5EF4-FFF2-40B4-BE49-F238E27FC236}">
                <a16:creationId xmlns:a16="http://schemas.microsoft.com/office/drawing/2014/main" id="{8227916C-F162-44AE-82FB-5530C6D1BF5A}"/>
              </a:ext>
            </a:extLst>
          </p:cNvPr>
          <p:cNvPicPr>
            <a:picLocks noChangeAspect="1"/>
          </p:cNvPicPr>
          <p:nvPr/>
        </p:nvPicPr>
        <p:blipFill>
          <a:blip r:embed="rId8"/>
          <a:stretch>
            <a:fillRect/>
          </a:stretch>
        </p:blipFill>
        <p:spPr>
          <a:xfrm flipH="1">
            <a:off x="9593797" y="1170182"/>
            <a:ext cx="826091" cy="826091"/>
          </a:xfrm>
          <a:prstGeom prst="rect">
            <a:avLst/>
          </a:prstGeom>
        </p:spPr>
      </p:pic>
      <p:sp>
        <p:nvSpPr>
          <p:cNvPr id="181" name="Rectangle 180">
            <a:extLst>
              <a:ext uri="{FF2B5EF4-FFF2-40B4-BE49-F238E27FC236}">
                <a16:creationId xmlns:a16="http://schemas.microsoft.com/office/drawing/2014/main" id="{E14F012C-29FF-4AE5-81DC-6D2E4360DF7B}"/>
              </a:ext>
            </a:extLst>
          </p:cNvPr>
          <p:cNvSpPr/>
          <p:nvPr/>
        </p:nvSpPr>
        <p:spPr>
          <a:xfrm>
            <a:off x="1487185" y="3054003"/>
            <a:ext cx="10439393" cy="1827663"/>
          </a:xfrm>
          <a:prstGeom prst="rect">
            <a:avLst/>
          </a:prstGeom>
          <a:solidFill>
            <a:schemeClr val="bg1">
              <a:lumMod val="95000"/>
            </a:schemeClr>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2" name="Title 1">
            <a:extLst>
              <a:ext uri="{FF2B5EF4-FFF2-40B4-BE49-F238E27FC236}">
                <a16:creationId xmlns:a16="http://schemas.microsoft.com/office/drawing/2014/main" id="{0BB14B7F-5638-44AB-BB23-2EE5C3B667EF}"/>
              </a:ext>
            </a:extLst>
          </p:cNvPr>
          <p:cNvSpPr>
            <a:spLocks noGrp="1"/>
          </p:cNvSpPr>
          <p:nvPr>
            <p:ph type="title"/>
          </p:nvPr>
        </p:nvSpPr>
        <p:spPr>
          <a:xfrm>
            <a:off x="1314534" y="284722"/>
            <a:ext cx="9568109" cy="558800"/>
          </a:xfrm>
        </p:spPr>
        <p:txBody>
          <a:bodyPr vert="horz"/>
          <a:lstStyle/>
          <a:p>
            <a:r>
              <a:rPr lang="en-US" dirty="0"/>
              <a:t>WE ARE WELL RECOGNIZED IN PROVIDING SUPREME FUNCTIONALITY (2/2)</a:t>
            </a:r>
          </a:p>
        </p:txBody>
      </p:sp>
      <p:sp>
        <p:nvSpPr>
          <p:cNvPr id="86" name="Rectangle 128">
            <a:extLst>
              <a:ext uri="{FF2B5EF4-FFF2-40B4-BE49-F238E27FC236}">
                <a16:creationId xmlns:a16="http://schemas.microsoft.com/office/drawing/2014/main" id="{4B332574-5435-485F-A8B2-D3EF92F1CAA8}"/>
              </a:ext>
            </a:extLst>
          </p:cNvPr>
          <p:cNvSpPr/>
          <p:nvPr/>
        </p:nvSpPr>
        <p:spPr>
          <a:xfrm>
            <a:off x="116985" y="1984642"/>
            <a:ext cx="1344168" cy="374904"/>
          </a:xfrm>
          <a:prstGeom prst="rect">
            <a:avLst/>
          </a:prstGeom>
          <a:solidFill>
            <a:srgbClr val="4141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zh-CN" sz="1200" dirty="0">
                <a:solidFill>
                  <a:schemeClr val="bg1"/>
                </a:solidFill>
              </a:rPr>
              <a:t>KEYWORDS</a:t>
            </a:r>
            <a:endParaRPr lang="en-US" sz="1200" dirty="0">
              <a:solidFill>
                <a:schemeClr val="bg1"/>
              </a:solidFill>
            </a:endParaRPr>
          </a:p>
        </p:txBody>
      </p:sp>
      <p:sp>
        <p:nvSpPr>
          <p:cNvPr id="96" name="Rectangle 130">
            <a:extLst>
              <a:ext uri="{FF2B5EF4-FFF2-40B4-BE49-F238E27FC236}">
                <a16:creationId xmlns:a16="http://schemas.microsoft.com/office/drawing/2014/main" id="{93585F10-B964-46B0-8AC6-A215323F43D5}"/>
              </a:ext>
            </a:extLst>
          </p:cNvPr>
          <p:cNvSpPr/>
          <p:nvPr/>
        </p:nvSpPr>
        <p:spPr>
          <a:xfrm>
            <a:off x="116985" y="2735434"/>
            <a:ext cx="1344168" cy="310896"/>
          </a:xfrm>
          <a:prstGeom prst="rect">
            <a:avLst/>
          </a:prstGeom>
          <a:solidFill>
            <a:srgbClr val="4141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825500" hangingPunct="0"/>
            <a:r>
              <a:rPr lang="en-US" sz="1200" dirty="0">
                <a:solidFill>
                  <a:schemeClr val="bg1"/>
                </a:solidFill>
              </a:rPr>
              <a:t>MONTHLY SALES</a:t>
            </a:r>
            <a:r>
              <a:rPr lang="en-US" sz="1100" baseline="30000" dirty="0">
                <a:solidFill>
                  <a:schemeClr val="bg1"/>
                </a:solidFill>
              </a:rPr>
              <a:t>1</a:t>
            </a:r>
            <a:endParaRPr lang="en-US" sz="1100" dirty="0">
              <a:solidFill>
                <a:schemeClr val="bg1"/>
              </a:solidFill>
            </a:endParaRPr>
          </a:p>
        </p:txBody>
      </p:sp>
      <p:sp>
        <p:nvSpPr>
          <p:cNvPr id="101" name="Rectangle 130">
            <a:extLst>
              <a:ext uri="{FF2B5EF4-FFF2-40B4-BE49-F238E27FC236}">
                <a16:creationId xmlns:a16="http://schemas.microsoft.com/office/drawing/2014/main" id="{AC149F0E-CC01-4FFA-B333-3960B92F9D8A}"/>
              </a:ext>
            </a:extLst>
          </p:cNvPr>
          <p:cNvSpPr/>
          <p:nvPr/>
        </p:nvSpPr>
        <p:spPr>
          <a:xfrm>
            <a:off x="116984" y="4905148"/>
            <a:ext cx="851243" cy="1232884"/>
          </a:xfrm>
          <a:prstGeom prst="rect">
            <a:avLst/>
          </a:prstGeom>
          <a:solidFill>
            <a:srgbClr val="4141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825500" hangingPunct="0"/>
            <a:r>
              <a:rPr lang="en-US" altLang="zh-CN" sz="1200" dirty="0">
                <a:solidFill>
                  <a:schemeClr val="bg1"/>
                </a:solidFill>
              </a:rPr>
              <a:t>VOICE OF CONSUMER</a:t>
            </a:r>
          </a:p>
        </p:txBody>
      </p:sp>
      <p:sp>
        <p:nvSpPr>
          <p:cNvPr id="111" name="TextBox 110">
            <a:extLst>
              <a:ext uri="{FF2B5EF4-FFF2-40B4-BE49-F238E27FC236}">
                <a16:creationId xmlns:a16="http://schemas.microsoft.com/office/drawing/2014/main" id="{A3697D58-725E-400E-BE07-D8E5EBB70097}"/>
              </a:ext>
            </a:extLst>
          </p:cNvPr>
          <p:cNvSpPr txBox="1"/>
          <p:nvPr/>
        </p:nvSpPr>
        <p:spPr>
          <a:xfrm>
            <a:off x="1468797" y="208790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en-US" altLang="zh-CN" sz="1000" dirty="0" err="1">
                <a:latin typeface="Trade Gothic for Nike 365 BdCn" panose="020B0806040303020004" pitchFamily="34" charset="0"/>
                <a:ea typeface="Trade Gothic for Nike 365" charset="0"/>
                <a:cs typeface="Trade Gothic for Nike 365" charset="0"/>
              </a:rPr>
              <a:t>Ultraboost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112" name="TextBox 111">
            <a:extLst>
              <a:ext uri="{FF2B5EF4-FFF2-40B4-BE49-F238E27FC236}">
                <a16:creationId xmlns:a16="http://schemas.microsoft.com/office/drawing/2014/main" id="{92950F0E-AD9F-4D06-841F-5D2AD7BF5B08}"/>
              </a:ext>
            </a:extLst>
          </p:cNvPr>
          <p:cNvSpPr txBox="1"/>
          <p:nvPr/>
        </p:nvSpPr>
        <p:spPr>
          <a:xfrm>
            <a:off x="1468797" y="5009108"/>
            <a:ext cx="131332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Looks really cool</a:t>
            </a:r>
          </a:p>
          <a:p>
            <a:pPr marL="171450" marR="0" indent="-171450" defTabSz="825500" rtl="0" fontAlgn="auto" latinLnBrk="0" hangingPunct="0">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Great cushioning</a:t>
            </a:r>
          </a:p>
        </p:txBody>
      </p:sp>
      <p:sp>
        <p:nvSpPr>
          <p:cNvPr id="113" name="TextBox 112">
            <a:extLst>
              <a:ext uri="{FF2B5EF4-FFF2-40B4-BE49-F238E27FC236}">
                <a16:creationId xmlns:a16="http://schemas.microsoft.com/office/drawing/2014/main" id="{577AE028-DD68-46BB-9513-B90DCCEC2432}"/>
              </a:ext>
            </a:extLst>
          </p:cNvPr>
          <p:cNvSpPr txBox="1"/>
          <p:nvPr/>
        </p:nvSpPr>
        <p:spPr>
          <a:xfrm>
            <a:off x="1468797" y="2469576"/>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1,499</a:t>
            </a:r>
            <a:endParaRPr lang="en-US" sz="1000" dirty="0">
              <a:latin typeface="Trade Gothic for Nike 365 BdCn" panose="020B0806040303020004" pitchFamily="34" charset="0"/>
              <a:ea typeface="Trade Gothic for Nike 365" charset="0"/>
              <a:cs typeface="Trade Gothic for Nike 365" charset="0"/>
            </a:endParaRPr>
          </a:p>
        </p:txBody>
      </p:sp>
      <p:sp>
        <p:nvSpPr>
          <p:cNvPr id="114" name="TextBox 113">
            <a:extLst>
              <a:ext uri="{FF2B5EF4-FFF2-40B4-BE49-F238E27FC236}">
                <a16:creationId xmlns:a16="http://schemas.microsoft.com/office/drawing/2014/main" id="{97DB5691-CCAC-4445-84B6-60D73E750064}"/>
              </a:ext>
            </a:extLst>
          </p:cNvPr>
          <p:cNvSpPr txBox="1"/>
          <p:nvPr/>
        </p:nvSpPr>
        <p:spPr>
          <a:xfrm>
            <a:off x="1468797" y="2791701"/>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 11,692</a:t>
            </a:r>
          </a:p>
        </p:txBody>
      </p:sp>
      <p:sp>
        <p:nvSpPr>
          <p:cNvPr id="138" name="Rectangle 130">
            <a:extLst>
              <a:ext uri="{FF2B5EF4-FFF2-40B4-BE49-F238E27FC236}">
                <a16:creationId xmlns:a16="http://schemas.microsoft.com/office/drawing/2014/main" id="{1C47BD7C-B550-4320-AE4D-DB42805D8E8A}"/>
              </a:ext>
            </a:extLst>
          </p:cNvPr>
          <p:cNvSpPr/>
          <p:nvPr/>
        </p:nvSpPr>
        <p:spPr>
          <a:xfrm>
            <a:off x="116985" y="2387022"/>
            <a:ext cx="1344168" cy="320040"/>
          </a:xfrm>
          <a:prstGeom prst="rect">
            <a:avLst/>
          </a:prstGeom>
          <a:solidFill>
            <a:srgbClr val="4141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825500" hangingPunct="0"/>
            <a:r>
              <a:rPr lang="en-US" sz="1200" dirty="0">
                <a:solidFill>
                  <a:schemeClr val="bg1"/>
                </a:solidFill>
              </a:rPr>
              <a:t>MSRP</a:t>
            </a:r>
          </a:p>
        </p:txBody>
      </p:sp>
      <p:cxnSp>
        <p:nvCxnSpPr>
          <p:cNvPr id="63" name="Straight Connector 62">
            <a:extLst>
              <a:ext uri="{FF2B5EF4-FFF2-40B4-BE49-F238E27FC236}">
                <a16:creationId xmlns:a16="http://schemas.microsoft.com/office/drawing/2014/main" id="{27CC2E5A-E262-4290-91A8-1534DE2EC1EC}"/>
              </a:ext>
            </a:extLst>
          </p:cNvPr>
          <p:cNvCxnSpPr>
            <a:cxnSpLocks/>
          </p:cNvCxnSpPr>
          <p:nvPr/>
        </p:nvCxnSpPr>
        <p:spPr>
          <a:xfrm>
            <a:off x="1483475" y="2387801"/>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5FB9844C-BEBF-4965-86BD-27D4D6D06BA2}"/>
              </a:ext>
            </a:extLst>
          </p:cNvPr>
          <p:cNvCxnSpPr>
            <a:cxnSpLocks/>
          </p:cNvCxnSpPr>
          <p:nvPr/>
        </p:nvCxnSpPr>
        <p:spPr>
          <a:xfrm>
            <a:off x="1483475" y="2719415"/>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48" name="Straight Connector 147">
            <a:extLst>
              <a:ext uri="{FF2B5EF4-FFF2-40B4-BE49-F238E27FC236}">
                <a16:creationId xmlns:a16="http://schemas.microsoft.com/office/drawing/2014/main" id="{AAA1B22A-7400-4923-A584-B6826D2A9F1D}"/>
              </a:ext>
            </a:extLst>
          </p:cNvPr>
          <p:cNvCxnSpPr>
            <a:cxnSpLocks/>
          </p:cNvCxnSpPr>
          <p:nvPr/>
        </p:nvCxnSpPr>
        <p:spPr>
          <a:xfrm>
            <a:off x="1483475" y="3046038"/>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C53ABBFC-CAB4-445B-80DE-95E1864B4ACB}"/>
              </a:ext>
            </a:extLst>
          </p:cNvPr>
          <p:cNvCxnSpPr>
            <a:cxnSpLocks/>
          </p:cNvCxnSpPr>
          <p:nvPr/>
        </p:nvCxnSpPr>
        <p:spPr>
          <a:xfrm>
            <a:off x="1483475" y="3809223"/>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9E9EE8E-E966-48E4-A25E-78EAB4E22729}"/>
              </a:ext>
            </a:extLst>
          </p:cNvPr>
          <p:cNvCxnSpPr>
            <a:cxnSpLocks/>
          </p:cNvCxnSpPr>
          <p:nvPr/>
        </p:nvCxnSpPr>
        <p:spPr>
          <a:xfrm>
            <a:off x="1483475" y="4176294"/>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31A76A14-5A02-405B-9A58-07C586985004}"/>
              </a:ext>
            </a:extLst>
          </p:cNvPr>
          <p:cNvCxnSpPr>
            <a:cxnSpLocks/>
          </p:cNvCxnSpPr>
          <p:nvPr/>
        </p:nvCxnSpPr>
        <p:spPr>
          <a:xfrm>
            <a:off x="1483475" y="5516644"/>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58" name="Straight Connector 157">
            <a:extLst>
              <a:ext uri="{FF2B5EF4-FFF2-40B4-BE49-F238E27FC236}">
                <a16:creationId xmlns:a16="http://schemas.microsoft.com/office/drawing/2014/main" id="{D2DA1ABB-1A53-48DE-AE43-07172B6069E7}"/>
              </a:ext>
            </a:extLst>
          </p:cNvPr>
          <p:cNvCxnSpPr>
            <a:cxnSpLocks/>
          </p:cNvCxnSpPr>
          <p:nvPr/>
        </p:nvCxnSpPr>
        <p:spPr>
          <a:xfrm>
            <a:off x="5396138" y="1984642"/>
            <a:ext cx="0" cy="4114800"/>
          </a:xfrm>
          <a:prstGeom prst="line">
            <a:avLst/>
          </a:prstGeom>
          <a:noFill/>
          <a:ln w="9525" cap="flat">
            <a:solidFill>
              <a:srgbClr val="CDCDCD"/>
            </a:solidFill>
            <a:prstDash val="lgDash"/>
            <a:miter lim="400000"/>
          </a:ln>
          <a:effectLst/>
          <a:sp3d/>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C58433E9-5BA6-42F5-A195-DC987A4308B3}"/>
              </a:ext>
            </a:extLst>
          </p:cNvPr>
          <p:cNvCxnSpPr>
            <a:cxnSpLocks/>
          </p:cNvCxnSpPr>
          <p:nvPr/>
        </p:nvCxnSpPr>
        <p:spPr>
          <a:xfrm>
            <a:off x="1487186" y="1997007"/>
            <a:ext cx="0" cy="4114800"/>
          </a:xfrm>
          <a:prstGeom prst="line">
            <a:avLst/>
          </a:prstGeom>
          <a:noFill/>
          <a:ln w="9525" cap="flat">
            <a:solidFill>
              <a:srgbClr val="CDCDCD"/>
            </a:solidFill>
            <a:prstDash val="lgDash"/>
            <a:miter lim="400000"/>
          </a:ln>
          <a:effectLst/>
          <a:sp3d/>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650DD1B1-1FDD-4913-82E2-ABF62D3AE620}"/>
              </a:ext>
            </a:extLst>
          </p:cNvPr>
          <p:cNvCxnSpPr>
            <a:cxnSpLocks/>
          </p:cNvCxnSpPr>
          <p:nvPr/>
        </p:nvCxnSpPr>
        <p:spPr>
          <a:xfrm>
            <a:off x="1487186" y="1972889"/>
            <a:ext cx="10423875"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sp>
        <p:nvSpPr>
          <p:cNvPr id="161" name="TextBox 160">
            <a:extLst>
              <a:ext uri="{FF2B5EF4-FFF2-40B4-BE49-F238E27FC236}">
                <a16:creationId xmlns:a16="http://schemas.microsoft.com/office/drawing/2014/main" id="{C522B5C7-EDC1-4EE4-8084-24F8E1E0A1B0}"/>
              </a:ext>
            </a:extLst>
          </p:cNvPr>
          <p:cNvSpPr txBox="1"/>
          <p:nvPr/>
        </p:nvSpPr>
        <p:spPr>
          <a:xfrm>
            <a:off x="1467090" y="5522715"/>
            <a:ext cx="1313324"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altLang="zh-CN" sz="800" dirty="0">
                <a:latin typeface="Trade Gothic for Nike 365 BdCn" panose="020B0806040303020004" pitchFamily="34" charset="0"/>
                <a:ea typeface="Trade Gothic for Nike 365" charset="0"/>
                <a:cs typeface="Trade Gothic for Nike 365" charset="0"/>
              </a:rPr>
              <a:t>Midsole springiness decays quickly, not suitable for long distance run </a:t>
            </a:r>
          </a:p>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sz="800" dirty="0">
                <a:latin typeface="Trade Gothic for Nike 365 BdCn" panose="020B0806040303020004" pitchFamily="34" charset="0"/>
                <a:ea typeface="Trade Gothic for Nike 365" charset="0"/>
                <a:cs typeface="Trade Gothic for Nike 365" charset="0"/>
              </a:rPr>
              <a:t>Upper too</a:t>
            </a:r>
            <a:r>
              <a:rPr lang="zh-CN" altLang="en-US" sz="800" dirty="0">
                <a:latin typeface="Trade Gothic for Nike 365 BdCn" panose="020B0806040303020004" pitchFamily="34" charset="0"/>
                <a:ea typeface="Trade Gothic for Nike 365" charset="0"/>
                <a:cs typeface="Trade Gothic for Nike 365" charset="0"/>
              </a:rPr>
              <a:t> </a:t>
            </a:r>
            <a:r>
              <a:rPr lang="en-US" altLang="zh-CN" sz="800" dirty="0">
                <a:latin typeface="Trade Gothic for Nike 365 BdCn" panose="020B0806040303020004" pitchFamily="34" charset="0"/>
                <a:ea typeface="Trade Gothic for Nike 365" charset="0"/>
                <a:cs typeface="Trade Gothic for Nike 365" charset="0"/>
              </a:rPr>
              <a:t>tight</a:t>
            </a:r>
            <a:r>
              <a:rPr lang="zh-CN" altLang="en-US" sz="800" dirty="0">
                <a:latin typeface="Trade Gothic for Nike 365 BdCn" panose="020B0806040303020004" pitchFamily="34" charset="0"/>
                <a:ea typeface="Trade Gothic for Nike 365" charset="0"/>
                <a:cs typeface="Trade Gothic for Nike 365" charset="0"/>
              </a:rPr>
              <a:t> </a:t>
            </a:r>
            <a:r>
              <a:rPr lang="en-US" altLang="zh-CN" sz="800" dirty="0">
                <a:latin typeface="Trade Gothic for Nike 365 BdCn" panose="020B0806040303020004" pitchFamily="34" charset="0"/>
                <a:ea typeface="Trade Gothic for Nike 365" charset="0"/>
                <a:cs typeface="Trade Gothic for Nike 365" charset="0"/>
              </a:rPr>
              <a:t>and the weight is heavy</a:t>
            </a:r>
            <a:endParaRPr lang="en-US" sz="800" dirty="0">
              <a:latin typeface="Trade Gothic for Nike 365 BdCn" panose="020B0806040303020004" pitchFamily="34" charset="0"/>
              <a:ea typeface="Trade Gothic for Nike 365" charset="0"/>
              <a:cs typeface="Trade Gothic for Nike 365" charset="0"/>
            </a:endParaRPr>
          </a:p>
        </p:txBody>
      </p:sp>
      <p:cxnSp>
        <p:nvCxnSpPr>
          <p:cNvPr id="115" name="Straight Connector 114">
            <a:extLst>
              <a:ext uri="{FF2B5EF4-FFF2-40B4-BE49-F238E27FC236}">
                <a16:creationId xmlns:a16="http://schemas.microsoft.com/office/drawing/2014/main" id="{2C17351D-E4F8-4840-9754-ED6BE5A0DA65}"/>
              </a:ext>
            </a:extLst>
          </p:cNvPr>
          <p:cNvCxnSpPr>
            <a:cxnSpLocks/>
          </p:cNvCxnSpPr>
          <p:nvPr/>
        </p:nvCxnSpPr>
        <p:spPr>
          <a:xfrm>
            <a:off x="2790170" y="1997007"/>
            <a:ext cx="0" cy="4114800"/>
          </a:xfrm>
          <a:prstGeom prst="line">
            <a:avLst/>
          </a:prstGeom>
          <a:noFill/>
          <a:ln w="9525" cap="flat">
            <a:solidFill>
              <a:srgbClr val="CDCDCD"/>
            </a:solidFill>
            <a:prstDash val="lgDash"/>
            <a:miter lim="400000"/>
          </a:ln>
          <a:effectLst/>
          <a:sp3d/>
        </p:spPr>
        <p:style>
          <a:lnRef idx="0">
            <a:scrgbClr r="0" g="0" b="0"/>
          </a:lnRef>
          <a:fillRef idx="0">
            <a:scrgbClr r="0" g="0" b="0"/>
          </a:fillRef>
          <a:effectRef idx="0">
            <a:scrgbClr r="0" g="0" b="0"/>
          </a:effectRef>
          <a:fontRef idx="none"/>
        </p:style>
      </p:cxnSp>
      <p:sp>
        <p:nvSpPr>
          <p:cNvPr id="163" name="Rectangle 162">
            <a:extLst>
              <a:ext uri="{FF2B5EF4-FFF2-40B4-BE49-F238E27FC236}">
                <a16:creationId xmlns:a16="http://schemas.microsoft.com/office/drawing/2014/main" id="{8747A3C3-09A8-4BB6-BB10-26BE7B40060F}"/>
              </a:ext>
            </a:extLst>
          </p:cNvPr>
          <p:cNvSpPr/>
          <p:nvPr/>
        </p:nvSpPr>
        <p:spPr>
          <a:xfrm>
            <a:off x="958992" y="4897718"/>
            <a:ext cx="500272" cy="620157"/>
          </a:xfrm>
          <a:prstGeom prst="rect">
            <a:avLst/>
          </a:prstGeom>
          <a:solidFill>
            <a:srgbClr val="8C8C8C"/>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100" dirty="0">
                <a:solidFill>
                  <a:schemeClr val="bg1"/>
                </a:solidFill>
              </a:rPr>
              <a:t>PROS</a:t>
            </a:r>
            <a:endParaRPr lang="en-US" sz="1100" dirty="0">
              <a:solidFill>
                <a:schemeClr val="bg1"/>
              </a:solidFill>
            </a:endParaRPr>
          </a:p>
        </p:txBody>
      </p:sp>
      <p:sp>
        <p:nvSpPr>
          <p:cNvPr id="164" name="Rectangle 163">
            <a:extLst>
              <a:ext uri="{FF2B5EF4-FFF2-40B4-BE49-F238E27FC236}">
                <a16:creationId xmlns:a16="http://schemas.microsoft.com/office/drawing/2014/main" id="{BB92DE25-403A-4B36-B242-B23CE134E197}"/>
              </a:ext>
            </a:extLst>
          </p:cNvPr>
          <p:cNvSpPr/>
          <p:nvPr/>
        </p:nvSpPr>
        <p:spPr>
          <a:xfrm>
            <a:off x="958992" y="5517875"/>
            <a:ext cx="500272" cy="620157"/>
          </a:xfrm>
          <a:prstGeom prst="rect">
            <a:avLst/>
          </a:prstGeom>
          <a:solidFill>
            <a:srgbClr val="8C8C8C"/>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100" dirty="0">
                <a:solidFill>
                  <a:schemeClr val="bg1"/>
                </a:solidFill>
              </a:rPr>
              <a:t>CONS</a:t>
            </a:r>
            <a:endParaRPr lang="en-US" sz="1100" dirty="0">
              <a:solidFill>
                <a:schemeClr val="bg1"/>
              </a:solidFill>
            </a:endParaRPr>
          </a:p>
        </p:txBody>
      </p:sp>
      <p:cxnSp>
        <p:nvCxnSpPr>
          <p:cNvPr id="165" name="Straight Connector 164">
            <a:extLst>
              <a:ext uri="{FF2B5EF4-FFF2-40B4-BE49-F238E27FC236}">
                <a16:creationId xmlns:a16="http://schemas.microsoft.com/office/drawing/2014/main" id="{2AA21FAD-48FF-4CA5-B828-F394545F5401}"/>
              </a:ext>
            </a:extLst>
          </p:cNvPr>
          <p:cNvCxnSpPr>
            <a:cxnSpLocks/>
          </p:cNvCxnSpPr>
          <p:nvPr/>
        </p:nvCxnSpPr>
        <p:spPr>
          <a:xfrm>
            <a:off x="1483475" y="6104615"/>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75" name="Straight Connector 174">
            <a:extLst>
              <a:ext uri="{FF2B5EF4-FFF2-40B4-BE49-F238E27FC236}">
                <a16:creationId xmlns:a16="http://schemas.microsoft.com/office/drawing/2014/main" id="{BBDCCD7B-6B67-4965-9FBB-567EF00E30F4}"/>
              </a:ext>
            </a:extLst>
          </p:cNvPr>
          <p:cNvCxnSpPr>
            <a:cxnSpLocks/>
          </p:cNvCxnSpPr>
          <p:nvPr/>
        </p:nvCxnSpPr>
        <p:spPr>
          <a:xfrm>
            <a:off x="1483475" y="3431135"/>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76" name="Straight Connector 175">
            <a:extLst>
              <a:ext uri="{FF2B5EF4-FFF2-40B4-BE49-F238E27FC236}">
                <a16:creationId xmlns:a16="http://schemas.microsoft.com/office/drawing/2014/main" id="{0651DA44-ABFA-4CA4-A7D0-E1D3B3A0DFCC}"/>
              </a:ext>
            </a:extLst>
          </p:cNvPr>
          <p:cNvCxnSpPr>
            <a:cxnSpLocks/>
          </p:cNvCxnSpPr>
          <p:nvPr/>
        </p:nvCxnSpPr>
        <p:spPr>
          <a:xfrm>
            <a:off x="1483475" y="4521276"/>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sp>
        <p:nvSpPr>
          <p:cNvPr id="182" name="TextBox 181">
            <a:extLst>
              <a:ext uri="{FF2B5EF4-FFF2-40B4-BE49-F238E27FC236}">
                <a16:creationId xmlns:a16="http://schemas.microsoft.com/office/drawing/2014/main" id="{143F5C95-A506-44ED-A767-BE5DBE7C011C}"/>
              </a:ext>
            </a:extLst>
          </p:cNvPr>
          <p:cNvSpPr txBox="1"/>
          <p:nvPr/>
        </p:nvSpPr>
        <p:spPr>
          <a:xfrm>
            <a:off x="1468797" y="3171230"/>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189" name="TextBox 188">
            <a:extLst>
              <a:ext uri="{FF2B5EF4-FFF2-40B4-BE49-F238E27FC236}">
                <a16:creationId xmlns:a16="http://schemas.microsoft.com/office/drawing/2014/main" id="{386362DF-F69D-4DCA-9962-AD747F5D7545}"/>
              </a:ext>
            </a:extLst>
          </p:cNvPr>
          <p:cNvSpPr txBox="1"/>
          <p:nvPr/>
        </p:nvSpPr>
        <p:spPr>
          <a:xfrm>
            <a:off x="4579093" y="3499580"/>
            <a:ext cx="1500446"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endParaRPr lang="en-US" sz="1000" dirty="0">
              <a:latin typeface="Trade Gothic for Nike 365 BdCn" panose="020B0806040303020004" pitchFamily="34" charset="0"/>
              <a:ea typeface="Trade Gothic for Nike 365" charset="0"/>
              <a:cs typeface="Trade Gothic for Nike 365" charset="0"/>
            </a:endParaRPr>
          </a:p>
        </p:txBody>
      </p:sp>
      <p:sp>
        <p:nvSpPr>
          <p:cNvPr id="200" name="TextBox 199">
            <a:extLst>
              <a:ext uri="{FF2B5EF4-FFF2-40B4-BE49-F238E27FC236}">
                <a16:creationId xmlns:a16="http://schemas.microsoft.com/office/drawing/2014/main" id="{A605AB34-5449-4071-A903-6C22D2B85DC7}"/>
              </a:ext>
            </a:extLst>
          </p:cNvPr>
          <p:cNvSpPr txBox="1"/>
          <p:nvPr/>
        </p:nvSpPr>
        <p:spPr>
          <a:xfrm>
            <a:off x="1468797" y="4255021"/>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03" name="TextBox 202">
            <a:extLst>
              <a:ext uri="{FF2B5EF4-FFF2-40B4-BE49-F238E27FC236}">
                <a16:creationId xmlns:a16="http://schemas.microsoft.com/office/drawing/2014/main" id="{2111EB78-CDBA-41BA-9EB4-3BFDEF2C17EB}"/>
              </a:ext>
            </a:extLst>
          </p:cNvPr>
          <p:cNvSpPr txBox="1"/>
          <p:nvPr/>
        </p:nvSpPr>
        <p:spPr>
          <a:xfrm>
            <a:off x="1468797" y="4610886"/>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178" name="TextBox 193">
            <a:extLst>
              <a:ext uri="{FF2B5EF4-FFF2-40B4-BE49-F238E27FC236}">
                <a16:creationId xmlns:a16="http://schemas.microsoft.com/office/drawing/2014/main" id="{EBC98355-1722-1A4A-9E6D-5D98F4C58B06}"/>
              </a:ext>
            </a:extLst>
          </p:cNvPr>
          <p:cNvSpPr txBox="1"/>
          <p:nvPr/>
        </p:nvSpPr>
        <p:spPr>
          <a:xfrm>
            <a:off x="1468797" y="3881510"/>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cxnSp>
        <p:nvCxnSpPr>
          <p:cNvPr id="131" name="Straight Connector 157">
            <a:extLst>
              <a:ext uri="{FF2B5EF4-FFF2-40B4-BE49-F238E27FC236}">
                <a16:creationId xmlns:a16="http://schemas.microsoft.com/office/drawing/2014/main" id="{391ECB0D-DED6-CC47-925E-29BC4FBEB4F5}"/>
              </a:ext>
            </a:extLst>
          </p:cNvPr>
          <p:cNvCxnSpPr>
            <a:cxnSpLocks/>
          </p:cNvCxnSpPr>
          <p:nvPr/>
        </p:nvCxnSpPr>
        <p:spPr>
          <a:xfrm>
            <a:off x="8002106" y="1993343"/>
            <a:ext cx="0" cy="4114800"/>
          </a:xfrm>
          <a:prstGeom prst="line">
            <a:avLst/>
          </a:prstGeom>
          <a:noFill/>
          <a:ln w="9525" cap="flat">
            <a:solidFill>
              <a:srgbClr val="CDCDCD"/>
            </a:solidFill>
            <a:prstDash val="lgDash"/>
            <a:miter lim="400000"/>
          </a:ln>
          <a:effectLst/>
          <a:sp3d/>
        </p:spPr>
        <p:style>
          <a:lnRef idx="0">
            <a:scrgbClr r="0" g="0" b="0"/>
          </a:lnRef>
          <a:fillRef idx="0">
            <a:scrgbClr r="0" g="0" b="0"/>
          </a:fillRef>
          <a:effectRef idx="0">
            <a:scrgbClr r="0" g="0" b="0"/>
          </a:effectRef>
          <a:fontRef idx="none"/>
        </p:style>
      </p:cxnSp>
      <p:sp>
        <p:nvSpPr>
          <p:cNvPr id="171" name="TextBox 181">
            <a:extLst>
              <a:ext uri="{FF2B5EF4-FFF2-40B4-BE49-F238E27FC236}">
                <a16:creationId xmlns:a16="http://schemas.microsoft.com/office/drawing/2014/main" id="{4208B4CA-8B21-CE44-890F-677047CEC6CB}"/>
              </a:ext>
            </a:extLst>
          </p:cNvPr>
          <p:cNvSpPr txBox="1"/>
          <p:nvPr/>
        </p:nvSpPr>
        <p:spPr>
          <a:xfrm>
            <a:off x="1468797" y="3493210"/>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122" name="Rectangle 130">
            <a:extLst>
              <a:ext uri="{FF2B5EF4-FFF2-40B4-BE49-F238E27FC236}">
                <a16:creationId xmlns:a16="http://schemas.microsoft.com/office/drawing/2014/main" id="{CE1C49C2-99C9-4485-B48A-0D46AE934E4F}"/>
              </a:ext>
            </a:extLst>
          </p:cNvPr>
          <p:cNvSpPr/>
          <p:nvPr/>
        </p:nvSpPr>
        <p:spPr>
          <a:xfrm>
            <a:off x="112823" y="3068971"/>
            <a:ext cx="605370" cy="1804353"/>
          </a:xfrm>
          <a:prstGeom prst="rect">
            <a:avLst/>
          </a:prstGeom>
          <a:solidFill>
            <a:srgbClr val="4141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825500" hangingPunct="0"/>
            <a:r>
              <a:rPr lang="en-US" altLang="zh-CN" sz="1200" dirty="0">
                <a:solidFill>
                  <a:schemeClr val="bg1"/>
                </a:solidFill>
              </a:rPr>
              <a:t>FUNCTI-ONALITY</a:t>
            </a:r>
            <a:r>
              <a:rPr lang="en-US" altLang="zh-CN" sz="1200" baseline="30000" dirty="0">
                <a:solidFill>
                  <a:schemeClr val="bg1"/>
                </a:solidFill>
              </a:rPr>
              <a:t>2</a:t>
            </a:r>
            <a:endParaRPr lang="en-US" altLang="zh-CN" sz="1200" dirty="0">
              <a:solidFill>
                <a:schemeClr val="bg1"/>
              </a:solidFill>
            </a:endParaRPr>
          </a:p>
        </p:txBody>
      </p:sp>
      <p:sp>
        <p:nvSpPr>
          <p:cNvPr id="142" name="Rectangle 141">
            <a:extLst>
              <a:ext uri="{FF2B5EF4-FFF2-40B4-BE49-F238E27FC236}">
                <a16:creationId xmlns:a16="http://schemas.microsoft.com/office/drawing/2014/main" id="{BA97573B-E539-4000-A11B-8C467A3C32CA}"/>
              </a:ext>
            </a:extLst>
          </p:cNvPr>
          <p:cNvSpPr/>
          <p:nvPr/>
        </p:nvSpPr>
        <p:spPr>
          <a:xfrm>
            <a:off x="727071" y="3063400"/>
            <a:ext cx="733674" cy="365760"/>
          </a:xfrm>
          <a:prstGeom prst="rect">
            <a:avLst/>
          </a:prstGeom>
          <a:solidFill>
            <a:srgbClr val="8C8C8C"/>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900" dirty="0">
                <a:solidFill>
                  <a:schemeClr val="bg1"/>
                </a:solidFill>
              </a:rPr>
              <a:t>提速</a:t>
            </a:r>
            <a:endParaRPr lang="en-US" altLang="zh-CN" sz="900" dirty="0">
              <a:solidFill>
                <a:schemeClr val="bg1"/>
              </a:solidFill>
            </a:endParaRPr>
          </a:p>
          <a:p>
            <a:pPr marL="0" marR="0" indent="0" algn="ctr" defTabSz="825500" rtl="0" fontAlgn="auto" latinLnBrk="0" hangingPunct="0">
              <a:lnSpc>
                <a:spcPct val="100000"/>
              </a:lnSpc>
              <a:spcBef>
                <a:spcPts val="0"/>
              </a:spcBef>
              <a:spcAft>
                <a:spcPts val="0"/>
              </a:spcAft>
              <a:buClrTx/>
              <a:buSzTx/>
              <a:buFontTx/>
              <a:buNone/>
              <a:tabLst/>
            </a:pPr>
            <a:r>
              <a:rPr lang="en-US" sz="900" dirty="0">
                <a:solidFill>
                  <a:schemeClr val="bg1"/>
                </a:solidFill>
              </a:rPr>
              <a:t>SPEED</a:t>
            </a:r>
          </a:p>
        </p:txBody>
      </p:sp>
      <p:sp>
        <p:nvSpPr>
          <p:cNvPr id="177" name="Rectangle 176">
            <a:extLst>
              <a:ext uri="{FF2B5EF4-FFF2-40B4-BE49-F238E27FC236}">
                <a16:creationId xmlns:a16="http://schemas.microsoft.com/office/drawing/2014/main" id="{4CDB1F5F-2F6A-4E88-8894-CE109D5CB725}"/>
              </a:ext>
            </a:extLst>
          </p:cNvPr>
          <p:cNvSpPr/>
          <p:nvPr/>
        </p:nvSpPr>
        <p:spPr>
          <a:xfrm>
            <a:off x="727071" y="3422336"/>
            <a:ext cx="733674" cy="365760"/>
          </a:xfrm>
          <a:prstGeom prst="rect">
            <a:avLst/>
          </a:prstGeom>
          <a:solidFill>
            <a:srgbClr val="8C8C8C"/>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900" dirty="0">
                <a:solidFill>
                  <a:schemeClr val="bg1"/>
                </a:solidFill>
              </a:rPr>
              <a:t>舒适</a:t>
            </a:r>
            <a:endParaRPr lang="en-US" altLang="zh-CN" sz="900" dirty="0">
              <a:solidFill>
                <a:schemeClr val="bg1"/>
              </a:solidFill>
            </a:endParaRPr>
          </a:p>
          <a:p>
            <a:pPr marL="0" marR="0" indent="0" algn="ctr" defTabSz="825500" rtl="0" fontAlgn="auto" latinLnBrk="0" hangingPunct="0">
              <a:lnSpc>
                <a:spcPct val="100000"/>
              </a:lnSpc>
              <a:spcBef>
                <a:spcPts val="0"/>
              </a:spcBef>
              <a:spcAft>
                <a:spcPts val="0"/>
              </a:spcAft>
              <a:buClrTx/>
              <a:buSzTx/>
              <a:buFontTx/>
              <a:buNone/>
              <a:tabLst/>
            </a:pPr>
            <a:r>
              <a:rPr lang="en-US" sz="900" dirty="0">
                <a:solidFill>
                  <a:schemeClr val="bg1"/>
                </a:solidFill>
              </a:rPr>
              <a:t>COMFORT</a:t>
            </a:r>
          </a:p>
        </p:txBody>
      </p:sp>
      <p:sp>
        <p:nvSpPr>
          <p:cNvPr id="179" name="Rectangle 178">
            <a:extLst>
              <a:ext uri="{FF2B5EF4-FFF2-40B4-BE49-F238E27FC236}">
                <a16:creationId xmlns:a16="http://schemas.microsoft.com/office/drawing/2014/main" id="{0AC3EFDE-6092-48F2-B92E-23F0DA12B80C}"/>
              </a:ext>
            </a:extLst>
          </p:cNvPr>
          <p:cNvSpPr/>
          <p:nvPr/>
        </p:nvSpPr>
        <p:spPr>
          <a:xfrm>
            <a:off x="727071" y="3781272"/>
            <a:ext cx="733674" cy="365760"/>
          </a:xfrm>
          <a:prstGeom prst="rect">
            <a:avLst/>
          </a:prstGeom>
          <a:solidFill>
            <a:srgbClr val="8C8C8C"/>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900" dirty="0">
                <a:solidFill>
                  <a:schemeClr val="bg1"/>
                </a:solidFill>
              </a:rPr>
              <a:t>保护</a:t>
            </a:r>
            <a:endParaRPr lang="en-US" altLang="zh-CN" sz="900" dirty="0">
              <a:solidFill>
                <a:schemeClr val="bg1"/>
              </a:solidFill>
            </a:endParaRPr>
          </a:p>
          <a:p>
            <a:pPr marL="0" marR="0" indent="0" algn="ctr" defTabSz="825500" rtl="0" fontAlgn="auto" latinLnBrk="0" hangingPunct="0">
              <a:lnSpc>
                <a:spcPct val="100000"/>
              </a:lnSpc>
              <a:spcBef>
                <a:spcPts val="0"/>
              </a:spcBef>
              <a:spcAft>
                <a:spcPts val="0"/>
              </a:spcAft>
              <a:buClrTx/>
              <a:buSzTx/>
              <a:buFontTx/>
              <a:buNone/>
              <a:tabLst/>
            </a:pPr>
            <a:r>
              <a:rPr lang="en-US" sz="900" dirty="0">
                <a:solidFill>
                  <a:schemeClr val="bg1"/>
                </a:solidFill>
              </a:rPr>
              <a:t>PROTECT</a:t>
            </a:r>
          </a:p>
        </p:txBody>
      </p:sp>
      <p:sp>
        <p:nvSpPr>
          <p:cNvPr id="184" name="Rectangle 183">
            <a:extLst>
              <a:ext uri="{FF2B5EF4-FFF2-40B4-BE49-F238E27FC236}">
                <a16:creationId xmlns:a16="http://schemas.microsoft.com/office/drawing/2014/main" id="{30CEEA20-3FAB-4333-8DB6-35597628862A}"/>
              </a:ext>
            </a:extLst>
          </p:cNvPr>
          <p:cNvSpPr/>
          <p:nvPr/>
        </p:nvSpPr>
        <p:spPr>
          <a:xfrm>
            <a:off x="727071" y="4140208"/>
            <a:ext cx="733674" cy="365760"/>
          </a:xfrm>
          <a:prstGeom prst="rect">
            <a:avLst/>
          </a:prstGeom>
          <a:solidFill>
            <a:srgbClr val="8C8C8C"/>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900" dirty="0">
                <a:solidFill>
                  <a:schemeClr val="bg1"/>
                </a:solidFill>
              </a:rPr>
              <a:t>耐用性</a:t>
            </a:r>
            <a:endParaRPr lang="en-US" altLang="zh-CN" sz="900" dirty="0">
              <a:solidFill>
                <a:schemeClr val="bg1"/>
              </a:solidFill>
            </a:endParaRPr>
          </a:p>
          <a:p>
            <a:pPr marL="0" marR="0" indent="0" algn="ctr" defTabSz="825500" rtl="0" fontAlgn="auto" latinLnBrk="0" hangingPunct="0">
              <a:lnSpc>
                <a:spcPct val="100000"/>
              </a:lnSpc>
              <a:spcBef>
                <a:spcPts val="0"/>
              </a:spcBef>
              <a:spcAft>
                <a:spcPts val="0"/>
              </a:spcAft>
              <a:buClrTx/>
              <a:buSzTx/>
              <a:buFontTx/>
              <a:buNone/>
              <a:tabLst/>
            </a:pPr>
            <a:r>
              <a:rPr lang="en-US" sz="900" dirty="0">
                <a:solidFill>
                  <a:schemeClr val="bg1"/>
                </a:solidFill>
              </a:rPr>
              <a:t>DURABILITY</a:t>
            </a:r>
          </a:p>
        </p:txBody>
      </p:sp>
      <p:sp>
        <p:nvSpPr>
          <p:cNvPr id="185" name="Rectangle 184">
            <a:extLst>
              <a:ext uri="{FF2B5EF4-FFF2-40B4-BE49-F238E27FC236}">
                <a16:creationId xmlns:a16="http://schemas.microsoft.com/office/drawing/2014/main" id="{585658DC-BC95-46B7-A72A-115CD7FE17C4}"/>
              </a:ext>
            </a:extLst>
          </p:cNvPr>
          <p:cNvSpPr/>
          <p:nvPr/>
        </p:nvSpPr>
        <p:spPr>
          <a:xfrm>
            <a:off x="727071" y="4508381"/>
            <a:ext cx="733674" cy="365760"/>
          </a:xfrm>
          <a:prstGeom prst="rect">
            <a:avLst/>
          </a:prstGeom>
          <a:solidFill>
            <a:srgbClr val="8C8C8C"/>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900" dirty="0">
                <a:solidFill>
                  <a:schemeClr val="bg1"/>
                </a:solidFill>
              </a:rPr>
              <a:t>多功能 </a:t>
            </a:r>
            <a:r>
              <a:rPr lang="en-US" sz="900" dirty="0">
                <a:solidFill>
                  <a:schemeClr val="bg1"/>
                </a:solidFill>
              </a:rPr>
              <a:t>MULTI FUNCTIOAL</a:t>
            </a:r>
          </a:p>
        </p:txBody>
      </p:sp>
      <p:sp>
        <p:nvSpPr>
          <p:cNvPr id="123" name="Rectangle 122">
            <a:extLst>
              <a:ext uri="{FF2B5EF4-FFF2-40B4-BE49-F238E27FC236}">
                <a16:creationId xmlns:a16="http://schemas.microsoft.com/office/drawing/2014/main" id="{58FE5E0F-2101-4F3E-B389-73BB5D20A27D}"/>
              </a:ext>
            </a:extLst>
          </p:cNvPr>
          <p:cNvSpPr/>
          <p:nvPr/>
        </p:nvSpPr>
        <p:spPr>
          <a:xfrm>
            <a:off x="10849332" y="-1415143"/>
            <a:ext cx="2685335" cy="1415143"/>
          </a:xfrm>
          <a:prstGeom prst="rect">
            <a:avLst/>
          </a:prstGeom>
          <a:solidFill>
            <a:srgbClr val="7030A0"/>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defTabSz="825500" rtl="0" fontAlgn="auto" latinLnBrk="0" hangingPunct="0">
              <a:lnSpc>
                <a:spcPct val="100000"/>
              </a:lnSpc>
              <a:spcBef>
                <a:spcPts val="0"/>
              </a:spcBef>
              <a:spcAft>
                <a:spcPts val="0"/>
              </a:spcAft>
              <a:buClrTx/>
              <a:buSzTx/>
              <a:buFontTx/>
              <a:buNone/>
              <a:tabLst/>
            </a:pPr>
            <a:r>
              <a:rPr lang="en-US" altLang="zh-CN" sz="1100" dirty="0">
                <a:solidFill>
                  <a:schemeClr val="bg1"/>
                </a:solidFill>
              </a:rPr>
              <a:t>@alex, </a:t>
            </a:r>
            <a:r>
              <a:rPr lang="zh-CN" altLang="en-US" sz="1100" dirty="0">
                <a:solidFill>
                  <a:schemeClr val="bg1"/>
                </a:solidFill>
              </a:rPr>
              <a:t>列举几个核心价位带产品，对比</a:t>
            </a:r>
            <a:r>
              <a:rPr lang="en-US" altLang="zh-CN" sz="1100" dirty="0">
                <a:solidFill>
                  <a:schemeClr val="bg1"/>
                </a:solidFill>
              </a:rPr>
              <a:t>FUNCTIONALITY</a:t>
            </a:r>
            <a:r>
              <a:rPr lang="zh-CN" altLang="en-US" sz="1100" dirty="0">
                <a:solidFill>
                  <a:schemeClr val="bg1"/>
                </a:solidFill>
              </a:rPr>
              <a:t>为主</a:t>
            </a:r>
            <a:endParaRPr lang="en-US" altLang="zh-CN" sz="1100" dirty="0">
              <a:solidFill>
                <a:schemeClr val="bg1"/>
              </a:solidFill>
            </a:endParaRPr>
          </a:p>
          <a:p>
            <a:pPr marL="0" marR="0" indent="0" defTabSz="825500" rtl="0" fontAlgn="auto" latinLnBrk="0" hangingPunct="0">
              <a:lnSpc>
                <a:spcPct val="100000"/>
              </a:lnSpc>
              <a:spcBef>
                <a:spcPts val="0"/>
              </a:spcBef>
              <a:spcAft>
                <a:spcPts val="0"/>
              </a:spcAft>
              <a:buClrTx/>
              <a:buSzTx/>
              <a:buFontTx/>
              <a:buNone/>
              <a:tabLst/>
            </a:pPr>
            <a:endParaRPr lang="en-US" altLang="zh-CN" sz="1100" dirty="0">
              <a:solidFill>
                <a:schemeClr val="bg1"/>
              </a:solidFill>
            </a:endParaRPr>
          </a:p>
          <a:p>
            <a:pPr marL="0" marR="0" indent="0" defTabSz="825500" rtl="0" fontAlgn="auto" latinLnBrk="0" hangingPunct="0">
              <a:lnSpc>
                <a:spcPct val="100000"/>
              </a:lnSpc>
              <a:spcBef>
                <a:spcPts val="0"/>
              </a:spcBef>
              <a:spcAft>
                <a:spcPts val="0"/>
              </a:spcAft>
              <a:buClrTx/>
              <a:buSzTx/>
              <a:buFontTx/>
              <a:buNone/>
              <a:tabLst/>
            </a:pPr>
            <a:r>
              <a:rPr lang="zh-CN" altLang="en-US" sz="1100" dirty="0">
                <a:solidFill>
                  <a:schemeClr val="bg1"/>
                </a:solidFill>
              </a:rPr>
              <a:t>可以竞速 </a:t>
            </a:r>
            <a:r>
              <a:rPr lang="en-US" altLang="zh-CN" sz="1100" dirty="0">
                <a:solidFill>
                  <a:schemeClr val="bg1"/>
                </a:solidFill>
              </a:rPr>
              <a:t>zoom fly </a:t>
            </a:r>
            <a:r>
              <a:rPr lang="zh-CN" altLang="en-US" sz="1100" dirty="0">
                <a:solidFill>
                  <a:schemeClr val="bg1"/>
                </a:solidFill>
              </a:rPr>
              <a:t>和</a:t>
            </a:r>
            <a:r>
              <a:rPr lang="en-US" altLang="zh-CN" sz="1100" dirty="0">
                <a:solidFill>
                  <a:schemeClr val="bg1"/>
                </a:solidFill>
              </a:rPr>
              <a:t>tempo</a:t>
            </a:r>
            <a:r>
              <a:rPr lang="zh-CN" altLang="en-US" sz="1100" dirty="0">
                <a:solidFill>
                  <a:schemeClr val="bg1"/>
                </a:solidFill>
              </a:rPr>
              <a:t>没有区分度可以在那一页提到，越野，训练，各一张</a:t>
            </a:r>
            <a:endParaRPr lang="en-US" altLang="zh-CN" sz="1100" dirty="0">
              <a:solidFill>
                <a:schemeClr val="bg1"/>
              </a:solidFill>
            </a:endParaRPr>
          </a:p>
          <a:p>
            <a:pPr marL="0" marR="0" indent="0" defTabSz="825500" rtl="0" fontAlgn="auto" latinLnBrk="0" hangingPunct="0">
              <a:lnSpc>
                <a:spcPct val="100000"/>
              </a:lnSpc>
              <a:spcBef>
                <a:spcPts val="0"/>
              </a:spcBef>
              <a:spcAft>
                <a:spcPts val="0"/>
              </a:spcAft>
              <a:buClrTx/>
              <a:buSzTx/>
              <a:buFontTx/>
              <a:buNone/>
              <a:tabLst/>
            </a:pPr>
            <a:r>
              <a:rPr lang="en-US" altLang="zh-CN" sz="1100" dirty="0">
                <a:solidFill>
                  <a:schemeClr val="bg1"/>
                </a:solidFill>
              </a:rPr>
              <a:t>&gt;&gt;</a:t>
            </a:r>
            <a:r>
              <a:rPr lang="zh-CN" altLang="en-US" sz="1100" dirty="0">
                <a:solidFill>
                  <a:schemeClr val="bg1"/>
                </a:solidFill>
              </a:rPr>
              <a:t>产品力上没有问题</a:t>
            </a:r>
            <a:endParaRPr lang="en-US" altLang="zh-CN" sz="1100" dirty="0">
              <a:solidFill>
                <a:schemeClr val="bg1"/>
              </a:solidFill>
            </a:endParaRPr>
          </a:p>
          <a:p>
            <a:pPr marL="0" marR="0" indent="0"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cxnSp>
        <p:nvCxnSpPr>
          <p:cNvPr id="198" name="Straight Connector 197">
            <a:extLst>
              <a:ext uri="{FF2B5EF4-FFF2-40B4-BE49-F238E27FC236}">
                <a16:creationId xmlns:a16="http://schemas.microsoft.com/office/drawing/2014/main" id="{891176BE-2F5E-4613-A335-97A0F276A595}"/>
              </a:ext>
            </a:extLst>
          </p:cNvPr>
          <p:cNvCxnSpPr>
            <a:cxnSpLocks/>
          </p:cNvCxnSpPr>
          <p:nvPr/>
        </p:nvCxnSpPr>
        <p:spPr>
          <a:xfrm>
            <a:off x="9305090" y="1993910"/>
            <a:ext cx="0" cy="4114800"/>
          </a:xfrm>
          <a:prstGeom prst="line">
            <a:avLst/>
          </a:prstGeom>
          <a:noFill/>
          <a:ln w="9525" cap="flat">
            <a:solidFill>
              <a:srgbClr val="CDCDCD"/>
            </a:solidFill>
            <a:prstDash val="lgDash"/>
            <a:miter lim="400000"/>
          </a:ln>
          <a:effectLst/>
          <a:sp3d/>
        </p:spPr>
        <p:style>
          <a:lnRef idx="0">
            <a:scrgbClr r="0" g="0" b="0"/>
          </a:lnRef>
          <a:fillRef idx="0">
            <a:scrgbClr r="0" g="0" b="0"/>
          </a:fillRef>
          <a:effectRef idx="0">
            <a:scrgbClr r="0" g="0" b="0"/>
          </a:effectRef>
          <a:fontRef idx="none"/>
        </p:style>
      </p:cxnSp>
      <p:cxnSp>
        <p:nvCxnSpPr>
          <p:cNvPr id="218" name="Straight Connector 157">
            <a:extLst>
              <a:ext uri="{FF2B5EF4-FFF2-40B4-BE49-F238E27FC236}">
                <a16:creationId xmlns:a16="http://schemas.microsoft.com/office/drawing/2014/main" id="{6D44CD8F-C8C5-4711-9AB4-3A4EDC65ED56}"/>
              </a:ext>
            </a:extLst>
          </p:cNvPr>
          <p:cNvCxnSpPr>
            <a:cxnSpLocks/>
          </p:cNvCxnSpPr>
          <p:nvPr/>
        </p:nvCxnSpPr>
        <p:spPr>
          <a:xfrm>
            <a:off x="10608074" y="1990246"/>
            <a:ext cx="0" cy="4114800"/>
          </a:xfrm>
          <a:prstGeom prst="line">
            <a:avLst/>
          </a:prstGeom>
          <a:noFill/>
          <a:ln w="9525" cap="flat">
            <a:solidFill>
              <a:srgbClr val="CDCDCD"/>
            </a:solidFill>
            <a:prstDash val="lgDash"/>
            <a:miter lim="400000"/>
          </a:ln>
          <a:effectLst/>
          <a:sp3d/>
        </p:spPr>
        <p:style>
          <a:lnRef idx="0">
            <a:scrgbClr r="0" g="0" b="0"/>
          </a:lnRef>
          <a:fillRef idx="0">
            <a:scrgbClr r="0" g="0" b="0"/>
          </a:fillRef>
          <a:effectRef idx="0">
            <a:scrgbClr r="0" g="0" b="0"/>
          </a:effectRef>
          <a:fontRef idx="none"/>
        </p:style>
      </p:cxnSp>
      <p:cxnSp>
        <p:nvCxnSpPr>
          <p:cNvPr id="227" name="Straight Connector 226">
            <a:extLst>
              <a:ext uri="{FF2B5EF4-FFF2-40B4-BE49-F238E27FC236}">
                <a16:creationId xmlns:a16="http://schemas.microsoft.com/office/drawing/2014/main" id="{4DE062F1-598E-4153-B3FB-5CF401635EBC}"/>
              </a:ext>
            </a:extLst>
          </p:cNvPr>
          <p:cNvCxnSpPr>
            <a:cxnSpLocks/>
          </p:cNvCxnSpPr>
          <p:nvPr/>
        </p:nvCxnSpPr>
        <p:spPr>
          <a:xfrm>
            <a:off x="11911061" y="1972889"/>
            <a:ext cx="0" cy="4114800"/>
          </a:xfrm>
          <a:prstGeom prst="line">
            <a:avLst/>
          </a:prstGeom>
          <a:noFill/>
          <a:ln w="9525" cap="flat">
            <a:solidFill>
              <a:srgbClr val="CDCDCD"/>
            </a:solidFill>
            <a:prstDash val="lgDash"/>
            <a:miter lim="400000"/>
          </a:ln>
          <a:effectLst/>
          <a:sp3d/>
        </p:spPr>
        <p:style>
          <a:lnRef idx="0">
            <a:scrgbClr r="0" g="0" b="0"/>
          </a:lnRef>
          <a:fillRef idx="0">
            <a:scrgbClr r="0" g="0" b="0"/>
          </a:fillRef>
          <a:effectRef idx="0">
            <a:scrgbClr r="0" g="0" b="0"/>
          </a:effectRef>
          <a:fontRef idx="none"/>
        </p:style>
      </p:cxnSp>
      <p:cxnSp>
        <p:nvCxnSpPr>
          <p:cNvPr id="228" name="Straight Connector 227">
            <a:extLst>
              <a:ext uri="{FF2B5EF4-FFF2-40B4-BE49-F238E27FC236}">
                <a16:creationId xmlns:a16="http://schemas.microsoft.com/office/drawing/2014/main" id="{CB2DC9E9-B19A-496B-A3B4-5B2B64721280}"/>
              </a:ext>
            </a:extLst>
          </p:cNvPr>
          <p:cNvCxnSpPr>
            <a:cxnSpLocks/>
          </p:cNvCxnSpPr>
          <p:nvPr/>
        </p:nvCxnSpPr>
        <p:spPr>
          <a:xfrm>
            <a:off x="4093154" y="1984642"/>
            <a:ext cx="0" cy="4114800"/>
          </a:xfrm>
          <a:prstGeom prst="line">
            <a:avLst/>
          </a:prstGeom>
          <a:noFill/>
          <a:ln w="9525" cap="flat">
            <a:solidFill>
              <a:srgbClr val="CDCDCD"/>
            </a:solidFill>
            <a:prstDash val="lgDash"/>
            <a:miter lim="400000"/>
          </a:ln>
          <a:effectLst/>
          <a:sp3d/>
        </p:spPr>
        <p:style>
          <a:lnRef idx="0">
            <a:scrgbClr r="0" g="0" b="0"/>
          </a:lnRef>
          <a:fillRef idx="0">
            <a:scrgbClr r="0" g="0" b="0"/>
          </a:fillRef>
          <a:effectRef idx="0">
            <a:scrgbClr r="0" g="0" b="0"/>
          </a:effectRef>
          <a:fontRef idx="none"/>
        </p:style>
      </p:cxnSp>
      <p:sp>
        <p:nvSpPr>
          <p:cNvPr id="229" name="TextBox 228">
            <a:extLst>
              <a:ext uri="{FF2B5EF4-FFF2-40B4-BE49-F238E27FC236}">
                <a16:creationId xmlns:a16="http://schemas.microsoft.com/office/drawing/2014/main" id="{173A32CB-A6C7-4140-A4B5-26B7965130AD}"/>
              </a:ext>
            </a:extLst>
          </p:cNvPr>
          <p:cNvSpPr txBox="1"/>
          <p:nvPr/>
        </p:nvSpPr>
        <p:spPr>
          <a:xfrm>
            <a:off x="2779828" y="208790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en-US" altLang="zh-CN" sz="1000" dirty="0" err="1">
                <a:latin typeface="Trade Gothic for Nike 365 BdCn" panose="020B0806040303020004" pitchFamily="34" charset="0"/>
                <a:ea typeface="Trade Gothic for Nike 365" charset="0"/>
                <a:cs typeface="Trade Gothic for Nike 365" charset="0"/>
              </a:rPr>
              <a:t>Kayano</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30" name="TextBox 229">
            <a:extLst>
              <a:ext uri="{FF2B5EF4-FFF2-40B4-BE49-F238E27FC236}">
                <a16:creationId xmlns:a16="http://schemas.microsoft.com/office/drawing/2014/main" id="{6553F498-0F1B-46EF-965C-8DD2EAE9DE6D}"/>
              </a:ext>
            </a:extLst>
          </p:cNvPr>
          <p:cNvSpPr txBox="1"/>
          <p:nvPr/>
        </p:nvSpPr>
        <p:spPr>
          <a:xfrm>
            <a:off x="2779827" y="4885998"/>
            <a:ext cx="137307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spcBef>
                <a:spcPts val="0"/>
              </a:spcBef>
              <a:buClrTx/>
              <a:buSzTx/>
              <a:buFont typeface="Arial" panose="020B0604020202020204" pitchFamily="34" charset="0"/>
              <a:buChar char="•"/>
              <a:tabLst/>
            </a:pPr>
            <a:r>
              <a:rPr lang="en-US" sz="900" dirty="0">
                <a:latin typeface="Trade Gothic for Nike 365 BdCn" panose="020B0806040303020004" pitchFamily="34" charset="0"/>
                <a:ea typeface="Trade Gothic for Nike 365" charset="0"/>
                <a:cs typeface="Trade Gothic for Nike 365" charset="0"/>
              </a:rPr>
              <a:t>Top-level upper support and outsole wear-resistance</a:t>
            </a:r>
          </a:p>
          <a:p>
            <a:pPr marL="171450" marR="0" indent="-171450" defTabSz="825500" rtl="0" fontAlgn="auto" latinLnBrk="0" hangingPunct="0">
              <a:spcBef>
                <a:spcPts val="0"/>
              </a:spcBef>
              <a:buClrTx/>
              <a:buSzTx/>
              <a:buFont typeface="Arial" panose="020B0604020202020204" pitchFamily="34" charset="0"/>
              <a:buChar char="•"/>
              <a:tabLst/>
            </a:pPr>
            <a:r>
              <a:rPr lang="en-US" sz="900" dirty="0">
                <a:latin typeface="Trade Gothic for Nike 365 BdCn" panose="020B0806040303020004" pitchFamily="34" charset="0"/>
                <a:ea typeface="Trade Gothic for Nike 365" charset="0"/>
                <a:cs typeface="Trade Gothic for Nike 365" charset="0"/>
              </a:rPr>
              <a:t>Friendly to new runners</a:t>
            </a:r>
          </a:p>
        </p:txBody>
      </p:sp>
      <p:sp>
        <p:nvSpPr>
          <p:cNvPr id="231" name="TextBox 230">
            <a:extLst>
              <a:ext uri="{FF2B5EF4-FFF2-40B4-BE49-F238E27FC236}">
                <a16:creationId xmlns:a16="http://schemas.microsoft.com/office/drawing/2014/main" id="{EAA78723-89C0-4605-A1F9-1303C7446AAD}"/>
              </a:ext>
            </a:extLst>
          </p:cNvPr>
          <p:cNvSpPr txBox="1"/>
          <p:nvPr/>
        </p:nvSpPr>
        <p:spPr>
          <a:xfrm>
            <a:off x="2779828" y="2469576"/>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1,390</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32" name="TextBox 231">
            <a:extLst>
              <a:ext uri="{FF2B5EF4-FFF2-40B4-BE49-F238E27FC236}">
                <a16:creationId xmlns:a16="http://schemas.microsoft.com/office/drawing/2014/main" id="{993F07D1-28B0-4F72-B7F5-44F884BC226F}"/>
              </a:ext>
            </a:extLst>
          </p:cNvPr>
          <p:cNvSpPr txBox="1"/>
          <p:nvPr/>
        </p:nvSpPr>
        <p:spPr>
          <a:xfrm>
            <a:off x="2779828" y="2791701"/>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 2,303</a:t>
            </a:r>
          </a:p>
        </p:txBody>
      </p:sp>
      <p:sp>
        <p:nvSpPr>
          <p:cNvPr id="233" name="TextBox 232">
            <a:extLst>
              <a:ext uri="{FF2B5EF4-FFF2-40B4-BE49-F238E27FC236}">
                <a16:creationId xmlns:a16="http://schemas.microsoft.com/office/drawing/2014/main" id="{63EA5B45-1D87-4FE6-A903-B39E6D58167E}"/>
              </a:ext>
            </a:extLst>
          </p:cNvPr>
          <p:cNvSpPr txBox="1"/>
          <p:nvPr/>
        </p:nvSpPr>
        <p:spPr>
          <a:xfrm>
            <a:off x="2795154" y="5757466"/>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altLang="zh-CN" sz="1000" dirty="0">
                <a:latin typeface="Trade Gothic for Nike 365 BdCn" panose="020B0806040303020004" pitchFamily="34" charset="0"/>
                <a:ea typeface="Trade Gothic for Nike 365" charset="0"/>
                <a:cs typeface="Trade Gothic for Nike 365" charset="0"/>
              </a:rPr>
              <a:t>Poor breathability</a:t>
            </a:r>
          </a:p>
        </p:txBody>
      </p:sp>
      <p:sp>
        <p:nvSpPr>
          <p:cNvPr id="234" name="TextBox 233">
            <a:extLst>
              <a:ext uri="{FF2B5EF4-FFF2-40B4-BE49-F238E27FC236}">
                <a16:creationId xmlns:a16="http://schemas.microsoft.com/office/drawing/2014/main" id="{A3B33ADA-7F1C-41D7-80ED-BD26351CDA80}"/>
              </a:ext>
            </a:extLst>
          </p:cNvPr>
          <p:cNvSpPr txBox="1"/>
          <p:nvPr/>
        </p:nvSpPr>
        <p:spPr>
          <a:xfrm>
            <a:off x="2779828" y="3171230"/>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35" name="TextBox 234">
            <a:extLst>
              <a:ext uri="{FF2B5EF4-FFF2-40B4-BE49-F238E27FC236}">
                <a16:creationId xmlns:a16="http://schemas.microsoft.com/office/drawing/2014/main" id="{0BCA4C88-6810-4319-89AC-70F5B40CFBAD}"/>
              </a:ext>
            </a:extLst>
          </p:cNvPr>
          <p:cNvSpPr txBox="1"/>
          <p:nvPr/>
        </p:nvSpPr>
        <p:spPr>
          <a:xfrm>
            <a:off x="2779828" y="4255021"/>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36" name="TextBox 235">
            <a:extLst>
              <a:ext uri="{FF2B5EF4-FFF2-40B4-BE49-F238E27FC236}">
                <a16:creationId xmlns:a16="http://schemas.microsoft.com/office/drawing/2014/main" id="{CE004136-5D2D-49A0-95F9-02DECB3D355A}"/>
              </a:ext>
            </a:extLst>
          </p:cNvPr>
          <p:cNvSpPr txBox="1"/>
          <p:nvPr/>
        </p:nvSpPr>
        <p:spPr>
          <a:xfrm>
            <a:off x="2779828" y="4610886"/>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37" name="TextBox 193">
            <a:extLst>
              <a:ext uri="{FF2B5EF4-FFF2-40B4-BE49-F238E27FC236}">
                <a16:creationId xmlns:a16="http://schemas.microsoft.com/office/drawing/2014/main" id="{91DF7428-7C92-4C96-B7DA-DDDBF56B89DF}"/>
              </a:ext>
            </a:extLst>
          </p:cNvPr>
          <p:cNvSpPr txBox="1"/>
          <p:nvPr/>
        </p:nvSpPr>
        <p:spPr>
          <a:xfrm>
            <a:off x="2779828" y="3881510"/>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38" name="TextBox 181">
            <a:extLst>
              <a:ext uri="{FF2B5EF4-FFF2-40B4-BE49-F238E27FC236}">
                <a16:creationId xmlns:a16="http://schemas.microsoft.com/office/drawing/2014/main" id="{2694F104-1738-4CFD-9B20-5ADDCE4A3B55}"/>
              </a:ext>
            </a:extLst>
          </p:cNvPr>
          <p:cNvSpPr txBox="1"/>
          <p:nvPr/>
        </p:nvSpPr>
        <p:spPr>
          <a:xfrm>
            <a:off x="2779828" y="3493210"/>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39" name="TextBox 238">
            <a:extLst>
              <a:ext uri="{FF2B5EF4-FFF2-40B4-BE49-F238E27FC236}">
                <a16:creationId xmlns:a16="http://schemas.microsoft.com/office/drawing/2014/main" id="{9124CD14-1255-4CE7-8249-C48475A6F67C}"/>
              </a:ext>
            </a:extLst>
          </p:cNvPr>
          <p:cNvSpPr txBox="1"/>
          <p:nvPr/>
        </p:nvSpPr>
        <p:spPr>
          <a:xfrm>
            <a:off x="4074023" y="2105955"/>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en-US" altLang="zh-CN" sz="1000" dirty="0">
                <a:latin typeface="Trade Gothic for Nike 365 BdCn" panose="020B0806040303020004" pitchFamily="34" charset="0"/>
                <a:ea typeface="Trade Gothic for Nike 365" charset="0"/>
                <a:cs typeface="Trade Gothic for Nike 365" charset="0"/>
              </a:rPr>
              <a:t>Nimbus</a:t>
            </a:r>
          </a:p>
        </p:txBody>
      </p:sp>
      <p:sp>
        <p:nvSpPr>
          <p:cNvPr id="240" name="TextBox 239">
            <a:extLst>
              <a:ext uri="{FF2B5EF4-FFF2-40B4-BE49-F238E27FC236}">
                <a16:creationId xmlns:a16="http://schemas.microsoft.com/office/drawing/2014/main" id="{9516FE68-0AF8-4DC5-A18B-B557E391F1EF}"/>
              </a:ext>
            </a:extLst>
          </p:cNvPr>
          <p:cNvSpPr txBox="1"/>
          <p:nvPr/>
        </p:nvSpPr>
        <p:spPr>
          <a:xfrm>
            <a:off x="4058675" y="4916824"/>
            <a:ext cx="137307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spcBef>
                <a:spcPts val="0"/>
              </a:spcBef>
              <a:buClrTx/>
              <a:buSzTx/>
              <a:buFont typeface="Arial" panose="020B0604020202020204" pitchFamily="34" charset="0"/>
              <a:buChar char="•"/>
              <a:tabLst/>
            </a:pPr>
            <a:r>
              <a:rPr lang="en-US" altLang="zh-CN" sz="800" dirty="0">
                <a:latin typeface="Trade Gothic for Nike 365 BdCn" panose="020B0806040303020004" pitchFamily="34" charset="0"/>
                <a:ea typeface="Trade Gothic for Nike 365" charset="0"/>
                <a:cs typeface="Trade Gothic for Nike 365" charset="0"/>
              </a:rPr>
              <a:t>Top-level cushioning</a:t>
            </a:r>
          </a:p>
          <a:p>
            <a:pPr marL="171450" marR="0" indent="-171450" defTabSz="825500" rtl="0" fontAlgn="auto" latinLnBrk="0" hangingPunct="0">
              <a:spcBef>
                <a:spcPts val="0"/>
              </a:spcBef>
              <a:buClrTx/>
              <a:buSzTx/>
              <a:buFont typeface="Arial" panose="020B0604020202020204" pitchFamily="34" charset="0"/>
              <a:buChar char="•"/>
              <a:tabLst/>
            </a:pPr>
            <a:r>
              <a:rPr lang="en-US" altLang="zh-CN" sz="800" dirty="0">
                <a:latin typeface="Trade Gothic for Nike 365 BdCn" panose="020B0806040303020004" pitchFamily="34" charset="0"/>
                <a:ea typeface="Trade Gothic for Nike 365" charset="0"/>
                <a:cs typeface="Trade Gothic for Nike 365" charset="0"/>
              </a:rPr>
              <a:t>Very soft and agile, with strong anti-torsion</a:t>
            </a:r>
          </a:p>
          <a:p>
            <a:pPr marL="171450" marR="0" indent="-171450" defTabSz="825500" rtl="0" fontAlgn="auto" latinLnBrk="0" hangingPunct="0">
              <a:spcBef>
                <a:spcPts val="0"/>
              </a:spcBef>
              <a:buClrTx/>
              <a:buSzTx/>
              <a:buFont typeface="Arial" panose="020B0604020202020204" pitchFamily="34" charset="0"/>
              <a:buChar char="•"/>
              <a:tabLst/>
            </a:pPr>
            <a:r>
              <a:rPr lang="en-US" sz="800" dirty="0">
                <a:latin typeface="Trade Gothic for Nike 365 BdCn" panose="020B0806040303020004" pitchFamily="34" charset="0"/>
                <a:ea typeface="Trade Gothic for Nike 365" charset="0"/>
                <a:cs typeface="Trade Gothic for Nike 365" charset="0"/>
              </a:rPr>
              <a:t>Excellent lockdown on heels</a:t>
            </a:r>
          </a:p>
        </p:txBody>
      </p:sp>
      <p:sp>
        <p:nvSpPr>
          <p:cNvPr id="241" name="TextBox 240">
            <a:extLst>
              <a:ext uri="{FF2B5EF4-FFF2-40B4-BE49-F238E27FC236}">
                <a16:creationId xmlns:a16="http://schemas.microsoft.com/office/drawing/2014/main" id="{66BC9D6C-EBC4-4E3A-97B1-2CD0E5D81634}"/>
              </a:ext>
            </a:extLst>
          </p:cNvPr>
          <p:cNvSpPr txBox="1"/>
          <p:nvPr/>
        </p:nvSpPr>
        <p:spPr>
          <a:xfrm>
            <a:off x="4074023" y="2487629"/>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1,290</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42" name="TextBox 241">
            <a:extLst>
              <a:ext uri="{FF2B5EF4-FFF2-40B4-BE49-F238E27FC236}">
                <a16:creationId xmlns:a16="http://schemas.microsoft.com/office/drawing/2014/main" id="{A7441E34-9563-4ECA-9977-4D452594D301}"/>
              </a:ext>
            </a:extLst>
          </p:cNvPr>
          <p:cNvSpPr txBox="1"/>
          <p:nvPr/>
        </p:nvSpPr>
        <p:spPr>
          <a:xfrm>
            <a:off x="4074023" y="280975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 2,031</a:t>
            </a:r>
          </a:p>
        </p:txBody>
      </p:sp>
      <p:sp>
        <p:nvSpPr>
          <p:cNvPr id="243" name="TextBox 242">
            <a:extLst>
              <a:ext uri="{FF2B5EF4-FFF2-40B4-BE49-F238E27FC236}">
                <a16:creationId xmlns:a16="http://schemas.microsoft.com/office/drawing/2014/main" id="{38F3DC65-773B-47C6-82BB-1B7E25017898}"/>
              </a:ext>
            </a:extLst>
          </p:cNvPr>
          <p:cNvSpPr txBox="1"/>
          <p:nvPr/>
        </p:nvSpPr>
        <p:spPr>
          <a:xfrm>
            <a:off x="4075468" y="575158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indent="-171450" defTabSz="825500" hangingPunct="0">
              <a:lnSpc>
                <a:spcPct val="80000"/>
              </a:lnSpc>
              <a:buFont typeface="Arial" panose="020B0604020202020204" pitchFamily="34" charset="0"/>
              <a:buChar char="•"/>
            </a:pPr>
            <a:r>
              <a:rPr lang="en-US" altLang="zh-CN" sz="1000" dirty="0">
                <a:latin typeface="Trade Gothic for Nike 365 BdCn" panose="020B0806040303020004" pitchFamily="34" charset="0"/>
                <a:ea typeface="Trade Gothic for Nike 365" charset="0"/>
                <a:cs typeface="Trade Gothic for Nike 365" charset="0"/>
              </a:rPr>
              <a:t>Poor breathability</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44" name="TextBox 243">
            <a:extLst>
              <a:ext uri="{FF2B5EF4-FFF2-40B4-BE49-F238E27FC236}">
                <a16:creationId xmlns:a16="http://schemas.microsoft.com/office/drawing/2014/main" id="{A10855BD-519C-42E4-9F64-7173070E537C}"/>
              </a:ext>
            </a:extLst>
          </p:cNvPr>
          <p:cNvSpPr txBox="1"/>
          <p:nvPr/>
        </p:nvSpPr>
        <p:spPr>
          <a:xfrm>
            <a:off x="4074023" y="318928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45" name="TextBox 244">
            <a:extLst>
              <a:ext uri="{FF2B5EF4-FFF2-40B4-BE49-F238E27FC236}">
                <a16:creationId xmlns:a16="http://schemas.microsoft.com/office/drawing/2014/main" id="{764881C1-FB37-4751-940F-55B9E268B76B}"/>
              </a:ext>
            </a:extLst>
          </p:cNvPr>
          <p:cNvSpPr txBox="1"/>
          <p:nvPr/>
        </p:nvSpPr>
        <p:spPr>
          <a:xfrm>
            <a:off x="4074023" y="427307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46" name="TextBox 245">
            <a:extLst>
              <a:ext uri="{FF2B5EF4-FFF2-40B4-BE49-F238E27FC236}">
                <a16:creationId xmlns:a16="http://schemas.microsoft.com/office/drawing/2014/main" id="{73AD6DE9-CE0B-4421-825F-1D39901A19D1}"/>
              </a:ext>
            </a:extLst>
          </p:cNvPr>
          <p:cNvSpPr txBox="1"/>
          <p:nvPr/>
        </p:nvSpPr>
        <p:spPr>
          <a:xfrm>
            <a:off x="4074023" y="4628939"/>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47" name="TextBox 193">
            <a:extLst>
              <a:ext uri="{FF2B5EF4-FFF2-40B4-BE49-F238E27FC236}">
                <a16:creationId xmlns:a16="http://schemas.microsoft.com/office/drawing/2014/main" id="{F32D54A2-A83D-499F-9ECE-DC6DA33B9537}"/>
              </a:ext>
            </a:extLst>
          </p:cNvPr>
          <p:cNvSpPr txBox="1"/>
          <p:nvPr/>
        </p:nvSpPr>
        <p:spPr>
          <a:xfrm>
            <a:off x="4074023" y="389956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48" name="TextBox 181">
            <a:extLst>
              <a:ext uri="{FF2B5EF4-FFF2-40B4-BE49-F238E27FC236}">
                <a16:creationId xmlns:a16="http://schemas.microsoft.com/office/drawing/2014/main" id="{615B7344-DFF9-4CD3-A014-CE07D73146F1}"/>
              </a:ext>
            </a:extLst>
          </p:cNvPr>
          <p:cNvSpPr txBox="1"/>
          <p:nvPr/>
        </p:nvSpPr>
        <p:spPr>
          <a:xfrm>
            <a:off x="4074023" y="351126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49" name="TextBox 248">
            <a:extLst>
              <a:ext uri="{FF2B5EF4-FFF2-40B4-BE49-F238E27FC236}">
                <a16:creationId xmlns:a16="http://schemas.microsoft.com/office/drawing/2014/main" id="{D5C10844-6DBD-4389-985E-987DD5D1051F}"/>
              </a:ext>
            </a:extLst>
          </p:cNvPr>
          <p:cNvSpPr txBox="1"/>
          <p:nvPr/>
        </p:nvSpPr>
        <p:spPr>
          <a:xfrm>
            <a:off x="5385793" y="2108105"/>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en-US" altLang="zh-CN" sz="1000" dirty="0">
                <a:latin typeface="Trade Gothic for Nike 365 BdCn" panose="020B0806040303020004" pitchFamily="34" charset="0"/>
                <a:ea typeface="Trade Gothic for Nike 365" charset="0"/>
                <a:cs typeface="Trade Gothic for Nike 365" charset="0"/>
              </a:rPr>
              <a:t>React Infinity Run</a:t>
            </a:r>
          </a:p>
        </p:txBody>
      </p:sp>
      <p:sp>
        <p:nvSpPr>
          <p:cNvPr id="250" name="TextBox 249">
            <a:extLst>
              <a:ext uri="{FF2B5EF4-FFF2-40B4-BE49-F238E27FC236}">
                <a16:creationId xmlns:a16="http://schemas.microsoft.com/office/drawing/2014/main" id="{D48EA535-D62D-4684-B634-196639653743}"/>
              </a:ext>
            </a:extLst>
          </p:cNvPr>
          <p:cNvSpPr txBox="1"/>
          <p:nvPr/>
        </p:nvSpPr>
        <p:spPr>
          <a:xfrm>
            <a:off x="5355916" y="4913045"/>
            <a:ext cx="137307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spcBef>
                <a:spcPts val="0"/>
              </a:spcBef>
              <a:buClrTx/>
              <a:buSzTx/>
              <a:buFont typeface="Arial" panose="020B0604020202020204" pitchFamily="34" charset="0"/>
              <a:buChar char="•"/>
              <a:tabLst/>
            </a:pPr>
            <a:r>
              <a:rPr lang="en-US" altLang="zh-CN" sz="800" dirty="0">
                <a:latin typeface="Trade Gothic for Nike 365 BdCn" panose="020B0806040303020004" pitchFamily="34" charset="0"/>
                <a:ea typeface="Trade Gothic for Nike 365" charset="0"/>
                <a:cs typeface="Trade Gothic for Nike 365" charset="0"/>
              </a:rPr>
              <a:t>Great support and stability thanks to the upgraded upper</a:t>
            </a:r>
          </a:p>
          <a:p>
            <a:pPr marL="171450" marR="0" indent="-171450" defTabSz="825500" rtl="0" fontAlgn="auto" latinLnBrk="0" hangingPunct="0">
              <a:spcBef>
                <a:spcPts val="0"/>
              </a:spcBef>
              <a:buClrTx/>
              <a:buSzTx/>
              <a:buFont typeface="Arial" panose="020B0604020202020204" pitchFamily="34" charset="0"/>
              <a:buChar char="•"/>
              <a:tabLst/>
            </a:pPr>
            <a:r>
              <a:rPr lang="en-US" sz="800" dirty="0">
                <a:latin typeface="Trade Gothic for Nike 365 BdCn" panose="020B0806040303020004" pitchFamily="34" charset="0"/>
                <a:ea typeface="Trade Gothic for Nike 365" charset="0"/>
                <a:cs typeface="Trade Gothic for Nike 365" charset="0"/>
              </a:rPr>
              <a:t>Fascinating feet feel &amp; sufficient cushioning</a:t>
            </a:r>
          </a:p>
        </p:txBody>
      </p:sp>
      <p:sp>
        <p:nvSpPr>
          <p:cNvPr id="251" name="TextBox 250">
            <a:extLst>
              <a:ext uri="{FF2B5EF4-FFF2-40B4-BE49-F238E27FC236}">
                <a16:creationId xmlns:a16="http://schemas.microsoft.com/office/drawing/2014/main" id="{67915E07-0F30-48FE-AA1C-DAF1F6291910}"/>
              </a:ext>
            </a:extLst>
          </p:cNvPr>
          <p:cNvSpPr txBox="1"/>
          <p:nvPr/>
        </p:nvSpPr>
        <p:spPr>
          <a:xfrm>
            <a:off x="5385793" y="2489779"/>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1,299</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52" name="TextBox 251">
            <a:extLst>
              <a:ext uri="{FF2B5EF4-FFF2-40B4-BE49-F238E27FC236}">
                <a16:creationId xmlns:a16="http://schemas.microsoft.com/office/drawing/2014/main" id="{0D511349-1FEC-4764-9CF0-15199386112B}"/>
              </a:ext>
            </a:extLst>
          </p:cNvPr>
          <p:cNvSpPr txBox="1"/>
          <p:nvPr/>
        </p:nvSpPr>
        <p:spPr>
          <a:xfrm>
            <a:off x="5385793" y="281190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 782</a:t>
            </a:r>
          </a:p>
        </p:txBody>
      </p:sp>
      <p:sp>
        <p:nvSpPr>
          <p:cNvPr id="253" name="TextBox 252">
            <a:extLst>
              <a:ext uri="{FF2B5EF4-FFF2-40B4-BE49-F238E27FC236}">
                <a16:creationId xmlns:a16="http://schemas.microsoft.com/office/drawing/2014/main" id="{AF47C346-EEE1-4E65-B3E6-BE361B666105}"/>
              </a:ext>
            </a:extLst>
          </p:cNvPr>
          <p:cNvSpPr txBox="1"/>
          <p:nvPr/>
        </p:nvSpPr>
        <p:spPr>
          <a:xfrm>
            <a:off x="5394252" y="5591272"/>
            <a:ext cx="1313324" cy="4965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altLang="zh-CN" sz="800" dirty="0">
                <a:latin typeface="Trade Gothic for Nike 365 BdCn" panose="020B0806040303020004" pitchFamily="34" charset="0"/>
                <a:ea typeface="Trade Gothic for Nike 365" charset="0"/>
                <a:cs typeface="Trade Gothic for Nike 365" charset="0"/>
              </a:rPr>
              <a:t>New Upper does not look good</a:t>
            </a:r>
          </a:p>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altLang="zh-CN" sz="800" dirty="0">
                <a:latin typeface="Trade Gothic for Nike 365 BdCn" panose="020B0806040303020004" pitchFamily="34" charset="0"/>
                <a:ea typeface="Trade Gothic for Nike 365" charset="0"/>
                <a:cs typeface="Trade Gothic for Nike 365" charset="0"/>
              </a:rPr>
              <a:t>Heavier weight make it not suitable for speed run</a:t>
            </a:r>
          </a:p>
        </p:txBody>
      </p:sp>
      <p:sp>
        <p:nvSpPr>
          <p:cNvPr id="254" name="TextBox 253">
            <a:extLst>
              <a:ext uri="{FF2B5EF4-FFF2-40B4-BE49-F238E27FC236}">
                <a16:creationId xmlns:a16="http://schemas.microsoft.com/office/drawing/2014/main" id="{7E19A191-0D0F-4FEB-9771-D19596A2811C}"/>
              </a:ext>
            </a:extLst>
          </p:cNvPr>
          <p:cNvSpPr txBox="1"/>
          <p:nvPr/>
        </p:nvSpPr>
        <p:spPr>
          <a:xfrm>
            <a:off x="5385793" y="319143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55" name="TextBox 254">
            <a:extLst>
              <a:ext uri="{FF2B5EF4-FFF2-40B4-BE49-F238E27FC236}">
                <a16:creationId xmlns:a16="http://schemas.microsoft.com/office/drawing/2014/main" id="{E47B4AF0-2C33-4122-8DFA-DBCE499357FD}"/>
              </a:ext>
            </a:extLst>
          </p:cNvPr>
          <p:cNvSpPr txBox="1"/>
          <p:nvPr/>
        </p:nvSpPr>
        <p:spPr>
          <a:xfrm>
            <a:off x="5385793" y="427522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56" name="TextBox 255">
            <a:extLst>
              <a:ext uri="{FF2B5EF4-FFF2-40B4-BE49-F238E27FC236}">
                <a16:creationId xmlns:a16="http://schemas.microsoft.com/office/drawing/2014/main" id="{5A7B0A9C-B98F-4A0B-9115-60A2B1514E2C}"/>
              </a:ext>
            </a:extLst>
          </p:cNvPr>
          <p:cNvSpPr txBox="1"/>
          <p:nvPr/>
        </p:nvSpPr>
        <p:spPr>
          <a:xfrm>
            <a:off x="5385793" y="4631089"/>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57" name="TextBox 193">
            <a:extLst>
              <a:ext uri="{FF2B5EF4-FFF2-40B4-BE49-F238E27FC236}">
                <a16:creationId xmlns:a16="http://schemas.microsoft.com/office/drawing/2014/main" id="{1C5D104F-1028-48A8-AC6C-60D8F82647C3}"/>
              </a:ext>
            </a:extLst>
          </p:cNvPr>
          <p:cNvSpPr txBox="1"/>
          <p:nvPr/>
        </p:nvSpPr>
        <p:spPr>
          <a:xfrm>
            <a:off x="5385793" y="390171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58" name="TextBox 181">
            <a:extLst>
              <a:ext uri="{FF2B5EF4-FFF2-40B4-BE49-F238E27FC236}">
                <a16:creationId xmlns:a16="http://schemas.microsoft.com/office/drawing/2014/main" id="{EB19BAEB-9FFF-46AB-96D1-CDC03FA9E5CA}"/>
              </a:ext>
            </a:extLst>
          </p:cNvPr>
          <p:cNvSpPr txBox="1"/>
          <p:nvPr/>
        </p:nvSpPr>
        <p:spPr>
          <a:xfrm>
            <a:off x="5385793" y="351341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59" name="TextBox 258">
            <a:extLst>
              <a:ext uri="{FF2B5EF4-FFF2-40B4-BE49-F238E27FC236}">
                <a16:creationId xmlns:a16="http://schemas.microsoft.com/office/drawing/2014/main" id="{9239CCB9-8F90-4BB0-8EAF-76C5DA69BDFF}"/>
              </a:ext>
            </a:extLst>
          </p:cNvPr>
          <p:cNvSpPr txBox="1"/>
          <p:nvPr/>
        </p:nvSpPr>
        <p:spPr>
          <a:xfrm>
            <a:off x="9310056" y="208790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en-US" altLang="zh-CN" sz="1000" dirty="0">
                <a:latin typeface="Trade Gothic for Nike 365 BdCn" panose="020B0806040303020004" pitchFamily="34" charset="0"/>
                <a:ea typeface="Trade Gothic for Nike 365" charset="0"/>
                <a:cs typeface="Trade Gothic for Nike 365" charset="0"/>
              </a:rPr>
              <a:t>Pegasus</a:t>
            </a:r>
          </a:p>
        </p:txBody>
      </p:sp>
      <p:sp>
        <p:nvSpPr>
          <p:cNvPr id="260" name="TextBox 259">
            <a:extLst>
              <a:ext uri="{FF2B5EF4-FFF2-40B4-BE49-F238E27FC236}">
                <a16:creationId xmlns:a16="http://schemas.microsoft.com/office/drawing/2014/main" id="{0D395442-EC37-4352-92B8-3E3482C4FF9D}"/>
              </a:ext>
            </a:extLst>
          </p:cNvPr>
          <p:cNvSpPr txBox="1"/>
          <p:nvPr/>
        </p:nvSpPr>
        <p:spPr>
          <a:xfrm>
            <a:off x="6688776" y="4932165"/>
            <a:ext cx="1313324"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Great shoe for new runners</a:t>
            </a:r>
          </a:p>
          <a:p>
            <a:pPr marL="171450" marR="0" indent="-171450" defTabSz="825500" rtl="0" fontAlgn="auto" latinLnBrk="0" hangingPunct="0">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Looks is easy to style</a:t>
            </a:r>
          </a:p>
        </p:txBody>
      </p:sp>
      <p:sp>
        <p:nvSpPr>
          <p:cNvPr id="261" name="TextBox 260">
            <a:extLst>
              <a:ext uri="{FF2B5EF4-FFF2-40B4-BE49-F238E27FC236}">
                <a16:creationId xmlns:a16="http://schemas.microsoft.com/office/drawing/2014/main" id="{DE465434-EB1F-4CA4-8F6A-796B38BC134C}"/>
              </a:ext>
            </a:extLst>
          </p:cNvPr>
          <p:cNvSpPr txBox="1"/>
          <p:nvPr/>
        </p:nvSpPr>
        <p:spPr>
          <a:xfrm>
            <a:off x="9310056" y="2469576"/>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899</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62" name="TextBox 261">
            <a:extLst>
              <a:ext uri="{FF2B5EF4-FFF2-40B4-BE49-F238E27FC236}">
                <a16:creationId xmlns:a16="http://schemas.microsoft.com/office/drawing/2014/main" id="{6BD3AFE2-2916-43FF-A9FB-25F91FD6BC96}"/>
              </a:ext>
            </a:extLst>
          </p:cNvPr>
          <p:cNvSpPr txBox="1"/>
          <p:nvPr/>
        </p:nvSpPr>
        <p:spPr>
          <a:xfrm>
            <a:off x="9310056" y="2791701"/>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 3,796</a:t>
            </a:r>
          </a:p>
        </p:txBody>
      </p:sp>
      <p:sp>
        <p:nvSpPr>
          <p:cNvPr id="263" name="TextBox 262">
            <a:extLst>
              <a:ext uri="{FF2B5EF4-FFF2-40B4-BE49-F238E27FC236}">
                <a16:creationId xmlns:a16="http://schemas.microsoft.com/office/drawing/2014/main" id="{579C0BBF-0EFA-469E-9BE7-CE87A77A56A2}"/>
              </a:ext>
            </a:extLst>
          </p:cNvPr>
          <p:cNvSpPr txBox="1"/>
          <p:nvPr/>
        </p:nvSpPr>
        <p:spPr>
          <a:xfrm>
            <a:off x="6688776" y="5618988"/>
            <a:ext cx="13133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Poor quality</a:t>
            </a:r>
          </a:p>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Hard outsole</a:t>
            </a:r>
          </a:p>
        </p:txBody>
      </p:sp>
      <p:sp>
        <p:nvSpPr>
          <p:cNvPr id="264" name="TextBox 263">
            <a:extLst>
              <a:ext uri="{FF2B5EF4-FFF2-40B4-BE49-F238E27FC236}">
                <a16:creationId xmlns:a16="http://schemas.microsoft.com/office/drawing/2014/main" id="{FD254A4F-6880-4F2C-A899-C9ABB4A13230}"/>
              </a:ext>
            </a:extLst>
          </p:cNvPr>
          <p:cNvSpPr txBox="1"/>
          <p:nvPr/>
        </p:nvSpPr>
        <p:spPr>
          <a:xfrm>
            <a:off x="9310056" y="3171230"/>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65" name="TextBox 264">
            <a:extLst>
              <a:ext uri="{FF2B5EF4-FFF2-40B4-BE49-F238E27FC236}">
                <a16:creationId xmlns:a16="http://schemas.microsoft.com/office/drawing/2014/main" id="{F5D87B53-241E-463A-A1C0-D840ACF5FF5F}"/>
              </a:ext>
            </a:extLst>
          </p:cNvPr>
          <p:cNvSpPr txBox="1"/>
          <p:nvPr/>
        </p:nvSpPr>
        <p:spPr>
          <a:xfrm>
            <a:off x="9310056" y="4255021"/>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66" name="TextBox 265">
            <a:extLst>
              <a:ext uri="{FF2B5EF4-FFF2-40B4-BE49-F238E27FC236}">
                <a16:creationId xmlns:a16="http://schemas.microsoft.com/office/drawing/2014/main" id="{7DE9B639-013F-4ED7-B9B4-4BAD73092D74}"/>
              </a:ext>
            </a:extLst>
          </p:cNvPr>
          <p:cNvSpPr txBox="1"/>
          <p:nvPr/>
        </p:nvSpPr>
        <p:spPr>
          <a:xfrm>
            <a:off x="9310056" y="4610886"/>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67" name="TextBox 193">
            <a:extLst>
              <a:ext uri="{FF2B5EF4-FFF2-40B4-BE49-F238E27FC236}">
                <a16:creationId xmlns:a16="http://schemas.microsoft.com/office/drawing/2014/main" id="{694C3A2A-9D33-41E5-A79C-70F99A383B7D}"/>
              </a:ext>
            </a:extLst>
          </p:cNvPr>
          <p:cNvSpPr txBox="1"/>
          <p:nvPr/>
        </p:nvSpPr>
        <p:spPr>
          <a:xfrm>
            <a:off x="9310056" y="3881510"/>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68" name="TextBox 181">
            <a:extLst>
              <a:ext uri="{FF2B5EF4-FFF2-40B4-BE49-F238E27FC236}">
                <a16:creationId xmlns:a16="http://schemas.microsoft.com/office/drawing/2014/main" id="{C55B3907-D8FD-4D78-B181-59E683BA0D89}"/>
              </a:ext>
            </a:extLst>
          </p:cNvPr>
          <p:cNvSpPr txBox="1"/>
          <p:nvPr/>
        </p:nvSpPr>
        <p:spPr>
          <a:xfrm>
            <a:off x="9310056" y="3493210"/>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69" name="TextBox 268">
            <a:extLst>
              <a:ext uri="{FF2B5EF4-FFF2-40B4-BE49-F238E27FC236}">
                <a16:creationId xmlns:a16="http://schemas.microsoft.com/office/drawing/2014/main" id="{DD5ECD17-862A-4A33-A412-43FE81E4CE9D}"/>
              </a:ext>
            </a:extLst>
          </p:cNvPr>
          <p:cNvSpPr txBox="1"/>
          <p:nvPr/>
        </p:nvSpPr>
        <p:spPr>
          <a:xfrm>
            <a:off x="7983540" y="209852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en-US" altLang="zh-CN" sz="1000" dirty="0" err="1">
                <a:latin typeface="Trade Gothic for Nike 365 BdCn" panose="020B0806040303020004" pitchFamily="34" charset="0"/>
                <a:ea typeface="Trade Gothic for Nike 365" charset="0"/>
                <a:cs typeface="Trade Gothic for Nike 365" charset="0"/>
              </a:rPr>
              <a:t>Winflo</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70" name="TextBox 269">
            <a:extLst>
              <a:ext uri="{FF2B5EF4-FFF2-40B4-BE49-F238E27FC236}">
                <a16:creationId xmlns:a16="http://schemas.microsoft.com/office/drawing/2014/main" id="{B30B2430-E832-4F84-8168-CE47C14B6D82}"/>
              </a:ext>
            </a:extLst>
          </p:cNvPr>
          <p:cNvSpPr txBox="1"/>
          <p:nvPr/>
        </p:nvSpPr>
        <p:spPr>
          <a:xfrm>
            <a:off x="7974508" y="4974654"/>
            <a:ext cx="137095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Midsole is soft, feel like stepping on cotton</a:t>
            </a:r>
          </a:p>
        </p:txBody>
      </p:sp>
      <p:sp>
        <p:nvSpPr>
          <p:cNvPr id="271" name="TextBox 270">
            <a:extLst>
              <a:ext uri="{FF2B5EF4-FFF2-40B4-BE49-F238E27FC236}">
                <a16:creationId xmlns:a16="http://schemas.microsoft.com/office/drawing/2014/main" id="{C32701EA-205C-4A71-B935-9E30FB6C6B89}"/>
              </a:ext>
            </a:extLst>
          </p:cNvPr>
          <p:cNvSpPr txBox="1"/>
          <p:nvPr/>
        </p:nvSpPr>
        <p:spPr>
          <a:xfrm>
            <a:off x="7983540" y="2480198"/>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749</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72" name="TextBox 271">
            <a:extLst>
              <a:ext uri="{FF2B5EF4-FFF2-40B4-BE49-F238E27FC236}">
                <a16:creationId xmlns:a16="http://schemas.microsoft.com/office/drawing/2014/main" id="{AF56C009-973F-46D5-884A-10827CCCCEB5}"/>
              </a:ext>
            </a:extLst>
          </p:cNvPr>
          <p:cNvSpPr txBox="1"/>
          <p:nvPr/>
        </p:nvSpPr>
        <p:spPr>
          <a:xfrm>
            <a:off x="7983540" y="280232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 8,291</a:t>
            </a:r>
          </a:p>
        </p:txBody>
      </p:sp>
      <p:sp>
        <p:nvSpPr>
          <p:cNvPr id="273" name="TextBox 272">
            <a:extLst>
              <a:ext uri="{FF2B5EF4-FFF2-40B4-BE49-F238E27FC236}">
                <a16:creationId xmlns:a16="http://schemas.microsoft.com/office/drawing/2014/main" id="{F052F7E2-01E3-4342-A4E0-35CA6098456B}"/>
              </a:ext>
            </a:extLst>
          </p:cNvPr>
          <p:cNvSpPr txBox="1"/>
          <p:nvPr/>
        </p:nvSpPr>
        <p:spPr>
          <a:xfrm>
            <a:off x="7983540" y="5691165"/>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altLang="zh-CN" sz="1000" dirty="0">
                <a:latin typeface="Trade Gothic for Nike 365 BdCn" panose="020B0806040303020004" pitchFamily="34" charset="0"/>
                <a:ea typeface="Trade Gothic for Nike 365" charset="0"/>
                <a:cs typeface="Trade Gothic for Nike 365" charset="0"/>
              </a:rPr>
              <a:t>Insufficient stability</a:t>
            </a:r>
          </a:p>
        </p:txBody>
      </p:sp>
      <p:sp>
        <p:nvSpPr>
          <p:cNvPr id="274" name="TextBox 273">
            <a:extLst>
              <a:ext uri="{FF2B5EF4-FFF2-40B4-BE49-F238E27FC236}">
                <a16:creationId xmlns:a16="http://schemas.microsoft.com/office/drawing/2014/main" id="{EF177A62-E22E-4300-B5A6-62CA36D2895F}"/>
              </a:ext>
            </a:extLst>
          </p:cNvPr>
          <p:cNvSpPr txBox="1"/>
          <p:nvPr/>
        </p:nvSpPr>
        <p:spPr>
          <a:xfrm>
            <a:off x="7983540" y="318185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75" name="TextBox 274">
            <a:extLst>
              <a:ext uri="{FF2B5EF4-FFF2-40B4-BE49-F238E27FC236}">
                <a16:creationId xmlns:a16="http://schemas.microsoft.com/office/drawing/2014/main" id="{67B78386-EF9F-4EC0-B850-7CA10D544F9E}"/>
              </a:ext>
            </a:extLst>
          </p:cNvPr>
          <p:cNvSpPr txBox="1"/>
          <p:nvPr/>
        </p:nvSpPr>
        <p:spPr>
          <a:xfrm>
            <a:off x="7983540" y="426564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76" name="TextBox 275">
            <a:extLst>
              <a:ext uri="{FF2B5EF4-FFF2-40B4-BE49-F238E27FC236}">
                <a16:creationId xmlns:a16="http://schemas.microsoft.com/office/drawing/2014/main" id="{74E0C829-A72A-410F-8B11-D507B93861BB}"/>
              </a:ext>
            </a:extLst>
          </p:cNvPr>
          <p:cNvSpPr txBox="1"/>
          <p:nvPr/>
        </p:nvSpPr>
        <p:spPr>
          <a:xfrm>
            <a:off x="7983540" y="4621508"/>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77" name="TextBox 193">
            <a:extLst>
              <a:ext uri="{FF2B5EF4-FFF2-40B4-BE49-F238E27FC236}">
                <a16:creationId xmlns:a16="http://schemas.microsoft.com/office/drawing/2014/main" id="{FDEF655E-934E-4B9D-86A5-1F09AE6506BF}"/>
              </a:ext>
            </a:extLst>
          </p:cNvPr>
          <p:cNvSpPr txBox="1"/>
          <p:nvPr/>
        </p:nvSpPr>
        <p:spPr>
          <a:xfrm>
            <a:off x="7983540" y="389213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78" name="TextBox 181">
            <a:extLst>
              <a:ext uri="{FF2B5EF4-FFF2-40B4-BE49-F238E27FC236}">
                <a16:creationId xmlns:a16="http://schemas.microsoft.com/office/drawing/2014/main" id="{43994551-659E-4B96-A709-B3DFA831CB3E}"/>
              </a:ext>
            </a:extLst>
          </p:cNvPr>
          <p:cNvSpPr txBox="1"/>
          <p:nvPr/>
        </p:nvSpPr>
        <p:spPr>
          <a:xfrm>
            <a:off x="7983540" y="350383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79" name="TextBox 278">
            <a:extLst>
              <a:ext uri="{FF2B5EF4-FFF2-40B4-BE49-F238E27FC236}">
                <a16:creationId xmlns:a16="http://schemas.microsoft.com/office/drawing/2014/main" id="{65ED8236-9818-43FE-A809-8C5C7B282646}"/>
              </a:ext>
            </a:extLst>
          </p:cNvPr>
          <p:cNvSpPr txBox="1"/>
          <p:nvPr/>
        </p:nvSpPr>
        <p:spPr>
          <a:xfrm>
            <a:off x="10604287" y="208790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en-US" altLang="zh-CN" sz="1000" dirty="0">
                <a:latin typeface="Trade Gothic for Nike 365 BdCn" panose="020B0806040303020004" pitchFamily="34" charset="0"/>
                <a:ea typeface="Trade Gothic for Nike 365" charset="0"/>
                <a:cs typeface="Trade Gothic for Nike 365" charset="0"/>
              </a:rPr>
              <a:t>GT 2000 10</a:t>
            </a:r>
          </a:p>
        </p:txBody>
      </p:sp>
      <p:sp>
        <p:nvSpPr>
          <p:cNvPr id="280" name="TextBox 279">
            <a:extLst>
              <a:ext uri="{FF2B5EF4-FFF2-40B4-BE49-F238E27FC236}">
                <a16:creationId xmlns:a16="http://schemas.microsoft.com/office/drawing/2014/main" id="{3CE7ED9A-AB6A-4A03-8946-07D8DE59E115}"/>
              </a:ext>
            </a:extLst>
          </p:cNvPr>
          <p:cNvSpPr txBox="1"/>
          <p:nvPr/>
        </p:nvSpPr>
        <p:spPr>
          <a:xfrm>
            <a:off x="9279020" y="4856330"/>
            <a:ext cx="139592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spcBef>
                <a:spcPts val="0"/>
              </a:spcBef>
              <a:buClrTx/>
              <a:buSzTx/>
              <a:buFont typeface="Arial" panose="020B0604020202020204" pitchFamily="34" charset="0"/>
              <a:buChar char="•"/>
              <a:tabLst/>
            </a:pPr>
            <a:r>
              <a:rPr lang="en-US" altLang="zh-CN" sz="1000" dirty="0">
                <a:latin typeface="Trade Gothic for Nike 365 BdCn" panose="020B0806040303020004" pitchFamily="34" charset="0"/>
                <a:ea typeface="Trade Gothic for Nike 365" charset="0"/>
                <a:cs typeface="Trade Gothic for Nike 365" charset="0"/>
              </a:rPr>
              <a:t>The best running shoes for every runner</a:t>
            </a:r>
          </a:p>
          <a:p>
            <a:pPr marL="171450" marR="0" indent="-171450" defTabSz="825500" rtl="0" fontAlgn="auto" latinLnBrk="0" hangingPunct="0">
              <a:spcBef>
                <a:spcPts val="0"/>
              </a:spcBef>
              <a:buClrTx/>
              <a:buSzTx/>
              <a:buFont typeface="Arial" panose="020B0604020202020204" pitchFamily="34" charset="0"/>
              <a:buChar char="•"/>
              <a:tabLst/>
            </a:pPr>
            <a:r>
              <a:rPr lang="en-US" altLang="zh-CN" sz="1000" dirty="0">
                <a:latin typeface="Trade Gothic for Nike 365 BdCn" panose="020B0806040303020004" pitchFamily="34" charset="0"/>
                <a:ea typeface="Trade Gothic for Nike 365" charset="0"/>
                <a:cs typeface="Trade Gothic for Nike 365" charset="0"/>
              </a:rPr>
              <a:t>Well-balanced functionalities</a:t>
            </a:r>
          </a:p>
        </p:txBody>
      </p:sp>
      <p:sp>
        <p:nvSpPr>
          <p:cNvPr id="281" name="TextBox 280">
            <a:extLst>
              <a:ext uri="{FF2B5EF4-FFF2-40B4-BE49-F238E27FC236}">
                <a16:creationId xmlns:a16="http://schemas.microsoft.com/office/drawing/2014/main" id="{42164872-EECD-4455-B4CE-00C8FED46F64}"/>
              </a:ext>
            </a:extLst>
          </p:cNvPr>
          <p:cNvSpPr txBox="1"/>
          <p:nvPr/>
        </p:nvSpPr>
        <p:spPr>
          <a:xfrm>
            <a:off x="10604287" y="2469576"/>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890</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82" name="TextBox 281">
            <a:extLst>
              <a:ext uri="{FF2B5EF4-FFF2-40B4-BE49-F238E27FC236}">
                <a16:creationId xmlns:a16="http://schemas.microsoft.com/office/drawing/2014/main" id="{341BE666-D774-4EEB-898E-D5FCD83A3F71}"/>
              </a:ext>
            </a:extLst>
          </p:cNvPr>
          <p:cNvSpPr txBox="1"/>
          <p:nvPr/>
        </p:nvSpPr>
        <p:spPr>
          <a:xfrm>
            <a:off x="10604287" y="2791701"/>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 2,503</a:t>
            </a:r>
          </a:p>
        </p:txBody>
      </p:sp>
      <p:sp>
        <p:nvSpPr>
          <p:cNvPr id="283" name="TextBox 282">
            <a:extLst>
              <a:ext uri="{FF2B5EF4-FFF2-40B4-BE49-F238E27FC236}">
                <a16:creationId xmlns:a16="http://schemas.microsoft.com/office/drawing/2014/main" id="{5FDD5D79-D89A-4288-B90A-77665F321825}"/>
              </a:ext>
            </a:extLst>
          </p:cNvPr>
          <p:cNvSpPr txBox="1"/>
          <p:nvPr/>
        </p:nvSpPr>
        <p:spPr>
          <a:xfrm>
            <a:off x="9285667" y="5618987"/>
            <a:ext cx="1318619"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indent="-171450" defTabSz="825500" hangingPunct="0">
              <a:lnSpc>
                <a:spcPct val="80000"/>
              </a:lnSpc>
              <a:buFont typeface="Arial" panose="020B0604020202020204" pitchFamily="34" charset="0"/>
              <a:buChar char="•"/>
            </a:pPr>
            <a:r>
              <a:rPr lang="en-US" altLang="zh-CN" sz="1000" dirty="0">
                <a:latin typeface="Trade Gothic for Nike 365 BdCn" panose="020B0806040303020004" pitchFamily="34" charset="0"/>
                <a:ea typeface="Trade Gothic for Nike 365" charset="0"/>
                <a:cs typeface="Trade Gothic for Nike 365" charset="0"/>
              </a:rPr>
              <a:t>Lack of lockdown on heels</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84" name="TextBox 283">
            <a:extLst>
              <a:ext uri="{FF2B5EF4-FFF2-40B4-BE49-F238E27FC236}">
                <a16:creationId xmlns:a16="http://schemas.microsoft.com/office/drawing/2014/main" id="{82AD3A9E-831F-4AB9-90A5-AC135BCEF45C}"/>
              </a:ext>
            </a:extLst>
          </p:cNvPr>
          <p:cNvSpPr txBox="1"/>
          <p:nvPr/>
        </p:nvSpPr>
        <p:spPr>
          <a:xfrm>
            <a:off x="10604287" y="3171230"/>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85" name="TextBox 284">
            <a:extLst>
              <a:ext uri="{FF2B5EF4-FFF2-40B4-BE49-F238E27FC236}">
                <a16:creationId xmlns:a16="http://schemas.microsoft.com/office/drawing/2014/main" id="{E98C2127-0B53-47EC-A840-6037506CA122}"/>
              </a:ext>
            </a:extLst>
          </p:cNvPr>
          <p:cNvSpPr txBox="1"/>
          <p:nvPr/>
        </p:nvSpPr>
        <p:spPr>
          <a:xfrm>
            <a:off x="10604287" y="4255021"/>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86" name="TextBox 285">
            <a:extLst>
              <a:ext uri="{FF2B5EF4-FFF2-40B4-BE49-F238E27FC236}">
                <a16:creationId xmlns:a16="http://schemas.microsoft.com/office/drawing/2014/main" id="{4B7EF151-EB28-4355-9A34-CD5995280688}"/>
              </a:ext>
            </a:extLst>
          </p:cNvPr>
          <p:cNvSpPr txBox="1"/>
          <p:nvPr/>
        </p:nvSpPr>
        <p:spPr>
          <a:xfrm>
            <a:off x="10604287" y="4610886"/>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87" name="TextBox 193">
            <a:extLst>
              <a:ext uri="{FF2B5EF4-FFF2-40B4-BE49-F238E27FC236}">
                <a16:creationId xmlns:a16="http://schemas.microsoft.com/office/drawing/2014/main" id="{97D168B0-7F2F-4392-81E9-E75FC04066D1}"/>
              </a:ext>
            </a:extLst>
          </p:cNvPr>
          <p:cNvSpPr txBox="1"/>
          <p:nvPr/>
        </p:nvSpPr>
        <p:spPr>
          <a:xfrm>
            <a:off x="10604287" y="3881510"/>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88" name="TextBox 181">
            <a:extLst>
              <a:ext uri="{FF2B5EF4-FFF2-40B4-BE49-F238E27FC236}">
                <a16:creationId xmlns:a16="http://schemas.microsoft.com/office/drawing/2014/main" id="{79718349-E7A4-467A-B9D5-D7D0C6C433A1}"/>
              </a:ext>
            </a:extLst>
          </p:cNvPr>
          <p:cNvSpPr txBox="1"/>
          <p:nvPr/>
        </p:nvSpPr>
        <p:spPr>
          <a:xfrm>
            <a:off x="10604287" y="3493210"/>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89" name="TextBox 288">
            <a:extLst>
              <a:ext uri="{FF2B5EF4-FFF2-40B4-BE49-F238E27FC236}">
                <a16:creationId xmlns:a16="http://schemas.microsoft.com/office/drawing/2014/main" id="{B2A0F657-2DE1-431B-B830-3BF608F6A3D0}"/>
              </a:ext>
            </a:extLst>
          </p:cNvPr>
          <p:cNvSpPr txBox="1"/>
          <p:nvPr/>
        </p:nvSpPr>
        <p:spPr>
          <a:xfrm>
            <a:off x="6719435" y="208790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en-US" altLang="zh-CN" sz="1000" dirty="0">
                <a:latin typeface="Trade Gothic for Nike 365 BdCn" panose="020B0806040303020004" pitchFamily="34" charset="0"/>
                <a:ea typeface="Trade Gothic for Nike 365" charset="0"/>
                <a:cs typeface="Trade Gothic for Nike 365" charset="0"/>
              </a:rPr>
              <a:t>Gel-Flux</a:t>
            </a:r>
          </a:p>
        </p:txBody>
      </p:sp>
      <p:sp>
        <p:nvSpPr>
          <p:cNvPr id="290" name="TextBox 289">
            <a:extLst>
              <a:ext uri="{FF2B5EF4-FFF2-40B4-BE49-F238E27FC236}">
                <a16:creationId xmlns:a16="http://schemas.microsoft.com/office/drawing/2014/main" id="{A300C997-0452-4390-902C-45C1E860D900}"/>
              </a:ext>
            </a:extLst>
          </p:cNvPr>
          <p:cNvSpPr txBox="1"/>
          <p:nvPr/>
        </p:nvSpPr>
        <p:spPr>
          <a:xfrm>
            <a:off x="10613255" y="4855219"/>
            <a:ext cx="138582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spcBef>
                <a:spcPts val="0"/>
              </a:spcBef>
              <a:buClrTx/>
              <a:buSzTx/>
              <a:buFont typeface="Arial" panose="020B0604020202020204" pitchFamily="34" charset="0"/>
              <a:buChar char="•"/>
              <a:tabLst/>
            </a:pPr>
            <a:r>
              <a:rPr lang="en-US" altLang="zh-CN" sz="800" dirty="0">
                <a:latin typeface="Trade Gothic for Nike 365 BdCn" panose="020B0806040303020004" pitchFamily="34" charset="0"/>
                <a:ea typeface="Trade Gothic for Nike 365" charset="0"/>
                <a:cs typeface="Trade Gothic for Nike 365" charset="0"/>
              </a:rPr>
              <a:t>Great shoe for light weight runners with balanced performance</a:t>
            </a:r>
          </a:p>
          <a:p>
            <a:pPr marL="171450" marR="0" indent="-171450" defTabSz="825500" rtl="0" fontAlgn="auto" latinLnBrk="0" hangingPunct="0">
              <a:spcBef>
                <a:spcPts val="0"/>
              </a:spcBef>
              <a:buClrTx/>
              <a:buSzTx/>
              <a:buFont typeface="Arial" panose="020B0604020202020204" pitchFamily="34" charset="0"/>
              <a:buChar char="•"/>
              <a:tabLst/>
            </a:pPr>
            <a:r>
              <a:rPr lang="en-US" altLang="zh-CN" sz="800" dirty="0">
                <a:latin typeface="Trade Gothic for Nike 365 BdCn" panose="020B0806040303020004" pitchFamily="34" charset="0"/>
                <a:ea typeface="Trade Gothic for Nike 365" charset="0"/>
                <a:cs typeface="Trade Gothic for Nike 365" charset="0"/>
              </a:rPr>
              <a:t>Outsole technology is worthy of its reputation</a:t>
            </a:r>
          </a:p>
        </p:txBody>
      </p:sp>
      <p:sp>
        <p:nvSpPr>
          <p:cNvPr id="291" name="TextBox 290">
            <a:extLst>
              <a:ext uri="{FF2B5EF4-FFF2-40B4-BE49-F238E27FC236}">
                <a16:creationId xmlns:a16="http://schemas.microsoft.com/office/drawing/2014/main" id="{2739A757-39CD-4F6B-98B0-D956177B46CE}"/>
              </a:ext>
            </a:extLst>
          </p:cNvPr>
          <p:cNvSpPr txBox="1"/>
          <p:nvPr/>
        </p:nvSpPr>
        <p:spPr>
          <a:xfrm>
            <a:off x="6719435" y="2469576"/>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690</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92" name="TextBox 291">
            <a:extLst>
              <a:ext uri="{FF2B5EF4-FFF2-40B4-BE49-F238E27FC236}">
                <a16:creationId xmlns:a16="http://schemas.microsoft.com/office/drawing/2014/main" id="{E7EFC335-6278-4F7F-917D-F3C7B62442DF}"/>
              </a:ext>
            </a:extLst>
          </p:cNvPr>
          <p:cNvSpPr txBox="1"/>
          <p:nvPr/>
        </p:nvSpPr>
        <p:spPr>
          <a:xfrm>
            <a:off x="6719435" y="2791701"/>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 9,210</a:t>
            </a:r>
          </a:p>
        </p:txBody>
      </p:sp>
      <p:sp>
        <p:nvSpPr>
          <p:cNvPr id="293" name="TextBox 292">
            <a:extLst>
              <a:ext uri="{FF2B5EF4-FFF2-40B4-BE49-F238E27FC236}">
                <a16:creationId xmlns:a16="http://schemas.microsoft.com/office/drawing/2014/main" id="{096ED70F-F026-4147-865D-37B61F2962F2}"/>
              </a:ext>
            </a:extLst>
          </p:cNvPr>
          <p:cNvSpPr txBox="1"/>
          <p:nvPr/>
        </p:nvSpPr>
        <p:spPr>
          <a:xfrm>
            <a:off x="10613255" y="568054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altLang="zh-CN" sz="1000" dirty="0">
                <a:latin typeface="Trade Gothic for Nike 365 BdCn" panose="020B0806040303020004" pitchFamily="34" charset="0"/>
                <a:ea typeface="Trade Gothic for Nike 365" charset="0"/>
                <a:cs typeface="Trade Gothic for Nike 365" charset="0"/>
              </a:rPr>
              <a:t>Upper not durable</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94" name="TextBox 293">
            <a:extLst>
              <a:ext uri="{FF2B5EF4-FFF2-40B4-BE49-F238E27FC236}">
                <a16:creationId xmlns:a16="http://schemas.microsoft.com/office/drawing/2014/main" id="{C793B57F-3E5F-4019-AFB8-6FD5D9BE4F6F}"/>
              </a:ext>
            </a:extLst>
          </p:cNvPr>
          <p:cNvSpPr txBox="1"/>
          <p:nvPr/>
        </p:nvSpPr>
        <p:spPr>
          <a:xfrm>
            <a:off x="6719435" y="3171230"/>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95" name="TextBox 294">
            <a:extLst>
              <a:ext uri="{FF2B5EF4-FFF2-40B4-BE49-F238E27FC236}">
                <a16:creationId xmlns:a16="http://schemas.microsoft.com/office/drawing/2014/main" id="{7C74D54A-4D7C-4099-A01A-750AC3358DD4}"/>
              </a:ext>
            </a:extLst>
          </p:cNvPr>
          <p:cNvSpPr txBox="1"/>
          <p:nvPr/>
        </p:nvSpPr>
        <p:spPr>
          <a:xfrm>
            <a:off x="6719435" y="4255021"/>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96" name="TextBox 295">
            <a:extLst>
              <a:ext uri="{FF2B5EF4-FFF2-40B4-BE49-F238E27FC236}">
                <a16:creationId xmlns:a16="http://schemas.microsoft.com/office/drawing/2014/main" id="{784B7A00-BC02-4CED-AC1B-9FBE95765AEB}"/>
              </a:ext>
            </a:extLst>
          </p:cNvPr>
          <p:cNvSpPr txBox="1"/>
          <p:nvPr/>
        </p:nvSpPr>
        <p:spPr>
          <a:xfrm>
            <a:off x="6719435" y="4610886"/>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97" name="TextBox 193">
            <a:extLst>
              <a:ext uri="{FF2B5EF4-FFF2-40B4-BE49-F238E27FC236}">
                <a16:creationId xmlns:a16="http://schemas.microsoft.com/office/drawing/2014/main" id="{28771CE6-9205-4694-B9F1-8CD687D746D6}"/>
              </a:ext>
            </a:extLst>
          </p:cNvPr>
          <p:cNvSpPr txBox="1"/>
          <p:nvPr/>
        </p:nvSpPr>
        <p:spPr>
          <a:xfrm>
            <a:off x="6719435" y="3881510"/>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98" name="TextBox 181">
            <a:extLst>
              <a:ext uri="{FF2B5EF4-FFF2-40B4-BE49-F238E27FC236}">
                <a16:creationId xmlns:a16="http://schemas.microsoft.com/office/drawing/2014/main" id="{1A44BBC4-23ED-43AE-97D7-4595F20E010D}"/>
              </a:ext>
            </a:extLst>
          </p:cNvPr>
          <p:cNvSpPr txBox="1"/>
          <p:nvPr/>
        </p:nvSpPr>
        <p:spPr>
          <a:xfrm>
            <a:off x="6719435" y="3493210"/>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pic>
        <p:nvPicPr>
          <p:cNvPr id="23" name="Picture 22">
            <a:extLst>
              <a:ext uri="{FF2B5EF4-FFF2-40B4-BE49-F238E27FC236}">
                <a16:creationId xmlns:a16="http://schemas.microsoft.com/office/drawing/2014/main" id="{3464F6C4-93E6-40CE-81D7-0198515E7499}"/>
              </a:ext>
            </a:extLst>
          </p:cNvPr>
          <p:cNvPicPr>
            <a:picLocks noChangeAspect="1"/>
          </p:cNvPicPr>
          <p:nvPr/>
        </p:nvPicPr>
        <p:blipFill>
          <a:blip r:embed="rId9"/>
          <a:stretch>
            <a:fillRect/>
          </a:stretch>
        </p:blipFill>
        <p:spPr>
          <a:xfrm flipH="1">
            <a:off x="3038464" y="1282820"/>
            <a:ext cx="837449" cy="627780"/>
          </a:xfrm>
          <a:prstGeom prst="rect">
            <a:avLst/>
          </a:prstGeom>
        </p:spPr>
      </p:pic>
      <p:pic>
        <p:nvPicPr>
          <p:cNvPr id="24" name="Picture 23">
            <a:extLst>
              <a:ext uri="{FF2B5EF4-FFF2-40B4-BE49-F238E27FC236}">
                <a16:creationId xmlns:a16="http://schemas.microsoft.com/office/drawing/2014/main" id="{27B249A8-06F4-41E8-90C9-5964781B2536}"/>
              </a:ext>
            </a:extLst>
          </p:cNvPr>
          <p:cNvPicPr>
            <a:picLocks noChangeAspect="1"/>
          </p:cNvPicPr>
          <p:nvPr/>
        </p:nvPicPr>
        <p:blipFill rotWithShape="1">
          <a:blip r:embed="rId10"/>
          <a:srcRect t="19402" b="15474"/>
          <a:stretch/>
        </p:blipFill>
        <p:spPr>
          <a:xfrm flipH="1">
            <a:off x="1706734" y="1341066"/>
            <a:ext cx="862940" cy="561979"/>
          </a:xfrm>
          <a:prstGeom prst="rect">
            <a:avLst/>
          </a:prstGeom>
        </p:spPr>
      </p:pic>
      <p:pic>
        <p:nvPicPr>
          <p:cNvPr id="26" name="Picture 25">
            <a:extLst>
              <a:ext uri="{FF2B5EF4-FFF2-40B4-BE49-F238E27FC236}">
                <a16:creationId xmlns:a16="http://schemas.microsoft.com/office/drawing/2014/main" id="{1DAD7096-0B9B-4967-85B9-176C0FADBF02}"/>
              </a:ext>
            </a:extLst>
          </p:cNvPr>
          <p:cNvPicPr>
            <a:picLocks noChangeAspect="1"/>
          </p:cNvPicPr>
          <p:nvPr/>
        </p:nvPicPr>
        <p:blipFill>
          <a:blip r:embed="rId11"/>
          <a:stretch>
            <a:fillRect/>
          </a:stretch>
        </p:blipFill>
        <p:spPr>
          <a:xfrm flipH="1">
            <a:off x="4344703" y="1268742"/>
            <a:ext cx="837450" cy="627781"/>
          </a:xfrm>
          <a:prstGeom prst="rect">
            <a:avLst/>
          </a:prstGeom>
        </p:spPr>
      </p:pic>
      <p:pic>
        <p:nvPicPr>
          <p:cNvPr id="27" name="Picture 26">
            <a:extLst>
              <a:ext uri="{FF2B5EF4-FFF2-40B4-BE49-F238E27FC236}">
                <a16:creationId xmlns:a16="http://schemas.microsoft.com/office/drawing/2014/main" id="{05813C1D-DED8-4727-A9A4-BBF36EBC12E8}"/>
              </a:ext>
            </a:extLst>
          </p:cNvPr>
          <p:cNvPicPr>
            <a:picLocks noChangeAspect="1"/>
          </p:cNvPicPr>
          <p:nvPr/>
        </p:nvPicPr>
        <p:blipFill>
          <a:blip r:embed="rId12"/>
          <a:stretch>
            <a:fillRect/>
          </a:stretch>
        </p:blipFill>
        <p:spPr>
          <a:xfrm flipH="1">
            <a:off x="5669535" y="1239395"/>
            <a:ext cx="820005" cy="716138"/>
          </a:xfrm>
          <a:prstGeom prst="rect">
            <a:avLst/>
          </a:prstGeom>
        </p:spPr>
      </p:pic>
      <p:pic>
        <p:nvPicPr>
          <p:cNvPr id="33" name="Picture 32">
            <a:extLst>
              <a:ext uri="{FF2B5EF4-FFF2-40B4-BE49-F238E27FC236}">
                <a16:creationId xmlns:a16="http://schemas.microsoft.com/office/drawing/2014/main" id="{BCBB016A-59B9-4A64-9177-FE953CE0600D}"/>
              </a:ext>
            </a:extLst>
          </p:cNvPr>
          <p:cNvPicPr>
            <a:picLocks noChangeAspect="1"/>
          </p:cNvPicPr>
          <p:nvPr/>
        </p:nvPicPr>
        <p:blipFill>
          <a:blip r:embed="rId13"/>
          <a:stretch>
            <a:fillRect/>
          </a:stretch>
        </p:blipFill>
        <p:spPr>
          <a:xfrm flipH="1">
            <a:off x="10833996" y="1250104"/>
            <a:ext cx="842467" cy="631542"/>
          </a:xfrm>
          <a:prstGeom prst="rect">
            <a:avLst/>
          </a:prstGeom>
        </p:spPr>
      </p:pic>
      <p:pic>
        <p:nvPicPr>
          <p:cNvPr id="34" name="Picture 33">
            <a:extLst>
              <a:ext uri="{FF2B5EF4-FFF2-40B4-BE49-F238E27FC236}">
                <a16:creationId xmlns:a16="http://schemas.microsoft.com/office/drawing/2014/main" id="{3E520006-8D56-445E-B188-9EC488B14C6C}"/>
              </a:ext>
            </a:extLst>
          </p:cNvPr>
          <p:cNvPicPr>
            <a:picLocks noChangeAspect="1"/>
          </p:cNvPicPr>
          <p:nvPr/>
        </p:nvPicPr>
        <p:blipFill>
          <a:blip r:embed="rId14"/>
          <a:stretch>
            <a:fillRect/>
          </a:stretch>
        </p:blipFill>
        <p:spPr>
          <a:xfrm flipH="1">
            <a:off x="7018410" y="1295148"/>
            <a:ext cx="745673" cy="558981"/>
          </a:xfrm>
          <a:prstGeom prst="rect">
            <a:avLst/>
          </a:prstGeom>
        </p:spPr>
      </p:pic>
      <p:sp>
        <p:nvSpPr>
          <p:cNvPr id="308" name="TextBox 307">
            <a:extLst>
              <a:ext uri="{FF2B5EF4-FFF2-40B4-BE49-F238E27FC236}">
                <a16:creationId xmlns:a16="http://schemas.microsoft.com/office/drawing/2014/main" id="{631C34A5-DA40-425A-B99C-53F2488C831A}"/>
              </a:ext>
            </a:extLst>
          </p:cNvPr>
          <p:cNvSpPr txBox="1"/>
          <p:nvPr/>
        </p:nvSpPr>
        <p:spPr>
          <a:xfrm>
            <a:off x="306066" y="857817"/>
            <a:ext cx="128016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altLang="zh-CN" sz="1200" dirty="0"/>
              <a:t>JOGGING</a:t>
            </a:r>
            <a:endParaRPr lang="en-US" sz="1200" dirty="0"/>
          </a:p>
        </p:txBody>
      </p:sp>
      <p:sp>
        <p:nvSpPr>
          <p:cNvPr id="143" name="TextBox 142">
            <a:extLst>
              <a:ext uri="{FF2B5EF4-FFF2-40B4-BE49-F238E27FC236}">
                <a16:creationId xmlns:a16="http://schemas.microsoft.com/office/drawing/2014/main" id="{42585D7B-A02F-4370-9BD7-37E6AB1A781A}"/>
              </a:ext>
            </a:extLst>
          </p:cNvPr>
          <p:cNvSpPr txBox="1"/>
          <p:nvPr/>
        </p:nvSpPr>
        <p:spPr>
          <a:xfrm>
            <a:off x="1323975" y="863122"/>
            <a:ext cx="87630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altLang="zh-CN" sz="1200" dirty="0"/>
              <a:t>RMB&lt;1000</a:t>
            </a:r>
            <a:endParaRPr lang="en-US" sz="1200" dirty="0"/>
          </a:p>
        </p:txBody>
      </p:sp>
      <p:cxnSp>
        <p:nvCxnSpPr>
          <p:cNvPr id="144" name="Straight Connector 143">
            <a:extLst>
              <a:ext uri="{FF2B5EF4-FFF2-40B4-BE49-F238E27FC236}">
                <a16:creationId xmlns:a16="http://schemas.microsoft.com/office/drawing/2014/main" id="{236466BD-C755-4242-9CED-CBFFCC2E488C}"/>
              </a:ext>
            </a:extLst>
          </p:cNvPr>
          <p:cNvCxnSpPr>
            <a:cxnSpLocks/>
            <a:endCxn id="143" idx="3"/>
          </p:cNvCxnSpPr>
          <p:nvPr/>
        </p:nvCxnSpPr>
        <p:spPr>
          <a:xfrm flipH="1">
            <a:off x="2200275" y="1001622"/>
            <a:ext cx="4352926" cy="0"/>
          </a:xfrm>
          <a:prstGeom prst="line">
            <a:avLst/>
          </a:prstGeom>
          <a:noFill/>
          <a:ln w="12700" cap="flat">
            <a:solidFill>
              <a:schemeClr val="bg2"/>
            </a:solidFill>
            <a:prstDash val="solid"/>
            <a:miter lim="400000"/>
            <a:headEnd type="none"/>
            <a:tailEnd type="oval"/>
          </a:ln>
          <a:effectLst/>
          <a:sp3d/>
        </p:spPr>
        <p:style>
          <a:lnRef idx="0">
            <a:scrgbClr r="0" g="0" b="0"/>
          </a:lnRef>
          <a:fillRef idx="0">
            <a:scrgbClr r="0" g="0" b="0"/>
          </a:fillRef>
          <a:effectRef idx="0">
            <a:scrgbClr r="0" g="0" b="0"/>
          </a:effectRef>
          <a:fontRef idx="none"/>
        </p:style>
      </p:cxnSp>
      <p:sp>
        <p:nvSpPr>
          <p:cNvPr id="151" name="TextBox 150">
            <a:extLst>
              <a:ext uri="{FF2B5EF4-FFF2-40B4-BE49-F238E27FC236}">
                <a16:creationId xmlns:a16="http://schemas.microsoft.com/office/drawing/2014/main" id="{2A7FF384-67E2-4913-B700-AA42CF3732EC}"/>
              </a:ext>
            </a:extLst>
          </p:cNvPr>
          <p:cNvSpPr txBox="1"/>
          <p:nvPr/>
        </p:nvSpPr>
        <p:spPr>
          <a:xfrm>
            <a:off x="6581775" y="838200"/>
            <a:ext cx="895350" cy="27699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1200" dirty="0"/>
              <a:t>RMB&gt;1000</a:t>
            </a:r>
          </a:p>
        </p:txBody>
      </p:sp>
      <p:cxnSp>
        <p:nvCxnSpPr>
          <p:cNvPr id="152" name="Straight Connector 151">
            <a:extLst>
              <a:ext uri="{FF2B5EF4-FFF2-40B4-BE49-F238E27FC236}">
                <a16:creationId xmlns:a16="http://schemas.microsoft.com/office/drawing/2014/main" id="{D605974D-7D42-4978-BBAB-685816EC2955}"/>
              </a:ext>
            </a:extLst>
          </p:cNvPr>
          <p:cNvCxnSpPr>
            <a:cxnSpLocks/>
            <a:endCxn id="151" idx="3"/>
          </p:cNvCxnSpPr>
          <p:nvPr/>
        </p:nvCxnSpPr>
        <p:spPr>
          <a:xfrm flipH="1" flipV="1">
            <a:off x="7477125" y="976700"/>
            <a:ext cx="4257676" cy="21262"/>
          </a:xfrm>
          <a:prstGeom prst="line">
            <a:avLst/>
          </a:prstGeom>
          <a:noFill/>
          <a:ln w="12700" cap="flat">
            <a:solidFill>
              <a:schemeClr val="bg2"/>
            </a:solidFill>
            <a:prstDash val="solid"/>
            <a:miter lim="400000"/>
            <a:headEnd type="none"/>
            <a:tailEnd type="oval"/>
          </a:ln>
          <a:effectLst/>
          <a:sp3d/>
        </p:spPr>
        <p:style>
          <a:lnRef idx="0">
            <a:scrgbClr r="0" g="0" b="0"/>
          </a:lnRef>
          <a:fillRef idx="0">
            <a:scrgbClr r="0" g="0" b="0"/>
          </a:fillRef>
          <a:effectRef idx="0">
            <a:scrgbClr r="0" g="0" b="0"/>
          </a:effectRef>
          <a:fontRef idx="none"/>
        </p:style>
      </p:cxnSp>
      <p:sp>
        <p:nvSpPr>
          <p:cNvPr id="5" name="Shape 43">
            <a:extLst>
              <a:ext uri="{FF2B5EF4-FFF2-40B4-BE49-F238E27FC236}">
                <a16:creationId xmlns:a16="http://schemas.microsoft.com/office/drawing/2014/main" id="{74D4A694-310C-4342-B72B-12D6CE3B65FD}"/>
              </a:ext>
            </a:extLst>
          </p:cNvPr>
          <p:cNvSpPr>
            <a:spLocks noChangeAspect="1"/>
          </p:cNvSpPr>
          <p:nvPr/>
        </p:nvSpPr>
        <p:spPr>
          <a:xfrm>
            <a:off x="5787741" y="1215899"/>
            <a:ext cx="367308" cy="125473"/>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chemeClr val="tx1"/>
          </a:solidFill>
          <a:ln w="12700">
            <a:miter lim="400000"/>
          </a:ln>
        </p:spPr>
        <p:txBody>
          <a:bodyPr lIns="19051" tIns="19051" rIns="19051" bIns="19051" anchor="ctr"/>
          <a:lstStyle/>
          <a:p>
            <a:pPr algn="l" defTabSz="228582">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p>
        </p:txBody>
      </p:sp>
      <p:pic>
        <p:nvPicPr>
          <p:cNvPr id="299" name="Picture 2">
            <a:extLst>
              <a:ext uri="{FF2B5EF4-FFF2-40B4-BE49-F238E27FC236}">
                <a16:creationId xmlns:a16="http://schemas.microsoft.com/office/drawing/2014/main" id="{E69EED21-58C4-4B45-9BF1-DB71B79EE1A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6637" t="7960" r="18479" b="12378"/>
          <a:stretch/>
        </p:blipFill>
        <p:spPr bwMode="auto">
          <a:xfrm>
            <a:off x="1925435" y="1210978"/>
            <a:ext cx="267748" cy="176553"/>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99">
            <a:extLst>
              <a:ext uri="{FF2B5EF4-FFF2-40B4-BE49-F238E27FC236}">
                <a16:creationId xmlns:a16="http://schemas.microsoft.com/office/drawing/2014/main" id="{8C60DA15-69A3-4BA3-A133-6ACC9CD45A18}"/>
              </a:ext>
            </a:extLst>
          </p:cNvPr>
          <p:cNvPicPr>
            <a:picLocks noChangeAspect="1"/>
          </p:cNvPicPr>
          <p:nvPr/>
        </p:nvPicPr>
        <p:blipFill>
          <a:blip r:embed="rId16"/>
          <a:stretch>
            <a:fillRect/>
          </a:stretch>
        </p:blipFill>
        <p:spPr>
          <a:xfrm>
            <a:off x="3128405" y="1222070"/>
            <a:ext cx="394446" cy="149249"/>
          </a:xfrm>
          <a:prstGeom prst="rect">
            <a:avLst/>
          </a:prstGeom>
        </p:spPr>
      </p:pic>
      <p:pic>
        <p:nvPicPr>
          <p:cNvPr id="301" name="Picture 300">
            <a:extLst>
              <a:ext uri="{FF2B5EF4-FFF2-40B4-BE49-F238E27FC236}">
                <a16:creationId xmlns:a16="http://schemas.microsoft.com/office/drawing/2014/main" id="{D3B4E7C7-56A3-42D3-875C-A86F724367F0}"/>
              </a:ext>
            </a:extLst>
          </p:cNvPr>
          <p:cNvPicPr>
            <a:picLocks noChangeAspect="1"/>
          </p:cNvPicPr>
          <p:nvPr/>
        </p:nvPicPr>
        <p:blipFill>
          <a:blip r:embed="rId16"/>
          <a:stretch>
            <a:fillRect/>
          </a:stretch>
        </p:blipFill>
        <p:spPr>
          <a:xfrm>
            <a:off x="4458073" y="1229190"/>
            <a:ext cx="394446" cy="149249"/>
          </a:xfrm>
          <a:prstGeom prst="rect">
            <a:avLst/>
          </a:prstGeom>
        </p:spPr>
      </p:pic>
      <p:sp>
        <p:nvSpPr>
          <p:cNvPr id="303" name="Shape 43">
            <a:extLst>
              <a:ext uri="{FF2B5EF4-FFF2-40B4-BE49-F238E27FC236}">
                <a16:creationId xmlns:a16="http://schemas.microsoft.com/office/drawing/2014/main" id="{5A1FEE78-23B7-4344-BB2D-E82DDCE8FDE2}"/>
              </a:ext>
            </a:extLst>
          </p:cNvPr>
          <p:cNvSpPr>
            <a:spLocks noChangeAspect="1"/>
          </p:cNvSpPr>
          <p:nvPr/>
        </p:nvSpPr>
        <p:spPr>
          <a:xfrm>
            <a:off x="9722469" y="1208838"/>
            <a:ext cx="367308" cy="125473"/>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chemeClr val="tx1"/>
          </a:solidFill>
          <a:ln w="12700">
            <a:miter lim="400000"/>
          </a:ln>
        </p:spPr>
        <p:txBody>
          <a:bodyPr lIns="19051" tIns="19051" rIns="19051" bIns="19051" anchor="ctr"/>
          <a:lstStyle/>
          <a:p>
            <a:pPr algn="l" defTabSz="228582">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p>
        </p:txBody>
      </p:sp>
      <p:sp>
        <p:nvSpPr>
          <p:cNvPr id="304" name="Shape 43">
            <a:extLst>
              <a:ext uri="{FF2B5EF4-FFF2-40B4-BE49-F238E27FC236}">
                <a16:creationId xmlns:a16="http://schemas.microsoft.com/office/drawing/2014/main" id="{E7417891-3A25-4E05-BA9F-0849A3720AB5}"/>
              </a:ext>
            </a:extLst>
          </p:cNvPr>
          <p:cNvSpPr>
            <a:spLocks noChangeAspect="1"/>
          </p:cNvSpPr>
          <p:nvPr/>
        </p:nvSpPr>
        <p:spPr>
          <a:xfrm>
            <a:off x="8419939" y="1215899"/>
            <a:ext cx="367308" cy="125473"/>
          </a:xfrm>
          <a:custGeom>
            <a:avLst/>
            <a:gdLst/>
            <a:ahLst/>
            <a:cxnLst>
              <a:cxn ang="0">
                <a:pos x="wd2" y="hd2"/>
              </a:cxn>
              <a:cxn ang="5400000">
                <a:pos x="wd2" y="hd2"/>
              </a:cxn>
              <a:cxn ang="10800000">
                <a:pos x="wd2" y="hd2"/>
              </a:cxn>
              <a:cxn ang="16200000">
                <a:pos x="wd2" y="hd2"/>
              </a:cxn>
            </a:cxnLst>
            <a:rect l="0" t="0" r="r" b="b"/>
            <a:pathLst>
              <a:path w="21286" h="19735" extrusionOk="0">
                <a:moveTo>
                  <a:pt x="21286" y="0"/>
                </a:moveTo>
                <a:lnTo>
                  <a:pt x="5715" y="17533"/>
                </a:lnTo>
                <a:cubicBezTo>
                  <a:pt x="4041" y="19421"/>
                  <a:pt x="1406" y="21600"/>
                  <a:pt x="300" y="16988"/>
                </a:cubicBezTo>
                <a:cubicBezTo>
                  <a:pt x="-314" y="14436"/>
                  <a:pt x="68" y="10434"/>
                  <a:pt x="965" y="6767"/>
                </a:cubicBezTo>
                <a:cubicBezTo>
                  <a:pt x="1541" y="4421"/>
                  <a:pt x="2277" y="2281"/>
                  <a:pt x="3016" y="133"/>
                </a:cubicBezTo>
                <a:cubicBezTo>
                  <a:pt x="2603" y="1880"/>
                  <a:pt x="1460" y="7753"/>
                  <a:pt x="2977" y="10628"/>
                </a:cubicBezTo>
                <a:cubicBezTo>
                  <a:pt x="3568" y="11744"/>
                  <a:pt x="4608" y="11863"/>
                  <a:pt x="5894" y="10933"/>
                </a:cubicBezTo>
                <a:cubicBezTo>
                  <a:pt x="5894" y="10933"/>
                  <a:pt x="21286" y="0"/>
                  <a:pt x="21286" y="0"/>
                </a:cubicBezTo>
                <a:close/>
              </a:path>
            </a:pathLst>
          </a:custGeom>
          <a:solidFill>
            <a:schemeClr val="tx1"/>
          </a:solidFill>
          <a:ln w="12700">
            <a:miter lim="400000"/>
          </a:ln>
        </p:spPr>
        <p:txBody>
          <a:bodyPr lIns="19051" tIns="19051" rIns="19051" bIns="19051" anchor="ctr"/>
          <a:lstStyle/>
          <a:p>
            <a:pPr algn="l" defTabSz="228582">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p>
        </p:txBody>
      </p:sp>
      <p:pic>
        <p:nvPicPr>
          <p:cNvPr id="306" name="Picture 305">
            <a:extLst>
              <a:ext uri="{FF2B5EF4-FFF2-40B4-BE49-F238E27FC236}">
                <a16:creationId xmlns:a16="http://schemas.microsoft.com/office/drawing/2014/main" id="{99753838-4906-4D5C-A1E0-93C388335EB9}"/>
              </a:ext>
            </a:extLst>
          </p:cNvPr>
          <p:cNvPicPr>
            <a:picLocks noChangeAspect="1"/>
          </p:cNvPicPr>
          <p:nvPr/>
        </p:nvPicPr>
        <p:blipFill>
          <a:blip r:embed="rId16"/>
          <a:stretch>
            <a:fillRect/>
          </a:stretch>
        </p:blipFill>
        <p:spPr>
          <a:xfrm>
            <a:off x="11024999" y="1208838"/>
            <a:ext cx="394446" cy="149249"/>
          </a:xfrm>
          <a:prstGeom prst="rect">
            <a:avLst/>
          </a:prstGeom>
        </p:spPr>
      </p:pic>
      <p:pic>
        <p:nvPicPr>
          <p:cNvPr id="307" name="Picture 306">
            <a:extLst>
              <a:ext uri="{FF2B5EF4-FFF2-40B4-BE49-F238E27FC236}">
                <a16:creationId xmlns:a16="http://schemas.microsoft.com/office/drawing/2014/main" id="{8D22A83F-6F57-4FCF-A915-86A918B4B777}"/>
              </a:ext>
            </a:extLst>
          </p:cNvPr>
          <p:cNvPicPr>
            <a:picLocks noChangeAspect="1"/>
          </p:cNvPicPr>
          <p:nvPr/>
        </p:nvPicPr>
        <p:blipFill>
          <a:blip r:embed="rId16"/>
          <a:stretch>
            <a:fillRect/>
          </a:stretch>
        </p:blipFill>
        <p:spPr>
          <a:xfrm>
            <a:off x="7090271" y="1217058"/>
            <a:ext cx="394446" cy="149249"/>
          </a:xfrm>
          <a:prstGeom prst="rect">
            <a:avLst/>
          </a:prstGeom>
        </p:spPr>
      </p:pic>
      <p:sp>
        <p:nvSpPr>
          <p:cNvPr id="153" name="Rectangle 152">
            <a:extLst>
              <a:ext uri="{FF2B5EF4-FFF2-40B4-BE49-F238E27FC236}">
                <a16:creationId xmlns:a16="http://schemas.microsoft.com/office/drawing/2014/main" id="{124B483B-8EC3-4944-98C0-9DF5972ECB2A}"/>
              </a:ext>
            </a:extLst>
          </p:cNvPr>
          <p:cNvSpPr/>
          <p:nvPr/>
        </p:nvSpPr>
        <p:spPr>
          <a:xfrm>
            <a:off x="6638925" y="1038226"/>
            <a:ext cx="47625" cy="5105400"/>
          </a:xfrm>
          <a:prstGeom prst="rect">
            <a:avLst/>
          </a:prstGeom>
          <a:pattFill prst="dkUpDiag">
            <a:fgClr>
              <a:schemeClr val="bg2"/>
            </a:fgClr>
            <a:bgClr>
              <a:schemeClr val="bg1"/>
            </a:bgClr>
          </a:patt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166" name="Right Triangle 165">
            <a:extLst>
              <a:ext uri="{FF2B5EF4-FFF2-40B4-BE49-F238E27FC236}">
                <a16:creationId xmlns:a16="http://schemas.microsoft.com/office/drawing/2014/main" id="{3D012990-A42B-4C59-A38C-EFE90A5FDF3E}"/>
              </a:ext>
            </a:extLst>
          </p:cNvPr>
          <p:cNvSpPr/>
          <p:nvPr/>
        </p:nvSpPr>
        <p:spPr>
          <a:xfrm flipH="1">
            <a:off x="11595858" y="313150"/>
            <a:ext cx="596138" cy="440004"/>
          </a:xfrm>
          <a:prstGeom prst="rtTriangle">
            <a:avLst/>
          </a:prstGeom>
          <a:solidFill>
            <a:schemeClr val="bg2">
              <a:lumMod val="20000"/>
              <a:lumOff val="80000"/>
            </a:schemeClr>
          </a:solidFill>
          <a:ln w="31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7432" tIns="50800" rIns="27432"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67" name="Rectangle 166">
            <a:extLst>
              <a:ext uri="{FF2B5EF4-FFF2-40B4-BE49-F238E27FC236}">
                <a16:creationId xmlns:a16="http://schemas.microsoft.com/office/drawing/2014/main" id="{D90EE5C4-70D7-4722-85DD-E726BF72F42E}"/>
              </a:ext>
            </a:extLst>
          </p:cNvPr>
          <p:cNvSpPr/>
          <p:nvPr/>
        </p:nvSpPr>
        <p:spPr>
          <a:xfrm>
            <a:off x="11595863" y="753153"/>
            <a:ext cx="596137" cy="274320"/>
          </a:xfrm>
          <a:prstGeom prst="rect">
            <a:avLst/>
          </a:prstGeom>
          <a:solidFill>
            <a:srgbClr val="005DA3"/>
          </a:solidFill>
          <a:ln w="3175">
            <a:solidFill>
              <a:schemeClr val="bg1"/>
            </a:solidFill>
          </a:ln>
        </p:spPr>
        <p:txBody>
          <a:bodyPr wrap="square" lIns="27432" rIns="27432" anchor="ctr">
            <a:noAutofit/>
          </a:bodyPr>
          <a:lstStyle/>
          <a:p>
            <a:pPr algn="r">
              <a:lnSpc>
                <a:spcPct val="80000"/>
              </a:lnSpc>
            </a:pPr>
            <a:r>
              <a:rPr lang="en-US" altLang="zh-CN" sz="700" dirty="0">
                <a:solidFill>
                  <a:schemeClr val="bg1"/>
                </a:solidFill>
                <a:latin typeface="Trade Gothic for Nike 365 BdCn" panose="020B0806040303020004" pitchFamily="34" charset="0"/>
              </a:rPr>
              <a:t>PRODUCT</a:t>
            </a:r>
          </a:p>
        </p:txBody>
      </p:sp>
      <p:sp>
        <p:nvSpPr>
          <p:cNvPr id="169" name="Rectangle 168">
            <a:extLst>
              <a:ext uri="{FF2B5EF4-FFF2-40B4-BE49-F238E27FC236}">
                <a16:creationId xmlns:a16="http://schemas.microsoft.com/office/drawing/2014/main" id="{ADE7148C-C706-4A7C-BEB2-E1CA6379CFC2}"/>
              </a:ext>
            </a:extLst>
          </p:cNvPr>
          <p:cNvSpPr/>
          <p:nvPr/>
        </p:nvSpPr>
        <p:spPr>
          <a:xfrm>
            <a:off x="11595863" y="1030978"/>
            <a:ext cx="596137" cy="274320"/>
          </a:xfrm>
          <a:prstGeom prst="rect">
            <a:avLst/>
          </a:prstGeom>
          <a:solidFill>
            <a:srgbClr val="E8E8E8"/>
          </a:solidFill>
          <a:ln w="3175">
            <a:solidFill>
              <a:schemeClr val="bg1"/>
            </a:solidFill>
          </a:ln>
        </p:spPr>
        <p:txBody>
          <a:bodyPr wrap="square" lIns="27432" rIns="27432" anchor="ctr">
            <a:noAutofit/>
          </a:bodyPr>
          <a:lstStyle/>
          <a:p>
            <a:pPr algn="r">
              <a:lnSpc>
                <a:spcPct val="80000"/>
              </a:lnSpc>
            </a:pPr>
            <a:r>
              <a:rPr lang="en-US" altLang="zh-CN" sz="700" dirty="0">
                <a:solidFill>
                  <a:srgbClr val="000000">
                    <a:lumMod val="50000"/>
                    <a:lumOff val="50000"/>
                  </a:srgbClr>
                </a:solidFill>
                <a:latin typeface="Trade Gothic for Nike 365 BdCn" panose="020B0806040303020004" pitchFamily="34" charset="0"/>
              </a:rPr>
              <a:t>PORTFOLIO</a:t>
            </a:r>
          </a:p>
        </p:txBody>
      </p:sp>
      <p:grpSp>
        <p:nvGrpSpPr>
          <p:cNvPr id="170" name="Group 169">
            <a:extLst>
              <a:ext uri="{FF2B5EF4-FFF2-40B4-BE49-F238E27FC236}">
                <a16:creationId xmlns:a16="http://schemas.microsoft.com/office/drawing/2014/main" id="{6C72AA79-FF7C-496C-93B1-E2083283DAA6}"/>
              </a:ext>
            </a:extLst>
          </p:cNvPr>
          <p:cNvGrpSpPr/>
          <p:nvPr/>
        </p:nvGrpSpPr>
        <p:grpSpPr>
          <a:xfrm>
            <a:off x="11386282" y="-44344"/>
            <a:ext cx="805718" cy="791136"/>
            <a:chOff x="11386282" y="-44344"/>
            <a:chExt cx="805718" cy="791136"/>
          </a:xfrm>
        </p:grpSpPr>
        <p:sp>
          <p:nvSpPr>
            <p:cNvPr id="172" name="Right Triangle 171">
              <a:extLst>
                <a:ext uri="{FF2B5EF4-FFF2-40B4-BE49-F238E27FC236}">
                  <a16:creationId xmlns:a16="http://schemas.microsoft.com/office/drawing/2014/main" id="{E3BC755F-76DB-4CBC-925F-3A9A679C63C4}"/>
                </a:ext>
              </a:extLst>
            </p:cNvPr>
            <p:cNvSpPr/>
            <p:nvPr/>
          </p:nvSpPr>
          <p:spPr>
            <a:xfrm flipH="1" flipV="1">
              <a:off x="11386282" y="0"/>
              <a:ext cx="805718" cy="746792"/>
            </a:xfrm>
            <a:prstGeom prst="rtTriangle">
              <a:avLst/>
            </a:prstGeom>
            <a:solidFill>
              <a:srgbClr val="005DA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Trade Gothic for Nike 365 BdCn"/>
                <a:ea typeface="+mn-ea"/>
                <a:cs typeface="+mn-cs"/>
                <a:sym typeface="Helvetica Light"/>
              </a:endParaRPr>
            </a:p>
          </p:txBody>
        </p:sp>
        <p:sp>
          <p:nvSpPr>
            <p:cNvPr id="173" name="Rectangle 172">
              <a:extLst>
                <a:ext uri="{FF2B5EF4-FFF2-40B4-BE49-F238E27FC236}">
                  <a16:creationId xmlns:a16="http://schemas.microsoft.com/office/drawing/2014/main" id="{82B6E95D-B9B0-421F-8047-495C6479E6BA}"/>
                </a:ext>
              </a:extLst>
            </p:cNvPr>
            <p:cNvSpPr/>
            <p:nvPr/>
          </p:nvSpPr>
          <p:spPr>
            <a:xfrm>
              <a:off x="11791403" y="-44344"/>
              <a:ext cx="400597" cy="564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mn-lt"/>
                  <a:ea typeface="+mn-ea"/>
                  <a:cs typeface="+mn-cs"/>
                  <a:sym typeface="Helvetica Light"/>
                </a:rPr>
                <a:t>A</a:t>
              </a:r>
              <a:endParaRPr kumimoji="0" lang="en-US" sz="2800" b="0" i="0" u="none" strike="noStrike" cap="none" spc="0" normalizeH="0" baseline="0" dirty="0">
                <a:ln>
                  <a:noFill/>
                </a:ln>
                <a:solidFill>
                  <a:schemeClr val="bg1"/>
                </a:solidFill>
                <a:effectLst/>
                <a:uFillTx/>
                <a:latin typeface="+mn-lt"/>
                <a:ea typeface="+mn-ea"/>
                <a:cs typeface="+mn-cs"/>
                <a:sym typeface="Helvetica Light"/>
              </a:endParaRPr>
            </a:p>
          </p:txBody>
        </p:sp>
      </p:grpSp>
      <p:sp>
        <p:nvSpPr>
          <p:cNvPr id="146" name="TextBox 145">
            <a:extLst>
              <a:ext uri="{FF2B5EF4-FFF2-40B4-BE49-F238E27FC236}">
                <a16:creationId xmlns:a16="http://schemas.microsoft.com/office/drawing/2014/main" id="{DF125762-3293-46B8-9DEF-8E3CBC044CBE}"/>
              </a:ext>
            </a:extLst>
          </p:cNvPr>
          <p:cNvSpPr txBox="1"/>
          <p:nvPr/>
        </p:nvSpPr>
        <p:spPr>
          <a:xfrm>
            <a:off x="232314" y="6499920"/>
            <a:ext cx="6278321" cy="3241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28600" marR="0" indent="-228600" defTabSz="825500" rtl="0" fontAlgn="auto" latinLnBrk="0" hangingPunct="0">
              <a:lnSpc>
                <a:spcPct val="80000"/>
              </a:lnSpc>
              <a:spcBef>
                <a:spcPts val="0"/>
              </a:spcBef>
              <a:buClrTx/>
              <a:buSzTx/>
              <a:buFontTx/>
              <a:buAutoNum type="arabicPeriod"/>
              <a:tabLst/>
            </a:pPr>
            <a:r>
              <a:rPr lang="en-US" sz="900" dirty="0">
                <a:solidFill>
                  <a:srgbClr val="414141"/>
                </a:solidFill>
                <a:latin typeface="Trade Gothic for Nike 365 BdCn" panose="020B0806040303020004" pitchFamily="34" charset="0"/>
                <a:ea typeface="Trade Gothic for Nike 365" charset="0"/>
                <a:cs typeface="Trade Gothic for Nike 365" charset="0"/>
              </a:rPr>
              <a:t>MONTHLY SALES: MONTHLY SALES QTY OF THE MODEL ON </a:t>
            </a:r>
            <a:r>
              <a:rPr lang="en-US" altLang="zh-CN" sz="900" dirty="0">
                <a:solidFill>
                  <a:srgbClr val="414141"/>
                </a:solidFill>
                <a:latin typeface="Trade Gothic for Nike 365 BdCn" panose="020B0806040303020004" pitchFamily="34" charset="0"/>
                <a:ea typeface="Trade Gothic for Nike 365" charset="0"/>
                <a:cs typeface="Trade Gothic for Nike 365" charset="0"/>
              </a:rPr>
              <a:t>TMALL EXCLUDING RETAIL MOMENTS D11 AND 618</a:t>
            </a:r>
            <a:endParaRPr lang="en-US" sz="900" dirty="0">
              <a:solidFill>
                <a:srgbClr val="414141"/>
              </a:solidFill>
              <a:latin typeface="Trade Gothic for Nike 365 BdCn" panose="020B0806040303020004" pitchFamily="34" charset="0"/>
              <a:ea typeface="Trade Gothic for Nike 365" charset="0"/>
              <a:cs typeface="Trade Gothic for Nike 365" charset="0"/>
            </a:endParaRPr>
          </a:p>
          <a:p>
            <a:pPr marL="228600" marR="0" indent="-228600" defTabSz="825500" rtl="0" fontAlgn="auto" latinLnBrk="0" hangingPunct="0">
              <a:lnSpc>
                <a:spcPct val="80000"/>
              </a:lnSpc>
              <a:spcBef>
                <a:spcPts val="0"/>
              </a:spcBef>
              <a:buClrTx/>
              <a:buSzTx/>
              <a:buFontTx/>
              <a:buAutoNum type="arabicPeriod"/>
              <a:tabLst/>
            </a:pPr>
            <a:r>
              <a:rPr lang="en-US" altLang="zh-CN" sz="900" dirty="0">
                <a:solidFill>
                  <a:srgbClr val="414141"/>
                </a:solidFill>
                <a:latin typeface="Trade Gothic for Nike 365 BdCn" panose="020B0806040303020004" pitchFamily="34" charset="0"/>
                <a:ea typeface="Trade Gothic for Nike 365" charset="0"/>
                <a:cs typeface="Trade Gothic for Nike 365" charset="0"/>
              </a:rPr>
              <a:t>FUNCTIONALITY: REVIEW BASED ON LATEST VERSION OF EACH MODEL</a:t>
            </a:r>
            <a:endParaRPr lang="en-US" sz="900" dirty="0">
              <a:solidFill>
                <a:srgbClr val="414141"/>
              </a:solidFill>
              <a:latin typeface="Trade Gothic for Nike 365 BdCn" panose="020B0806040303020004" pitchFamily="34" charset="0"/>
              <a:ea typeface="Trade Gothic for Nike 365" charset="0"/>
              <a:cs typeface="Trade Gothic for Nike 365" charset="0"/>
            </a:endParaRPr>
          </a:p>
        </p:txBody>
      </p:sp>
    </p:spTree>
    <p:extLst>
      <p:ext uri="{BB962C8B-B14F-4D97-AF65-F5344CB8AC3E}">
        <p14:creationId xmlns:p14="http://schemas.microsoft.com/office/powerpoint/2010/main" val="3584590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4" hidden="1">
            <a:extLst>
              <a:ext uri="{FF2B5EF4-FFF2-40B4-BE49-F238E27FC236}">
                <a16:creationId xmlns:a16="http://schemas.microsoft.com/office/drawing/2014/main" id="{BA01A474-2CF4-4DE3-8A6A-C76BEC823A17}"/>
              </a:ext>
            </a:extLst>
          </p:cNvPr>
          <p:cNvGraphicFramePr>
            <a:graphicFrameLocks noChangeAspect="1"/>
          </p:cNvGraphicFramePr>
          <p:nvPr>
            <p:custDataLst>
              <p:tags r:id="rId2"/>
            </p:custDataLst>
            <p:extLst>
              <p:ext uri="{D42A27DB-BD31-4B8C-83A1-F6EECF244321}">
                <p14:modId xmlns:p14="http://schemas.microsoft.com/office/powerpoint/2010/main" val="40413314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28" name="think-cell Slide" r:id="rId5" imgW="424" imgH="426" progId="TCLayout.ActiveDocument.1">
                  <p:embed/>
                </p:oleObj>
              </mc:Choice>
              <mc:Fallback>
                <p:oleObj name="think-cell Slide" r:id="rId5" imgW="424" imgH="426" progId="TCLayout.ActiveDocument.1">
                  <p:embed/>
                  <p:pic>
                    <p:nvPicPr>
                      <p:cNvPr id="25" name="Object 24" hidden="1">
                        <a:extLst>
                          <a:ext uri="{FF2B5EF4-FFF2-40B4-BE49-F238E27FC236}">
                            <a16:creationId xmlns:a16="http://schemas.microsoft.com/office/drawing/2014/main" id="{BA01A474-2CF4-4DE3-8A6A-C76BEC823A1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81" name="Rectangle 180">
            <a:extLst>
              <a:ext uri="{FF2B5EF4-FFF2-40B4-BE49-F238E27FC236}">
                <a16:creationId xmlns:a16="http://schemas.microsoft.com/office/drawing/2014/main" id="{E14F012C-29FF-4AE5-81DC-6D2E4360DF7B}"/>
              </a:ext>
            </a:extLst>
          </p:cNvPr>
          <p:cNvSpPr/>
          <p:nvPr/>
        </p:nvSpPr>
        <p:spPr>
          <a:xfrm>
            <a:off x="1487185" y="3109665"/>
            <a:ext cx="10439393" cy="1827663"/>
          </a:xfrm>
          <a:prstGeom prst="rect">
            <a:avLst/>
          </a:prstGeom>
          <a:solidFill>
            <a:schemeClr val="bg1">
              <a:lumMod val="95000"/>
            </a:schemeClr>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2" name="Title 1">
            <a:extLst>
              <a:ext uri="{FF2B5EF4-FFF2-40B4-BE49-F238E27FC236}">
                <a16:creationId xmlns:a16="http://schemas.microsoft.com/office/drawing/2014/main" id="{0BB14B7F-5638-44AB-BB23-2EE5C3B667EF}"/>
              </a:ext>
            </a:extLst>
          </p:cNvPr>
          <p:cNvSpPr>
            <a:spLocks noGrp="1"/>
          </p:cNvSpPr>
          <p:nvPr>
            <p:ph type="title"/>
          </p:nvPr>
        </p:nvSpPr>
        <p:spPr>
          <a:xfrm>
            <a:off x="523959" y="114300"/>
            <a:ext cx="11668041" cy="558800"/>
          </a:xfrm>
        </p:spPr>
        <p:txBody>
          <a:bodyPr vert="horz"/>
          <a:lstStyle/>
          <a:p>
            <a:r>
              <a:rPr lang="en-US" altLang="zh-CN" sz="1800" dirty="0"/>
              <a:t>LOCAL COMPETITORS MET WITH LIMITED SUCCESS IN RACING / TEMPO TRAINING </a:t>
            </a:r>
            <a:br>
              <a:rPr lang="en-US" altLang="zh-CN" sz="1800" dirty="0"/>
            </a:br>
            <a:r>
              <a:rPr lang="en-US" altLang="zh-CN" sz="1800" dirty="0"/>
              <a:t>BUT STILL WITH GAPS IN SERVING MASS RUNNERS</a:t>
            </a:r>
            <a:endParaRPr lang="en-US" sz="1800" dirty="0"/>
          </a:p>
        </p:txBody>
      </p:sp>
      <p:sp>
        <p:nvSpPr>
          <p:cNvPr id="86" name="Rectangle 128">
            <a:extLst>
              <a:ext uri="{FF2B5EF4-FFF2-40B4-BE49-F238E27FC236}">
                <a16:creationId xmlns:a16="http://schemas.microsoft.com/office/drawing/2014/main" id="{4B332574-5435-485F-A8B2-D3EF92F1CAA8}"/>
              </a:ext>
            </a:extLst>
          </p:cNvPr>
          <p:cNvSpPr/>
          <p:nvPr/>
        </p:nvSpPr>
        <p:spPr>
          <a:xfrm>
            <a:off x="116985" y="2040304"/>
            <a:ext cx="1344168" cy="374904"/>
          </a:xfrm>
          <a:prstGeom prst="rect">
            <a:avLst/>
          </a:prstGeom>
          <a:solidFill>
            <a:srgbClr val="4141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zh-CN" sz="1200" dirty="0">
                <a:solidFill>
                  <a:schemeClr val="bg1"/>
                </a:solidFill>
              </a:rPr>
              <a:t>KEYWORDS</a:t>
            </a:r>
            <a:endParaRPr lang="en-US" sz="1200" dirty="0">
              <a:solidFill>
                <a:schemeClr val="bg1"/>
              </a:solidFill>
            </a:endParaRPr>
          </a:p>
        </p:txBody>
      </p:sp>
      <p:sp>
        <p:nvSpPr>
          <p:cNvPr id="96" name="Rectangle 130">
            <a:extLst>
              <a:ext uri="{FF2B5EF4-FFF2-40B4-BE49-F238E27FC236}">
                <a16:creationId xmlns:a16="http://schemas.microsoft.com/office/drawing/2014/main" id="{93585F10-B964-46B0-8AC6-A215323F43D5}"/>
              </a:ext>
            </a:extLst>
          </p:cNvPr>
          <p:cNvSpPr/>
          <p:nvPr/>
        </p:nvSpPr>
        <p:spPr>
          <a:xfrm>
            <a:off x="116985" y="2791096"/>
            <a:ext cx="1344168" cy="310896"/>
          </a:xfrm>
          <a:prstGeom prst="rect">
            <a:avLst/>
          </a:prstGeom>
          <a:solidFill>
            <a:srgbClr val="4141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825500" hangingPunct="0"/>
            <a:r>
              <a:rPr lang="en-US" sz="1200" dirty="0">
                <a:solidFill>
                  <a:schemeClr val="bg1"/>
                </a:solidFill>
              </a:rPr>
              <a:t>MONTHLY SALES</a:t>
            </a:r>
            <a:r>
              <a:rPr lang="en-US" sz="1100" baseline="30000" dirty="0">
                <a:solidFill>
                  <a:schemeClr val="bg1"/>
                </a:solidFill>
              </a:rPr>
              <a:t>1</a:t>
            </a:r>
            <a:endParaRPr lang="en-US" sz="1100" dirty="0">
              <a:solidFill>
                <a:schemeClr val="bg1"/>
              </a:solidFill>
            </a:endParaRPr>
          </a:p>
        </p:txBody>
      </p:sp>
      <p:sp>
        <p:nvSpPr>
          <p:cNvPr id="101" name="Rectangle 130">
            <a:extLst>
              <a:ext uri="{FF2B5EF4-FFF2-40B4-BE49-F238E27FC236}">
                <a16:creationId xmlns:a16="http://schemas.microsoft.com/office/drawing/2014/main" id="{AC149F0E-CC01-4FFA-B333-3960B92F9D8A}"/>
              </a:ext>
            </a:extLst>
          </p:cNvPr>
          <p:cNvSpPr/>
          <p:nvPr/>
        </p:nvSpPr>
        <p:spPr>
          <a:xfrm>
            <a:off x="116984" y="4960810"/>
            <a:ext cx="851243" cy="1232884"/>
          </a:xfrm>
          <a:prstGeom prst="rect">
            <a:avLst/>
          </a:prstGeom>
          <a:solidFill>
            <a:srgbClr val="4141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825500" hangingPunct="0"/>
            <a:r>
              <a:rPr lang="en-US" altLang="zh-CN" sz="1200" dirty="0">
                <a:solidFill>
                  <a:schemeClr val="bg1"/>
                </a:solidFill>
              </a:rPr>
              <a:t>VOICE OF CONSUMER</a:t>
            </a:r>
          </a:p>
        </p:txBody>
      </p:sp>
      <p:sp>
        <p:nvSpPr>
          <p:cNvPr id="138" name="Rectangle 130">
            <a:extLst>
              <a:ext uri="{FF2B5EF4-FFF2-40B4-BE49-F238E27FC236}">
                <a16:creationId xmlns:a16="http://schemas.microsoft.com/office/drawing/2014/main" id="{1C47BD7C-B550-4320-AE4D-DB42805D8E8A}"/>
              </a:ext>
            </a:extLst>
          </p:cNvPr>
          <p:cNvSpPr/>
          <p:nvPr/>
        </p:nvSpPr>
        <p:spPr>
          <a:xfrm>
            <a:off x="116985" y="2442684"/>
            <a:ext cx="1344168" cy="320040"/>
          </a:xfrm>
          <a:prstGeom prst="rect">
            <a:avLst/>
          </a:prstGeom>
          <a:solidFill>
            <a:srgbClr val="4141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825500" hangingPunct="0"/>
            <a:r>
              <a:rPr lang="en-US" sz="1200" dirty="0">
                <a:solidFill>
                  <a:schemeClr val="bg1"/>
                </a:solidFill>
              </a:rPr>
              <a:t>MSRP</a:t>
            </a:r>
          </a:p>
        </p:txBody>
      </p:sp>
      <p:cxnSp>
        <p:nvCxnSpPr>
          <p:cNvPr id="63" name="Straight Connector 62">
            <a:extLst>
              <a:ext uri="{FF2B5EF4-FFF2-40B4-BE49-F238E27FC236}">
                <a16:creationId xmlns:a16="http://schemas.microsoft.com/office/drawing/2014/main" id="{27CC2E5A-E262-4290-91A8-1534DE2EC1EC}"/>
              </a:ext>
            </a:extLst>
          </p:cNvPr>
          <p:cNvCxnSpPr>
            <a:cxnSpLocks/>
          </p:cNvCxnSpPr>
          <p:nvPr/>
        </p:nvCxnSpPr>
        <p:spPr>
          <a:xfrm>
            <a:off x="1483475" y="2443463"/>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5FB9844C-BEBF-4965-86BD-27D4D6D06BA2}"/>
              </a:ext>
            </a:extLst>
          </p:cNvPr>
          <p:cNvCxnSpPr>
            <a:cxnSpLocks/>
          </p:cNvCxnSpPr>
          <p:nvPr/>
        </p:nvCxnSpPr>
        <p:spPr>
          <a:xfrm>
            <a:off x="1483475" y="2775077"/>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48" name="Straight Connector 147">
            <a:extLst>
              <a:ext uri="{FF2B5EF4-FFF2-40B4-BE49-F238E27FC236}">
                <a16:creationId xmlns:a16="http://schemas.microsoft.com/office/drawing/2014/main" id="{AAA1B22A-7400-4923-A584-B6826D2A9F1D}"/>
              </a:ext>
            </a:extLst>
          </p:cNvPr>
          <p:cNvCxnSpPr>
            <a:cxnSpLocks/>
          </p:cNvCxnSpPr>
          <p:nvPr/>
        </p:nvCxnSpPr>
        <p:spPr>
          <a:xfrm>
            <a:off x="1483475" y="3101700"/>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C53ABBFC-CAB4-445B-80DE-95E1864B4ACB}"/>
              </a:ext>
            </a:extLst>
          </p:cNvPr>
          <p:cNvCxnSpPr>
            <a:cxnSpLocks/>
          </p:cNvCxnSpPr>
          <p:nvPr/>
        </p:nvCxnSpPr>
        <p:spPr>
          <a:xfrm>
            <a:off x="1483475" y="3864885"/>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9E9EE8E-E966-48E4-A25E-78EAB4E22729}"/>
              </a:ext>
            </a:extLst>
          </p:cNvPr>
          <p:cNvCxnSpPr>
            <a:cxnSpLocks/>
          </p:cNvCxnSpPr>
          <p:nvPr/>
        </p:nvCxnSpPr>
        <p:spPr>
          <a:xfrm>
            <a:off x="1483475" y="4231956"/>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31A76A14-5A02-405B-9A58-07C586985004}"/>
              </a:ext>
            </a:extLst>
          </p:cNvPr>
          <p:cNvCxnSpPr>
            <a:cxnSpLocks/>
          </p:cNvCxnSpPr>
          <p:nvPr/>
        </p:nvCxnSpPr>
        <p:spPr>
          <a:xfrm>
            <a:off x="1483475" y="5572306"/>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58" name="Straight Connector 157">
            <a:extLst>
              <a:ext uri="{FF2B5EF4-FFF2-40B4-BE49-F238E27FC236}">
                <a16:creationId xmlns:a16="http://schemas.microsoft.com/office/drawing/2014/main" id="{D2DA1ABB-1A53-48DE-AE43-07172B6069E7}"/>
              </a:ext>
            </a:extLst>
          </p:cNvPr>
          <p:cNvCxnSpPr>
            <a:cxnSpLocks/>
          </p:cNvCxnSpPr>
          <p:nvPr/>
        </p:nvCxnSpPr>
        <p:spPr>
          <a:xfrm>
            <a:off x="5396138" y="2040304"/>
            <a:ext cx="0" cy="4114800"/>
          </a:xfrm>
          <a:prstGeom prst="line">
            <a:avLst/>
          </a:prstGeom>
          <a:noFill/>
          <a:ln w="9525" cap="flat">
            <a:solidFill>
              <a:srgbClr val="CDCDCD"/>
            </a:solidFill>
            <a:prstDash val="lgDash"/>
            <a:miter lim="400000"/>
          </a:ln>
          <a:effectLst/>
          <a:sp3d/>
        </p:spPr>
        <p:style>
          <a:lnRef idx="0">
            <a:scrgbClr r="0" g="0" b="0"/>
          </a:lnRef>
          <a:fillRef idx="0">
            <a:scrgbClr r="0" g="0" b="0"/>
          </a:fillRef>
          <a:effectRef idx="0">
            <a:scrgbClr r="0" g="0" b="0"/>
          </a:effectRef>
          <a:fontRef idx="none"/>
        </p:style>
      </p:cxnSp>
      <p:cxnSp>
        <p:nvCxnSpPr>
          <p:cNvPr id="115" name="Straight Connector 114">
            <a:extLst>
              <a:ext uri="{FF2B5EF4-FFF2-40B4-BE49-F238E27FC236}">
                <a16:creationId xmlns:a16="http://schemas.microsoft.com/office/drawing/2014/main" id="{2C17351D-E4F8-4840-9754-ED6BE5A0DA65}"/>
              </a:ext>
            </a:extLst>
          </p:cNvPr>
          <p:cNvCxnSpPr>
            <a:cxnSpLocks/>
          </p:cNvCxnSpPr>
          <p:nvPr/>
        </p:nvCxnSpPr>
        <p:spPr>
          <a:xfrm>
            <a:off x="2790170" y="2052669"/>
            <a:ext cx="0" cy="4114800"/>
          </a:xfrm>
          <a:prstGeom prst="line">
            <a:avLst/>
          </a:prstGeom>
          <a:noFill/>
          <a:ln w="9525" cap="flat">
            <a:solidFill>
              <a:srgbClr val="CDCDCD"/>
            </a:solidFill>
            <a:prstDash val="lgDash"/>
            <a:miter lim="400000"/>
          </a:ln>
          <a:effectLst/>
          <a:sp3d/>
        </p:spPr>
        <p:style>
          <a:lnRef idx="0">
            <a:scrgbClr r="0" g="0" b="0"/>
          </a:lnRef>
          <a:fillRef idx="0">
            <a:scrgbClr r="0" g="0" b="0"/>
          </a:fillRef>
          <a:effectRef idx="0">
            <a:scrgbClr r="0" g="0" b="0"/>
          </a:effectRef>
          <a:fontRef idx="none"/>
        </p:style>
      </p:cxnSp>
      <p:sp>
        <p:nvSpPr>
          <p:cNvPr id="163" name="Rectangle 162">
            <a:extLst>
              <a:ext uri="{FF2B5EF4-FFF2-40B4-BE49-F238E27FC236}">
                <a16:creationId xmlns:a16="http://schemas.microsoft.com/office/drawing/2014/main" id="{8747A3C3-09A8-4BB6-BB10-26BE7B40060F}"/>
              </a:ext>
            </a:extLst>
          </p:cNvPr>
          <p:cNvSpPr/>
          <p:nvPr/>
        </p:nvSpPr>
        <p:spPr>
          <a:xfrm>
            <a:off x="958992" y="4953380"/>
            <a:ext cx="500272" cy="620157"/>
          </a:xfrm>
          <a:prstGeom prst="rect">
            <a:avLst/>
          </a:prstGeom>
          <a:solidFill>
            <a:srgbClr val="8C8C8C"/>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100" dirty="0">
                <a:solidFill>
                  <a:schemeClr val="bg1"/>
                </a:solidFill>
              </a:rPr>
              <a:t>PROS</a:t>
            </a:r>
            <a:endParaRPr lang="en-US" sz="1100" dirty="0">
              <a:solidFill>
                <a:schemeClr val="bg1"/>
              </a:solidFill>
            </a:endParaRPr>
          </a:p>
        </p:txBody>
      </p:sp>
      <p:sp>
        <p:nvSpPr>
          <p:cNvPr id="164" name="Rectangle 163">
            <a:extLst>
              <a:ext uri="{FF2B5EF4-FFF2-40B4-BE49-F238E27FC236}">
                <a16:creationId xmlns:a16="http://schemas.microsoft.com/office/drawing/2014/main" id="{BB92DE25-403A-4B36-B242-B23CE134E197}"/>
              </a:ext>
            </a:extLst>
          </p:cNvPr>
          <p:cNvSpPr/>
          <p:nvPr/>
        </p:nvSpPr>
        <p:spPr>
          <a:xfrm>
            <a:off x="958992" y="5573537"/>
            <a:ext cx="500272" cy="620157"/>
          </a:xfrm>
          <a:prstGeom prst="rect">
            <a:avLst/>
          </a:prstGeom>
          <a:solidFill>
            <a:srgbClr val="8C8C8C"/>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100" dirty="0">
                <a:solidFill>
                  <a:schemeClr val="bg1"/>
                </a:solidFill>
              </a:rPr>
              <a:t>CONS</a:t>
            </a:r>
            <a:endParaRPr lang="en-US" sz="1100" dirty="0">
              <a:solidFill>
                <a:schemeClr val="bg1"/>
              </a:solidFill>
            </a:endParaRPr>
          </a:p>
        </p:txBody>
      </p:sp>
      <p:cxnSp>
        <p:nvCxnSpPr>
          <p:cNvPr id="165" name="Straight Connector 164">
            <a:extLst>
              <a:ext uri="{FF2B5EF4-FFF2-40B4-BE49-F238E27FC236}">
                <a16:creationId xmlns:a16="http://schemas.microsoft.com/office/drawing/2014/main" id="{2AA21FAD-48FF-4CA5-B828-F394545F5401}"/>
              </a:ext>
            </a:extLst>
          </p:cNvPr>
          <p:cNvCxnSpPr>
            <a:cxnSpLocks/>
          </p:cNvCxnSpPr>
          <p:nvPr/>
        </p:nvCxnSpPr>
        <p:spPr>
          <a:xfrm>
            <a:off x="1483475" y="6160277"/>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75" name="Straight Connector 174">
            <a:extLst>
              <a:ext uri="{FF2B5EF4-FFF2-40B4-BE49-F238E27FC236}">
                <a16:creationId xmlns:a16="http://schemas.microsoft.com/office/drawing/2014/main" id="{BBDCCD7B-6B67-4965-9FBB-567EF00E30F4}"/>
              </a:ext>
            </a:extLst>
          </p:cNvPr>
          <p:cNvCxnSpPr>
            <a:cxnSpLocks/>
          </p:cNvCxnSpPr>
          <p:nvPr/>
        </p:nvCxnSpPr>
        <p:spPr>
          <a:xfrm>
            <a:off x="1483475" y="3486797"/>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76" name="Straight Connector 175">
            <a:extLst>
              <a:ext uri="{FF2B5EF4-FFF2-40B4-BE49-F238E27FC236}">
                <a16:creationId xmlns:a16="http://schemas.microsoft.com/office/drawing/2014/main" id="{0651DA44-ABFA-4CA4-A7D0-E1D3B3A0DFCC}"/>
              </a:ext>
            </a:extLst>
          </p:cNvPr>
          <p:cNvCxnSpPr>
            <a:cxnSpLocks/>
          </p:cNvCxnSpPr>
          <p:nvPr/>
        </p:nvCxnSpPr>
        <p:spPr>
          <a:xfrm>
            <a:off x="1483475" y="4576938"/>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sp>
        <p:nvSpPr>
          <p:cNvPr id="189" name="TextBox 188">
            <a:extLst>
              <a:ext uri="{FF2B5EF4-FFF2-40B4-BE49-F238E27FC236}">
                <a16:creationId xmlns:a16="http://schemas.microsoft.com/office/drawing/2014/main" id="{386362DF-F69D-4DCA-9962-AD747F5D7545}"/>
              </a:ext>
            </a:extLst>
          </p:cNvPr>
          <p:cNvSpPr txBox="1"/>
          <p:nvPr/>
        </p:nvSpPr>
        <p:spPr>
          <a:xfrm>
            <a:off x="4579093" y="3555242"/>
            <a:ext cx="1500446"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endParaRPr lang="en-US" sz="1000" dirty="0">
              <a:latin typeface="Trade Gothic for Nike 365 BdCn" panose="020B0806040303020004" pitchFamily="34" charset="0"/>
              <a:ea typeface="Trade Gothic for Nike 365" charset="0"/>
              <a:cs typeface="Trade Gothic for Nike 365" charset="0"/>
            </a:endParaRPr>
          </a:p>
        </p:txBody>
      </p:sp>
      <p:sp>
        <p:nvSpPr>
          <p:cNvPr id="121" name="TextBox 120">
            <a:extLst>
              <a:ext uri="{FF2B5EF4-FFF2-40B4-BE49-F238E27FC236}">
                <a16:creationId xmlns:a16="http://schemas.microsoft.com/office/drawing/2014/main" id="{DC09267F-726A-468A-B7E6-C9A1843EBF62}"/>
              </a:ext>
            </a:extLst>
          </p:cNvPr>
          <p:cNvSpPr txBox="1"/>
          <p:nvPr/>
        </p:nvSpPr>
        <p:spPr>
          <a:xfrm>
            <a:off x="12572801" y="774649"/>
            <a:ext cx="1144410"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80000"/>
              </a:lnSpc>
              <a:spcBef>
                <a:spcPts val="0"/>
              </a:spcBef>
              <a:buClrTx/>
              <a:buSzTx/>
              <a:buFontTx/>
              <a:buNone/>
              <a:tabLst/>
            </a:pPr>
            <a:r>
              <a:rPr lang="en-US" sz="1000" dirty="0">
                <a:latin typeface="Trade Gothic for Nike 365 BdCn" panose="020B0806040303020004" pitchFamily="34" charset="0"/>
                <a:ea typeface="Trade Gothic for Nike 365" charset="0"/>
                <a:cs typeface="Trade Gothic for Nike 365" charset="0"/>
              </a:rPr>
              <a:t>Significant Upgrade For This Generation</a:t>
            </a:r>
          </a:p>
        </p:txBody>
      </p:sp>
      <p:cxnSp>
        <p:nvCxnSpPr>
          <p:cNvPr id="131" name="Straight Connector 157">
            <a:extLst>
              <a:ext uri="{FF2B5EF4-FFF2-40B4-BE49-F238E27FC236}">
                <a16:creationId xmlns:a16="http://schemas.microsoft.com/office/drawing/2014/main" id="{391ECB0D-DED6-CC47-925E-29BC4FBEB4F5}"/>
              </a:ext>
            </a:extLst>
          </p:cNvPr>
          <p:cNvCxnSpPr>
            <a:cxnSpLocks/>
          </p:cNvCxnSpPr>
          <p:nvPr/>
        </p:nvCxnSpPr>
        <p:spPr>
          <a:xfrm>
            <a:off x="8002106" y="2049005"/>
            <a:ext cx="0" cy="4114800"/>
          </a:xfrm>
          <a:prstGeom prst="line">
            <a:avLst/>
          </a:prstGeom>
          <a:noFill/>
          <a:ln w="9525" cap="flat">
            <a:solidFill>
              <a:srgbClr val="CDCDCD"/>
            </a:solidFill>
            <a:prstDash val="lgDash"/>
            <a:miter lim="400000"/>
          </a:ln>
          <a:effectLst/>
          <a:sp3d/>
        </p:spPr>
        <p:style>
          <a:lnRef idx="0">
            <a:scrgbClr r="0" g="0" b="0"/>
          </a:lnRef>
          <a:fillRef idx="0">
            <a:scrgbClr r="0" g="0" b="0"/>
          </a:fillRef>
          <a:effectRef idx="0">
            <a:scrgbClr r="0" g="0" b="0"/>
          </a:effectRef>
          <a:fontRef idx="none"/>
        </p:style>
      </p:cxnSp>
      <p:sp>
        <p:nvSpPr>
          <p:cNvPr id="156" name="Arrow: Up 97">
            <a:extLst>
              <a:ext uri="{FF2B5EF4-FFF2-40B4-BE49-F238E27FC236}">
                <a16:creationId xmlns:a16="http://schemas.microsoft.com/office/drawing/2014/main" id="{E9FF7DB6-81A7-D54B-89FD-2C659C97E9B5}"/>
              </a:ext>
            </a:extLst>
          </p:cNvPr>
          <p:cNvSpPr/>
          <p:nvPr/>
        </p:nvSpPr>
        <p:spPr>
          <a:xfrm>
            <a:off x="12390103" y="827247"/>
            <a:ext cx="136026" cy="188380"/>
          </a:xfrm>
          <a:prstGeom prst="up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168" name="矩形 167">
            <a:extLst>
              <a:ext uri="{FF2B5EF4-FFF2-40B4-BE49-F238E27FC236}">
                <a16:creationId xmlns:a16="http://schemas.microsoft.com/office/drawing/2014/main" id="{10C817D5-5834-C244-BE90-4F2187828095}"/>
              </a:ext>
            </a:extLst>
          </p:cNvPr>
          <p:cNvSpPr/>
          <p:nvPr/>
        </p:nvSpPr>
        <p:spPr>
          <a:xfrm>
            <a:off x="12405343" y="1515818"/>
            <a:ext cx="1954305" cy="472411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122" name="Rectangle 130">
            <a:extLst>
              <a:ext uri="{FF2B5EF4-FFF2-40B4-BE49-F238E27FC236}">
                <a16:creationId xmlns:a16="http://schemas.microsoft.com/office/drawing/2014/main" id="{CE1C49C2-99C9-4485-B48A-0D46AE934E4F}"/>
              </a:ext>
            </a:extLst>
          </p:cNvPr>
          <p:cNvSpPr/>
          <p:nvPr/>
        </p:nvSpPr>
        <p:spPr>
          <a:xfrm>
            <a:off x="112823" y="3124633"/>
            <a:ext cx="605370" cy="1804353"/>
          </a:xfrm>
          <a:prstGeom prst="rect">
            <a:avLst/>
          </a:prstGeom>
          <a:solidFill>
            <a:srgbClr val="4141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825500" hangingPunct="0"/>
            <a:r>
              <a:rPr lang="en-US" altLang="zh-CN" sz="1200" dirty="0">
                <a:solidFill>
                  <a:schemeClr val="bg1"/>
                </a:solidFill>
              </a:rPr>
              <a:t>FUNCTI-ONALITY</a:t>
            </a:r>
            <a:r>
              <a:rPr lang="en-US" altLang="zh-CN" sz="1200" baseline="30000" dirty="0">
                <a:solidFill>
                  <a:schemeClr val="bg1"/>
                </a:solidFill>
              </a:rPr>
              <a:t>2</a:t>
            </a:r>
            <a:endParaRPr lang="en-US" altLang="zh-CN" sz="1200" dirty="0">
              <a:solidFill>
                <a:schemeClr val="bg1"/>
              </a:solidFill>
            </a:endParaRPr>
          </a:p>
        </p:txBody>
      </p:sp>
      <p:sp>
        <p:nvSpPr>
          <p:cNvPr id="142" name="Rectangle 141">
            <a:extLst>
              <a:ext uri="{FF2B5EF4-FFF2-40B4-BE49-F238E27FC236}">
                <a16:creationId xmlns:a16="http://schemas.microsoft.com/office/drawing/2014/main" id="{BA97573B-E539-4000-A11B-8C467A3C32CA}"/>
              </a:ext>
            </a:extLst>
          </p:cNvPr>
          <p:cNvSpPr/>
          <p:nvPr/>
        </p:nvSpPr>
        <p:spPr>
          <a:xfrm>
            <a:off x="727071" y="3119062"/>
            <a:ext cx="733674" cy="365760"/>
          </a:xfrm>
          <a:prstGeom prst="rect">
            <a:avLst/>
          </a:prstGeom>
          <a:solidFill>
            <a:srgbClr val="8C8C8C"/>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900" dirty="0">
                <a:solidFill>
                  <a:schemeClr val="bg1"/>
                </a:solidFill>
              </a:rPr>
              <a:t>提速</a:t>
            </a:r>
            <a:endParaRPr lang="en-US" altLang="zh-CN" sz="900" dirty="0">
              <a:solidFill>
                <a:schemeClr val="bg1"/>
              </a:solidFill>
            </a:endParaRPr>
          </a:p>
          <a:p>
            <a:pPr marL="0" marR="0" indent="0" algn="ctr" defTabSz="825500" rtl="0" fontAlgn="auto" latinLnBrk="0" hangingPunct="0">
              <a:lnSpc>
                <a:spcPct val="100000"/>
              </a:lnSpc>
              <a:spcBef>
                <a:spcPts val="0"/>
              </a:spcBef>
              <a:spcAft>
                <a:spcPts val="0"/>
              </a:spcAft>
              <a:buClrTx/>
              <a:buSzTx/>
              <a:buFontTx/>
              <a:buNone/>
              <a:tabLst/>
            </a:pPr>
            <a:r>
              <a:rPr lang="en-US" sz="900" dirty="0">
                <a:solidFill>
                  <a:schemeClr val="bg1"/>
                </a:solidFill>
              </a:rPr>
              <a:t>SPEED</a:t>
            </a:r>
          </a:p>
        </p:txBody>
      </p:sp>
      <p:sp>
        <p:nvSpPr>
          <p:cNvPr id="177" name="Rectangle 176">
            <a:extLst>
              <a:ext uri="{FF2B5EF4-FFF2-40B4-BE49-F238E27FC236}">
                <a16:creationId xmlns:a16="http://schemas.microsoft.com/office/drawing/2014/main" id="{4CDB1F5F-2F6A-4E88-8894-CE109D5CB725}"/>
              </a:ext>
            </a:extLst>
          </p:cNvPr>
          <p:cNvSpPr/>
          <p:nvPr/>
        </p:nvSpPr>
        <p:spPr>
          <a:xfrm>
            <a:off x="727071" y="3477998"/>
            <a:ext cx="733674" cy="365760"/>
          </a:xfrm>
          <a:prstGeom prst="rect">
            <a:avLst/>
          </a:prstGeom>
          <a:solidFill>
            <a:srgbClr val="8C8C8C"/>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900" dirty="0">
                <a:solidFill>
                  <a:schemeClr val="bg1"/>
                </a:solidFill>
              </a:rPr>
              <a:t>舒适</a:t>
            </a:r>
            <a:endParaRPr lang="en-US" altLang="zh-CN" sz="900" dirty="0">
              <a:solidFill>
                <a:schemeClr val="bg1"/>
              </a:solidFill>
            </a:endParaRPr>
          </a:p>
          <a:p>
            <a:pPr marL="0" marR="0" indent="0" algn="ctr" defTabSz="825500" rtl="0" fontAlgn="auto" latinLnBrk="0" hangingPunct="0">
              <a:lnSpc>
                <a:spcPct val="100000"/>
              </a:lnSpc>
              <a:spcBef>
                <a:spcPts val="0"/>
              </a:spcBef>
              <a:spcAft>
                <a:spcPts val="0"/>
              </a:spcAft>
              <a:buClrTx/>
              <a:buSzTx/>
              <a:buFontTx/>
              <a:buNone/>
              <a:tabLst/>
            </a:pPr>
            <a:r>
              <a:rPr lang="en-US" sz="900" dirty="0">
                <a:solidFill>
                  <a:schemeClr val="bg1"/>
                </a:solidFill>
              </a:rPr>
              <a:t>COMFORT</a:t>
            </a:r>
          </a:p>
        </p:txBody>
      </p:sp>
      <p:sp>
        <p:nvSpPr>
          <p:cNvPr id="179" name="Rectangle 178">
            <a:extLst>
              <a:ext uri="{FF2B5EF4-FFF2-40B4-BE49-F238E27FC236}">
                <a16:creationId xmlns:a16="http://schemas.microsoft.com/office/drawing/2014/main" id="{0AC3EFDE-6092-48F2-B92E-23F0DA12B80C}"/>
              </a:ext>
            </a:extLst>
          </p:cNvPr>
          <p:cNvSpPr/>
          <p:nvPr/>
        </p:nvSpPr>
        <p:spPr>
          <a:xfrm>
            <a:off x="727071" y="3836934"/>
            <a:ext cx="733674" cy="365760"/>
          </a:xfrm>
          <a:prstGeom prst="rect">
            <a:avLst/>
          </a:prstGeom>
          <a:solidFill>
            <a:srgbClr val="8C8C8C"/>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900" dirty="0">
                <a:solidFill>
                  <a:schemeClr val="bg1"/>
                </a:solidFill>
              </a:rPr>
              <a:t>保护</a:t>
            </a:r>
            <a:endParaRPr lang="en-US" altLang="zh-CN" sz="900" dirty="0">
              <a:solidFill>
                <a:schemeClr val="bg1"/>
              </a:solidFill>
            </a:endParaRPr>
          </a:p>
          <a:p>
            <a:pPr marL="0" marR="0" indent="0" algn="ctr" defTabSz="825500" rtl="0" fontAlgn="auto" latinLnBrk="0" hangingPunct="0">
              <a:lnSpc>
                <a:spcPct val="100000"/>
              </a:lnSpc>
              <a:spcBef>
                <a:spcPts val="0"/>
              </a:spcBef>
              <a:spcAft>
                <a:spcPts val="0"/>
              </a:spcAft>
              <a:buClrTx/>
              <a:buSzTx/>
              <a:buFontTx/>
              <a:buNone/>
              <a:tabLst/>
            </a:pPr>
            <a:r>
              <a:rPr lang="en-US" sz="900" dirty="0">
                <a:solidFill>
                  <a:schemeClr val="bg1"/>
                </a:solidFill>
              </a:rPr>
              <a:t>PROTECT</a:t>
            </a:r>
          </a:p>
        </p:txBody>
      </p:sp>
      <p:sp>
        <p:nvSpPr>
          <p:cNvPr id="184" name="Rectangle 183">
            <a:extLst>
              <a:ext uri="{FF2B5EF4-FFF2-40B4-BE49-F238E27FC236}">
                <a16:creationId xmlns:a16="http://schemas.microsoft.com/office/drawing/2014/main" id="{30CEEA20-3FAB-4333-8DB6-35597628862A}"/>
              </a:ext>
            </a:extLst>
          </p:cNvPr>
          <p:cNvSpPr/>
          <p:nvPr/>
        </p:nvSpPr>
        <p:spPr>
          <a:xfrm>
            <a:off x="727071" y="4195870"/>
            <a:ext cx="733674" cy="365760"/>
          </a:xfrm>
          <a:prstGeom prst="rect">
            <a:avLst/>
          </a:prstGeom>
          <a:solidFill>
            <a:srgbClr val="8C8C8C"/>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900" dirty="0">
                <a:solidFill>
                  <a:schemeClr val="bg1"/>
                </a:solidFill>
              </a:rPr>
              <a:t>耐用性</a:t>
            </a:r>
            <a:endParaRPr lang="en-US" altLang="zh-CN" sz="900" dirty="0">
              <a:solidFill>
                <a:schemeClr val="bg1"/>
              </a:solidFill>
            </a:endParaRPr>
          </a:p>
          <a:p>
            <a:pPr marL="0" marR="0" indent="0" algn="ctr" defTabSz="825500" rtl="0" fontAlgn="auto" latinLnBrk="0" hangingPunct="0">
              <a:lnSpc>
                <a:spcPct val="100000"/>
              </a:lnSpc>
              <a:spcBef>
                <a:spcPts val="0"/>
              </a:spcBef>
              <a:spcAft>
                <a:spcPts val="0"/>
              </a:spcAft>
              <a:buClrTx/>
              <a:buSzTx/>
              <a:buFontTx/>
              <a:buNone/>
              <a:tabLst/>
            </a:pPr>
            <a:r>
              <a:rPr lang="en-US" sz="900" dirty="0">
                <a:solidFill>
                  <a:schemeClr val="bg1"/>
                </a:solidFill>
              </a:rPr>
              <a:t>DURABILITY</a:t>
            </a:r>
          </a:p>
        </p:txBody>
      </p:sp>
      <p:sp>
        <p:nvSpPr>
          <p:cNvPr id="185" name="Rectangle 184">
            <a:extLst>
              <a:ext uri="{FF2B5EF4-FFF2-40B4-BE49-F238E27FC236}">
                <a16:creationId xmlns:a16="http://schemas.microsoft.com/office/drawing/2014/main" id="{585658DC-BC95-46B7-A72A-115CD7FE17C4}"/>
              </a:ext>
            </a:extLst>
          </p:cNvPr>
          <p:cNvSpPr/>
          <p:nvPr/>
        </p:nvSpPr>
        <p:spPr>
          <a:xfrm>
            <a:off x="727071" y="4564043"/>
            <a:ext cx="733674" cy="365760"/>
          </a:xfrm>
          <a:prstGeom prst="rect">
            <a:avLst/>
          </a:prstGeom>
          <a:solidFill>
            <a:srgbClr val="8C8C8C"/>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900" dirty="0">
                <a:solidFill>
                  <a:schemeClr val="bg1"/>
                </a:solidFill>
              </a:rPr>
              <a:t>多功能 </a:t>
            </a:r>
            <a:r>
              <a:rPr lang="en-US" sz="900" dirty="0">
                <a:solidFill>
                  <a:schemeClr val="bg1"/>
                </a:solidFill>
              </a:rPr>
              <a:t>MULTI FUNCTIOAL</a:t>
            </a:r>
          </a:p>
        </p:txBody>
      </p:sp>
      <p:sp>
        <p:nvSpPr>
          <p:cNvPr id="123" name="Rectangle 122">
            <a:extLst>
              <a:ext uri="{FF2B5EF4-FFF2-40B4-BE49-F238E27FC236}">
                <a16:creationId xmlns:a16="http://schemas.microsoft.com/office/drawing/2014/main" id="{58FE5E0F-2101-4F3E-B389-73BB5D20A27D}"/>
              </a:ext>
            </a:extLst>
          </p:cNvPr>
          <p:cNvSpPr/>
          <p:nvPr/>
        </p:nvSpPr>
        <p:spPr>
          <a:xfrm>
            <a:off x="10849332" y="-1415143"/>
            <a:ext cx="2685335" cy="1415143"/>
          </a:xfrm>
          <a:prstGeom prst="rect">
            <a:avLst/>
          </a:prstGeom>
          <a:solidFill>
            <a:srgbClr val="7030A0"/>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defTabSz="825500" rtl="0" fontAlgn="auto" latinLnBrk="0" hangingPunct="0">
              <a:lnSpc>
                <a:spcPct val="100000"/>
              </a:lnSpc>
              <a:spcBef>
                <a:spcPts val="0"/>
              </a:spcBef>
              <a:spcAft>
                <a:spcPts val="0"/>
              </a:spcAft>
              <a:buClrTx/>
              <a:buSzTx/>
              <a:buFontTx/>
              <a:buNone/>
              <a:tabLst/>
            </a:pPr>
            <a:r>
              <a:rPr lang="en-US" altLang="zh-CN" sz="1100" dirty="0">
                <a:solidFill>
                  <a:schemeClr val="bg1"/>
                </a:solidFill>
              </a:rPr>
              <a:t>@alex, </a:t>
            </a:r>
            <a:r>
              <a:rPr lang="zh-CN" altLang="en-US" sz="1100" dirty="0">
                <a:solidFill>
                  <a:schemeClr val="bg1"/>
                </a:solidFill>
              </a:rPr>
              <a:t>列举几个核心价位带产品，对比</a:t>
            </a:r>
            <a:r>
              <a:rPr lang="en-US" altLang="zh-CN" sz="1100" dirty="0">
                <a:solidFill>
                  <a:schemeClr val="bg1"/>
                </a:solidFill>
              </a:rPr>
              <a:t>FUNCTIONALITY</a:t>
            </a:r>
            <a:r>
              <a:rPr lang="zh-CN" altLang="en-US" sz="1100" dirty="0">
                <a:solidFill>
                  <a:schemeClr val="bg1"/>
                </a:solidFill>
              </a:rPr>
              <a:t>为主</a:t>
            </a:r>
            <a:endParaRPr lang="en-US" altLang="zh-CN" sz="1100" dirty="0">
              <a:solidFill>
                <a:schemeClr val="bg1"/>
              </a:solidFill>
            </a:endParaRPr>
          </a:p>
          <a:p>
            <a:pPr marL="0" marR="0" indent="0" defTabSz="825500" rtl="0" fontAlgn="auto" latinLnBrk="0" hangingPunct="0">
              <a:lnSpc>
                <a:spcPct val="100000"/>
              </a:lnSpc>
              <a:spcBef>
                <a:spcPts val="0"/>
              </a:spcBef>
              <a:spcAft>
                <a:spcPts val="0"/>
              </a:spcAft>
              <a:buClrTx/>
              <a:buSzTx/>
              <a:buFontTx/>
              <a:buNone/>
              <a:tabLst/>
            </a:pPr>
            <a:endParaRPr lang="en-US" altLang="zh-CN" sz="1100" dirty="0">
              <a:solidFill>
                <a:schemeClr val="bg1"/>
              </a:solidFill>
            </a:endParaRPr>
          </a:p>
          <a:p>
            <a:pPr marL="0" marR="0" indent="0" defTabSz="825500" rtl="0" fontAlgn="auto" latinLnBrk="0" hangingPunct="0">
              <a:lnSpc>
                <a:spcPct val="100000"/>
              </a:lnSpc>
              <a:spcBef>
                <a:spcPts val="0"/>
              </a:spcBef>
              <a:spcAft>
                <a:spcPts val="0"/>
              </a:spcAft>
              <a:buClrTx/>
              <a:buSzTx/>
              <a:buFontTx/>
              <a:buNone/>
              <a:tabLst/>
            </a:pPr>
            <a:r>
              <a:rPr lang="zh-CN" altLang="en-US" sz="1100" dirty="0">
                <a:solidFill>
                  <a:schemeClr val="bg1"/>
                </a:solidFill>
              </a:rPr>
              <a:t>可以竞速 </a:t>
            </a:r>
            <a:r>
              <a:rPr lang="en-US" altLang="zh-CN" sz="1100" dirty="0">
                <a:solidFill>
                  <a:schemeClr val="bg1"/>
                </a:solidFill>
              </a:rPr>
              <a:t>zoom fly </a:t>
            </a:r>
            <a:r>
              <a:rPr lang="zh-CN" altLang="en-US" sz="1100" dirty="0">
                <a:solidFill>
                  <a:schemeClr val="bg1"/>
                </a:solidFill>
              </a:rPr>
              <a:t>和</a:t>
            </a:r>
            <a:r>
              <a:rPr lang="en-US" altLang="zh-CN" sz="1100" dirty="0">
                <a:solidFill>
                  <a:schemeClr val="bg1"/>
                </a:solidFill>
              </a:rPr>
              <a:t>tempo</a:t>
            </a:r>
            <a:r>
              <a:rPr lang="zh-CN" altLang="en-US" sz="1100" dirty="0">
                <a:solidFill>
                  <a:schemeClr val="bg1"/>
                </a:solidFill>
              </a:rPr>
              <a:t>没有区分度可以在那一页提到，越野，训练，各一张</a:t>
            </a:r>
            <a:endParaRPr lang="en-US" altLang="zh-CN" sz="1100" dirty="0">
              <a:solidFill>
                <a:schemeClr val="bg1"/>
              </a:solidFill>
            </a:endParaRPr>
          </a:p>
          <a:p>
            <a:pPr marL="0" marR="0" indent="0" defTabSz="825500" rtl="0" fontAlgn="auto" latinLnBrk="0" hangingPunct="0">
              <a:lnSpc>
                <a:spcPct val="100000"/>
              </a:lnSpc>
              <a:spcBef>
                <a:spcPts val="0"/>
              </a:spcBef>
              <a:spcAft>
                <a:spcPts val="0"/>
              </a:spcAft>
              <a:buClrTx/>
              <a:buSzTx/>
              <a:buFontTx/>
              <a:buNone/>
              <a:tabLst/>
            </a:pPr>
            <a:r>
              <a:rPr lang="en-US" altLang="zh-CN" sz="1100" dirty="0">
                <a:solidFill>
                  <a:schemeClr val="bg1"/>
                </a:solidFill>
              </a:rPr>
              <a:t>&gt;&gt;</a:t>
            </a:r>
            <a:r>
              <a:rPr lang="zh-CN" altLang="en-US" sz="1100" dirty="0">
                <a:solidFill>
                  <a:schemeClr val="bg1"/>
                </a:solidFill>
              </a:rPr>
              <a:t>产品力上没有问题</a:t>
            </a:r>
            <a:endParaRPr lang="en-US" altLang="zh-CN" sz="1100" dirty="0">
              <a:solidFill>
                <a:schemeClr val="bg1"/>
              </a:solidFill>
            </a:endParaRPr>
          </a:p>
          <a:p>
            <a:pPr marL="0" marR="0" indent="0"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cxnSp>
        <p:nvCxnSpPr>
          <p:cNvPr id="198" name="Straight Connector 197">
            <a:extLst>
              <a:ext uri="{FF2B5EF4-FFF2-40B4-BE49-F238E27FC236}">
                <a16:creationId xmlns:a16="http://schemas.microsoft.com/office/drawing/2014/main" id="{891176BE-2F5E-4613-A335-97A0F276A595}"/>
              </a:ext>
            </a:extLst>
          </p:cNvPr>
          <p:cNvCxnSpPr>
            <a:cxnSpLocks/>
          </p:cNvCxnSpPr>
          <p:nvPr/>
        </p:nvCxnSpPr>
        <p:spPr>
          <a:xfrm>
            <a:off x="9305090" y="2049572"/>
            <a:ext cx="0" cy="4114800"/>
          </a:xfrm>
          <a:prstGeom prst="line">
            <a:avLst/>
          </a:prstGeom>
          <a:noFill/>
          <a:ln w="9525" cap="flat">
            <a:solidFill>
              <a:srgbClr val="CDCDCD"/>
            </a:solidFill>
            <a:prstDash val="lgDash"/>
            <a:miter lim="400000"/>
          </a:ln>
          <a:effectLst/>
          <a:sp3d/>
        </p:spPr>
        <p:style>
          <a:lnRef idx="0">
            <a:scrgbClr r="0" g="0" b="0"/>
          </a:lnRef>
          <a:fillRef idx="0">
            <a:scrgbClr r="0" g="0" b="0"/>
          </a:fillRef>
          <a:effectRef idx="0">
            <a:scrgbClr r="0" g="0" b="0"/>
          </a:effectRef>
          <a:fontRef idx="none"/>
        </p:style>
      </p:cxnSp>
      <p:cxnSp>
        <p:nvCxnSpPr>
          <p:cNvPr id="218" name="Straight Connector 157">
            <a:extLst>
              <a:ext uri="{FF2B5EF4-FFF2-40B4-BE49-F238E27FC236}">
                <a16:creationId xmlns:a16="http://schemas.microsoft.com/office/drawing/2014/main" id="{6D44CD8F-C8C5-4711-9AB4-3A4EDC65ED56}"/>
              </a:ext>
            </a:extLst>
          </p:cNvPr>
          <p:cNvCxnSpPr>
            <a:cxnSpLocks/>
          </p:cNvCxnSpPr>
          <p:nvPr/>
        </p:nvCxnSpPr>
        <p:spPr>
          <a:xfrm>
            <a:off x="10608074" y="2045908"/>
            <a:ext cx="0" cy="4114800"/>
          </a:xfrm>
          <a:prstGeom prst="line">
            <a:avLst/>
          </a:prstGeom>
          <a:noFill/>
          <a:ln w="9525" cap="flat">
            <a:solidFill>
              <a:srgbClr val="CDCDCD"/>
            </a:solidFill>
            <a:prstDash val="lgDash"/>
            <a:miter lim="400000"/>
          </a:ln>
          <a:effectLst/>
          <a:sp3d/>
        </p:spPr>
        <p:style>
          <a:lnRef idx="0">
            <a:scrgbClr r="0" g="0" b="0"/>
          </a:lnRef>
          <a:fillRef idx="0">
            <a:scrgbClr r="0" g="0" b="0"/>
          </a:fillRef>
          <a:effectRef idx="0">
            <a:scrgbClr r="0" g="0" b="0"/>
          </a:effectRef>
          <a:fontRef idx="none"/>
        </p:style>
      </p:cxnSp>
      <p:cxnSp>
        <p:nvCxnSpPr>
          <p:cNvPr id="227" name="Straight Connector 226">
            <a:extLst>
              <a:ext uri="{FF2B5EF4-FFF2-40B4-BE49-F238E27FC236}">
                <a16:creationId xmlns:a16="http://schemas.microsoft.com/office/drawing/2014/main" id="{4DE062F1-598E-4153-B3FB-5CF401635EBC}"/>
              </a:ext>
            </a:extLst>
          </p:cNvPr>
          <p:cNvCxnSpPr>
            <a:cxnSpLocks/>
          </p:cNvCxnSpPr>
          <p:nvPr/>
        </p:nvCxnSpPr>
        <p:spPr>
          <a:xfrm>
            <a:off x="11911061" y="2028825"/>
            <a:ext cx="0" cy="4158772"/>
          </a:xfrm>
          <a:prstGeom prst="line">
            <a:avLst/>
          </a:prstGeom>
          <a:noFill/>
          <a:ln w="9525" cap="flat">
            <a:solidFill>
              <a:srgbClr val="CDCDCD"/>
            </a:solidFill>
            <a:prstDash val="lgDash"/>
            <a:miter lim="400000"/>
          </a:ln>
          <a:effectLst/>
          <a:sp3d/>
        </p:spPr>
        <p:style>
          <a:lnRef idx="0">
            <a:scrgbClr r="0" g="0" b="0"/>
          </a:lnRef>
          <a:fillRef idx="0">
            <a:scrgbClr r="0" g="0" b="0"/>
          </a:fillRef>
          <a:effectRef idx="0">
            <a:scrgbClr r="0" g="0" b="0"/>
          </a:effectRef>
          <a:fontRef idx="none"/>
        </p:style>
      </p:cxnSp>
      <p:cxnSp>
        <p:nvCxnSpPr>
          <p:cNvPr id="228" name="Straight Connector 227">
            <a:extLst>
              <a:ext uri="{FF2B5EF4-FFF2-40B4-BE49-F238E27FC236}">
                <a16:creationId xmlns:a16="http://schemas.microsoft.com/office/drawing/2014/main" id="{CB2DC9E9-B19A-496B-A3B4-5B2B64721280}"/>
              </a:ext>
            </a:extLst>
          </p:cNvPr>
          <p:cNvCxnSpPr>
            <a:cxnSpLocks/>
          </p:cNvCxnSpPr>
          <p:nvPr/>
        </p:nvCxnSpPr>
        <p:spPr>
          <a:xfrm>
            <a:off x="4093154" y="2040304"/>
            <a:ext cx="0" cy="4114800"/>
          </a:xfrm>
          <a:prstGeom prst="line">
            <a:avLst/>
          </a:prstGeom>
          <a:noFill/>
          <a:ln w="9525" cap="flat">
            <a:solidFill>
              <a:srgbClr val="CDCDCD"/>
            </a:solidFill>
            <a:prstDash val="lgDash"/>
            <a:miter lim="400000"/>
          </a:ln>
          <a:effectLst/>
          <a:sp3d/>
        </p:spPr>
        <p:style>
          <a:lnRef idx="0">
            <a:scrgbClr r="0" g="0" b="0"/>
          </a:lnRef>
          <a:fillRef idx="0">
            <a:scrgbClr r="0" g="0" b="0"/>
          </a:fillRef>
          <a:effectRef idx="0">
            <a:scrgbClr r="0" g="0" b="0"/>
          </a:effectRef>
          <a:fontRef idx="none"/>
        </p:style>
      </p:cxnSp>
      <p:sp>
        <p:nvSpPr>
          <p:cNvPr id="229" name="TextBox 228">
            <a:extLst>
              <a:ext uri="{FF2B5EF4-FFF2-40B4-BE49-F238E27FC236}">
                <a16:creationId xmlns:a16="http://schemas.microsoft.com/office/drawing/2014/main" id="{173A32CB-A6C7-4140-A4B5-26B7965130AD}"/>
              </a:ext>
            </a:extLst>
          </p:cNvPr>
          <p:cNvSpPr txBox="1"/>
          <p:nvPr/>
        </p:nvSpPr>
        <p:spPr>
          <a:xfrm>
            <a:off x="2779828" y="214356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绝影</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30" name="TextBox 229">
            <a:extLst>
              <a:ext uri="{FF2B5EF4-FFF2-40B4-BE49-F238E27FC236}">
                <a16:creationId xmlns:a16="http://schemas.microsoft.com/office/drawing/2014/main" id="{6553F498-0F1B-46EF-965C-8DD2EAE9DE6D}"/>
              </a:ext>
            </a:extLst>
          </p:cNvPr>
          <p:cNvSpPr txBox="1"/>
          <p:nvPr/>
        </p:nvSpPr>
        <p:spPr>
          <a:xfrm>
            <a:off x="2779828" y="4972437"/>
            <a:ext cx="1313324"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spcBef>
                <a:spcPts val="0"/>
              </a:spcBef>
              <a:buClrTx/>
              <a:buSzTx/>
              <a:buFont typeface="Arial" panose="020B0604020202020204" pitchFamily="34" charset="0"/>
              <a:buChar char="•"/>
              <a:tabLst/>
            </a:pPr>
            <a:r>
              <a:rPr lang="en-US" altLang="zh-CN" sz="800" dirty="0">
                <a:latin typeface="Trade Gothic for Nike 365 BdCn" panose="020B0806040303020004" pitchFamily="34" charset="0"/>
                <a:ea typeface="Trade Gothic for Nike 365" charset="0"/>
                <a:cs typeface="Trade Gothic for Nike 365" charset="0"/>
              </a:rPr>
              <a:t>Design with strong visual impact</a:t>
            </a:r>
          </a:p>
          <a:p>
            <a:pPr marL="171450" marR="0" indent="-171450" defTabSz="825500" rtl="0" fontAlgn="auto" latinLnBrk="0" hangingPunct="0">
              <a:spcBef>
                <a:spcPts val="0"/>
              </a:spcBef>
              <a:buClrTx/>
              <a:buSzTx/>
              <a:buFont typeface="Arial" panose="020B0604020202020204" pitchFamily="34" charset="0"/>
              <a:buChar char="•"/>
              <a:tabLst/>
            </a:pPr>
            <a:r>
              <a:rPr lang="en-US" sz="800" dirty="0">
                <a:solidFill>
                  <a:srgbClr val="00B0F0"/>
                </a:solidFill>
                <a:latin typeface="Trade Gothic for Nike 365 BdCn" panose="020B0806040303020004" pitchFamily="34" charset="0"/>
              </a:rPr>
              <a:t>Renew my knowing of Lining thanks to </a:t>
            </a:r>
            <a:r>
              <a:rPr lang="en-US" sz="800" dirty="0" err="1">
                <a:solidFill>
                  <a:srgbClr val="00B0F0"/>
                </a:solidFill>
                <a:latin typeface="Trade Gothic for Nike 365 BdCn" panose="020B0806040303020004" pitchFamily="34" charset="0"/>
              </a:rPr>
              <a:t>XiaoZhan</a:t>
            </a:r>
            <a:r>
              <a:rPr lang="en-US" sz="800" dirty="0">
                <a:solidFill>
                  <a:srgbClr val="00B0F0"/>
                </a:solidFill>
                <a:latin typeface="Trade Gothic for Nike 365 BdCn" panose="020B0806040303020004" pitchFamily="34" charset="0"/>
              </a:rPr>
              <a:t> </a:t>
            </a:r>
          </a:p>
        </p:txBody>
      </p:sp>
      <p:sp>
        <p:nvSpPr>
          <p:cNvPr id="231" name="TextBox 230">
            <a:extLst>
              <a:ext uri="{FF2B5EF4-FFF2-40B4-BE49-F238E27FC236}">
                <a16:creationId xmlns:a16="http://schemas.microsoft.com/office/drawing/2014/main" id="{EAA78723-89C0-4605-A1F9-1303C7446AAD}"/>
              </a:ext>
            </a:extLst>
          </p:cNvPr>
          <p:cNvSpPr txBox="1"/>
          <p:nvPr/>
        </p:nvSpPr>
        <p:spPr>
          <a:xfrm>
            <a:off x="2779828" y="2525238"/>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1,799</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32" name="TextBox 231">
            <a:extLst>
              <a:ext uri="{FF2B5EF4-FFF2-40B4-BE49-F238E27FC236}">
                <a16:creationId xmlns:a16="http://schemas.microsoft.com/office/drawing/2014/main" id="{993F07D1-28B0-4F72-B7F5-44F884BC226F}"/>
              </a:ext>
            </a:extLst>
          </p:cNvPr>
          <p:cNvSpPr txBox="1"/>
          <p:nvPr/>
        </p:nvSpPr>
        <p:spPr>
          <a:xfrm>
            <a:off x="2779828" y="284736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 498</a:t>
            </a:r>
          </a:p>
        </p:txBody>
      </p:sp>
      <p:sp>
        <p:nvSpPr>
          <p:cNvPr id="233" name="TextBox 232">
            <a:extLst>
              <a:ext uri="{FF2B5EF4-FFF2-40B4-BE49-F238E27FC236}">
                <a16:creationId xmlns:a16="http://schemas.microsoft.com/office/drawing/2014/main" id="{63EA5B45-1D87-4FE6-A903-B39E6D58167E}"/>
              </a:ext>
            </a:extLst>
          </p:cNvPr>
          <p:cNvSpPr txBox="1"/>
          <p:nvPr/>
        </p:nvSpPr>
        <p:spPr>
          <a:xfrm>
            <a:off x="2780795" y="5601652"/>
            <a:ext cx="1313324"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indent="-171450" defTabSz="825500" hangingPunct="0">
              <a:lnSpc>
                <a:spcPct val="80000"/>
              </a:lnSpc>
              <a:buFont typeface="Arial" panose="020B0604020202020204" pitchFamily="34" charset="0"/>
              <a:buChar char="•"/>
            </a:pPr>
            <a:r>
              <a:rPr lang="en-US" sz="800" dirty="0">
                <a:latin typeface="Trade Gothic for Nike 365 BdCn" panose="020B0806040303020004" pitchFamily="34" charset="0"/>
                <a:ea typeface="Trade Gothic for Nike 365" charset="0"/>
                <a:cs typeface="Trade Gothic for Nike 365" charset="0"/>
              </a:rPr>
              <a:t>Poor breathability</a:t>
            </a:r>
          </a:p>
          <a:p>
            <a:pPr marL="171450" indent="-171450" defTabSz="825500" hangingPunct="0">
              <a:lnSpc>
                <a:spcPct val="80000"/>
              </a:lnSpc>
              <a:buFont typeface="Arial" panose="020B0604020202020204" pitchFamily="34" charset="0"/>
              <a:buChar char="•"/>
            </a:pPr>
            <a:r>
              <a:rPr lang="en-US" sz="800" dirty="0">
                <a:latin typeface="Trade Gothic for Nike 365 BdCn" panose="020B0806040303020004" pitchFamily="34" charset="0"/>
                <a:ea typeface="Trade Gothic for Nike 365" charset="0"/>
                <a:cs typeface="Trade Gothic for Nike 365" charset="0"/>
              </a:rPr>
              <a:t>Carbon was hard and hurt the arch</a:t>
            </a:r>
          </a:p>
          <a:p>
            <a:pPr marL="171450" indent="-171450" defTabSz="825500" hangingPunct="0">
              <a:lnSpc>
                <a:spcPct val="80000"/>
              </a:lnSpc>
              <a:buFont typeface="Arial" panose="020B0604020202020204" pitchFamily="34" charset="0"/>
              <a:buChar char="•"/>
            </a:pPr>
            <a:r>
              <a:rPr lang="en-US" sz="800" dirty="0">
                <a:latin typeface="Trade Gothic for Nike 365 BdCn" panose="020B0806040303020004" pitchFamily="34" charset="0"/>
                <a:ea typeface="Trade Gothic for Nike 365" charset="0"/>
                <a:cs typeface="Trade Gothic for Nike 365" charset="0"/>
              </a:rPr>
              <a:t>Shoe heels always drop during running </a:t>
            </a:r>
          </a:p>
        </p:txBody>
      </p:sp>
      <p:sp>
        <p:nvSpPr>
          <p:cNvPr id="234" name="TextBox 233">
            <a:extLst>
              <a:ext uri="{FF2B5EF4-FFF2-40B4-BE49-F238E27FC236}">
                <a16:creationId xmlns:a16="http://schemas.microsoft.com/office/drawing/2014/main" id="{A3B33ADA-7F1C-41D7-80ED-BD26351CDA80}"/>
              </a:ext>
            </a:extLst>
          </p:cNvPr>
          <p:cNvSpPr txBox="1"/>
          <p:nvPr/>
        </p:nvSpPr>
        <p:spPr>
          <a:xfrm>
            <a:off x="2779828" y="322689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35" name="TextBox 234">
            <a:extLst>
              <a:ext uri="{FF2B5EF4-FFF2-40B4-BE49-F238E27FC236}">
                <a16:creationId xmlns:a16="http://schemas.microsoft.com/office/drawing/2014/main" id="{0BCA4C88-6810-4319-89AC-70F5B40CFBAD}"/>
              </a:ext>
            </a:extLst>
          </p:cNvPr>
          <p:cNvSpPr txBox="1"/>
          <p:nvPr/>
        </p:nvSpPr>
        <p:spPr>
          <a:xfrm>
            <a:off x="2779828" y="431068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36" name="TextBox 235">
            <a:extLst>
              <a:ext uri="{FF2B5EF4-FFF2-40B4-BE49-F238E27FC236}">
                <a16:creationId xmlns:a16="http://schemas.microsoft.com/office/drawing/2014/main" id="{CE004136-5D2D-49A0-95F9-02DECB3D355A}"/>
              </a:ext>
            </a:extLst>
          </p:cNvPr>
          <p:cNvSpPr txBox="1"/>
          <p:nvPr/>
        </p:nvSpPr>
        <p:spPr>
          <a:xfrm>
            <a:off x="2779828" y="4666548"/>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37" name="TextBox 193">
            <a:extLst>
              <a:ext uri="{FF2B5EF4-FFF2-40B4-BE49-F238E27FC236}">
                <a16:creationId xmlns:a16="http://schemas.microsoft.com/office/drawing/2014/main" id="{91DF7428-7C92-4C96-B7DA-DDDBF56B89DF}"/>
              </a:ext>
            </a:extLst>
          </p:cNvPr>
          <p:cNvSpPr txBox="1"/>
          <p:nvPr/>
        </p:nvSpPr>
        <p:spPr>
          <a:xfrm>
            <a:off x="2779828" y="393717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38" name="TextBox 181">
            <a:extLst>
              <a:ext uri="{FF2B5EF4-FFF2-40B4-BE49-F238E27FC236}">
                <a16:creationId xmlns:a16="http://schemas.microsoft.com/office/drawing/2014/main" id="{2694F104-1738-4CFD-9B20-5ADDCE4A3B55}"/>
              </a:ext>
            </a:extLst>
          </p:cNvPr>
          <p:cNvSpPr txBox="1"/>
          <p:nvPr/>
        </p:nvSpPr>
        <p:spPr>
          <a:xfrm>
            <a:off x="2779828" y="354887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49" name="TextBox 248">
            <a:extLst>
              <a:ext uri="{FF2B5EF4-FFF2-40B4-BE49-F238E27FC236}">
                <a16:creationId xmlns:a16="http://schemas.microsoft.com/office/drawing/2014/main" id="{D5C10844-6DBD-4389-985E-987DD5D1051F}"/>
              </a:ext>
            </a:extLst>
          </p:cNvPr>
          <p:cNvSpPr txBox="1"/>
          <p:nvPr/>
        </p:nvSpPr>
        <p:spPr>
          <a:xfrm>
            <a:off x="5385793" y="2163767"/>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en-US" altLang="zh-CN" sz="1000" dirty="0">
                <a:latin typeface="Trade Gothic for Nike 365 BdCn" panose="020B0806040303020004" pitchFamily="34" charset="0"/>
                <a:ea typeface="Trade Gothic for Nike 365" charset="0"/>
                <a:cs typeface="Trade Gothic for Nike 365" charset="0"/>
              </a:rPr>
              <a:t>C202 GT</a:t>
            </a:r>
          </a:p>
        </p:txBody>
      </p:sp>
      <p:sp>
        <p:nvSpPr>
          <p:cNvPr id="250" name="TextBox 249">
            <a:extLst>
              <a:ext uri="{FF2B5EF4-FFF2-40B4-BE49-F238E27FC236}">
                <a16:creationId xmlns:a16="http://schemas.microsoft.com/office/drawing/2014/main" id="{D48EA535-D62D-4684-B634-196639653743}"/>
              </a:ext>
            </a:extLst>
          </p:cNvPr>
          <p:cNvSpPr txBox="1"/>
          <p:nvPr/>
        </p:nvSpPr>
        <p:spPr>
          <a:xfrm>
            <a:off x="5385793" y="5084973"/>
            <a:ext cx="131332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spcBef>
                <a:spcPts val="0"/>
              </a:spcBef>
              <a:buClrTx/>
              <a:buSzTx/>
              <a:buFont typeface="Arial" panose="020B0604020202020204" pitchFamily="34" charset="0"/>
              <a:buChar char="•"/>
              <a:tabLst/>
            </a:pPr>
            <a:r>
              <a:rPr lang="en-US" altLang="zh-CN" sz="1000" dirty="0">
                <a:latin typeface="Trade Gothic for Nike 365 BdCn" panose="020B0806040303020004" pitchFamily="34" charset="0"/>
                <a:ea typeface="Trade Gothic for Nike 365" charset="0"/>
                <a:cs typeface="Trade Gothic for Nike 365" charset="0"/>
              </a:rPr>
              <a:t>Outsole is with good traction and durability</a:t>
            </a:r>
          </a:p>
        </p:txBody>
      </p:sp>
      <p:sp>
        <p:nvSpPr>
          <p:cNvPr id="251" name="TextBox 250">
            <a:extLst>
              <a:ext uri="{FF2B5EF4-FFF2-40B4-BE49-F238E27FC236}">
                <a16:creationId xmlns:a16="http://schemas.microsoft.com/office/drawing/2014/main" id="{67915E07-0F30-48FE-AA1C-DAF1F6291910}"/>
              </a:ext>
            </a:extLst>
          </p:cNvPr>
          <p:cNvSpPr txBox="1"/>
          <p:nvPr/>
        </p:nvSpPr>
        <p:spPr>
          <a:xfrm>
            <a:off x="5385793" y="2545441"/>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999</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52" name="TextBox 251">
            <a:extLst>
              <a:ext uri="{FF2B5EF4-FFF2-40B4-BE49-F238E27FC236}">
                <a16:creationId xmlns:a16="http://schemas.microsoft.com/office/drawing/2014/main" id="{0D511349-1FEC-4764-9CF0-15199386112B}"/>
              </a:ext>
            </a:extLst>
          </p:cNvPr>
          <p:cNvSpPr txBox="1"/>
          <p:nvPr/>
        </p:nvSpPr>
        <p:spPr>
          <a:xfrm>
            <a:off x="5385793" y="2867566"/>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  265</a:t>
            </a:r>
          </a:p>
        </p:txBody>
      </p:sp>
      <p:sp>
        <p:nvSpPr>
          <p:cNvPr id="253" name="TextBox 252">
            <a:extLst>
              <a:ext uri="{FF2B5EF4-FFF2-40B4-BE49-F238E27FC236}">
                <a16:creationId xmlns:a16="http://schemas.microsoft.com/office/drawing/2014/main" id="{AF47C346-EEE1-4E65-B3E6-BE361B666105}"/>
              </a:ext>
            </a:extLst>
          </p:cNvPr>
          <p:cNvSpPr txBox="1"/>
          <p:nvPr/>
        </p:nvSpPr>
        <p:spPr>
          <a:xfrm>
            <a:off x="5386412" y="5584789"/>
            <a:ext cx="1313324"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altLang="zh-CN" sz="800" dirty="0">
                <a:latin typeface="Trade Gothic for Nike 365 BdCn" panose="020B0806040303020004" pitchFamily="34" charset="0"/>
                <a:ea typeface="Trade Gothic for Nike 365" charset="0"/>
                <a:cs typeface="Trade Gothic for Nike 365" charset="0"/>
              </a:rPr>
              <a:t>Upper with no containment or extension. It’s very uncomfortable</a:t>
            </a:r>
          </a:p>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sz="800" dirty="0" err="1">
                <a:solidFill>
                  <a:srgbClr val="00B0F0"/>
                </a:solidFill>
                <a:latin typeface="Trade Gothic for Nike 365 BdCn" panose="020B0806040303020004" pitchFamily="34" charset="0"/>
              </a:rPr>
              <a:t>Midesole</a:t>
            </a:r>
            <a:r>
              <a:rPr lang="en-US" sz="800" dirty="0">
                <a:solidFill>
                  <a:srgbClr val="00B0F0"/>
                </a:solidFill>
                <a:latin typeface="Trade Gothic for Nike 365 BdCn" panose="020B0806040303020004" pitchFamily="34" charset="0"/>
              </a:rPr>
              <a:t> can’t even compare with </a:t>
            </a:r>
            <a:r>
              <a:rPr lang="en-US" sz="800" dirty="0" err="1">
                <a:solidFill>
                  <a:srgbClr val="00B0F0"/>
                </a:solidFill>
                <a:latin typeface="Trade Gothic for Nike 365 BdCn" panose="020B0806040303020004" pitchFamily="34" charset="0"/>
              </a:rPr>
              <a:t>Qiaodan</a:t>
            </a:r>
            <a:endParaRPr lang="en-US" sz="800" dirty="0">
              <a:solidFill>
                <a:srgbClr val="00B0F0"/>
              </a:solidFill>
              <a:latin typeface="Trade Gothic for Nike 365 BdCn" panose="020B0806040303020004" pitchFamily="34" charset="0"/>
            </a:endParaRPr>
          </a:p>
        </p:txBody>
      </p:sp>
      <p:sp>
        <p:nvSpPr>
          <p:cNvPr id="254" name="TextBox 253">
            <a:extLst>
              <a:ext uri="{FF2B5EF4-FFF2-40B4-BE49-F238E27FC236}">
                <a16:creationId xmlns:a16="http://schemas.microsoft.com/office/drawing/2014/main" id="{7E19A191-0D0F-4FEB-9771-D19596A2811C}"/>
              </a:ext>
            </a:extLst>
          </p:cNvPr>
          <p:cNvSpPr txBox="1"/>
          <p:nvPr/>
        </p:nvSpPr>
        <p:spPr>
          <a:xfrm>
            <a:off x="5385793" y="3247095"/>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55" name="TextBox 254">
            <a:extLst>
              <a:ext uri="{FF2B5EF4-FFF2-40B4-BE49-F238E27FC236}">
                <a16:creationId xmlns:a16="http://schemas.microsoft.com/office/drawing/2014/main" id="{E47B4AF0-2C33-4122-8DFA-DBCE499357FD}"/>
              </a:ext>
            </a:extLst>
          </p:cNvPr>
          <p:cNvSpPr txBox="1"/>
          <p:nvPr/>
        </p:nvSpPr>
        <p:spPr>
          <a:xfrm>
            <a:off x="5385793" y="4330886"/>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56" name="TextBox 255">
            <a:extLst>
              <a:ext uri="{FF2B5EF4-FFF2-40B4-BE49-F238E27FC236}">
                <a16:creationId xmlns:a16="http://schemas.microsoft.com/office/drawing/2014/main" id="{5A7B0A9C-B98F-4A0B-9115-60A2B1514E2C}"/>
              </a:ext>
            </a:extLst>
          </p:cNvPr>
          <p:cNvSpPr txBox="1"/>
          <p:nvPr/>
        </p:nvSpPr>
        <p:spPr>
          <a:xfrm>
            <a:off x="5385793" y="4686751"/>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57" name="TextBox 193">
            <a:extLst>
              <a:ext uri="{FF2B5EF4-FFF2-40B4-BE49-F238E27FC236}">
                <a16:creationId xmlns:a16="http://schemas.microsoft.com/office/drawing/2014/main" id="{1C5D104F-1028-48A8-AC6C-60D8F82647C3}"/>
              </a:ext>
            </a:extLst>
          </p:cNvPr>
          <p:cNvSpPr txBox="1"/>
          <p:nvPr/>
        </p:nvSpPr>
        <p:spPr>
          <a:xfrm>
            <a:off x="5385793" y="3957375"/>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58" name="TextBox 181">
            <a:extLst>
              <a:ext uri="{FF2B5EF4-FFF2-40B4-BE49-F238E27FC236}">
                <a16:creationId xmlns:a16="http://schemas.microsoft.com/office/drawing/2014/main" id="{EB19BAEB-9FFF-46AB-96D1-CDC03FA9E5CA}"/>
              </a:ext>
            </a:extLst>
          </p:cNvPr>
          <p:cNvSpPr txBox="1"/>
          <p:nvPr/>
        </p:nvSpPr>
        <p:spPr>
          <a:xfrm>
            <a:off x="5385793" y="3569075"/>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60" name="TextBox 259">
            <a:extLst>
              <a:ext uri="{FF2B5EF4-FFF2-40B4-BE49-F238E27FC236}">
                <a16:creationId xmlns:a16="http://schemas.microsoft.com/office/drawing/2014/main" id="{0D395442-EC37-4352-92B8-3E3482C4FF9D}"/>
              </a:ext>
            </a:extLst>
          </p:cNvPr>
          <p:cNvSpPr txBox="1"/>
          <p:nvPr/>
        </p:nvSpPr>
        <p:spPr>
          <a:xfrm>
            <a:off x="9287259" y="4982247"/>
            <a:ext cx="1313324"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spcBef>
                <a:spcPts val="0"/>
              </a:spcBef>
              <a:buClrTx/>
              <a:buSzTx/>
              <a:buFont typeface="Arial" panose="020B0604020202020204" pitchFamily="34" charset="0"/>
              <a:buChar char="•"/>
              <a:tabLst/>
            </a:pPr>
            <a:r>
              <a:rPr lang="en-US" altLang="zh-CN" sz="1000" dirty="0">
                <a:latin typeface="Trade Gothic for Nike 365 BdCn" panose="020B0806040303020004" pitchFamily="34" charset="0"/>
                <a:ea typeface="Trade Gothic for Nike 365" charset="0"/>
                <a:cs typeface="Trade Gothic for Nike 365" charset="0"/>
              </a:rPr>
              <a:t>Barely feel the weight</a:t>
            </a:r>
          </a:p>
          <a:p>
            <a:pPr marL="171450" marR="0" indent="-171450" defTabSz="825500" rtl="0" fontAlgn="auto" latinLnBrk="0" hangingPunct="0">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Looks great for styling</a:t>
            </a:r>
          </a:p>
        </p:txBody>
      </p:sp>
      <p:sp>
        <p:nvSpPr>
          <p:cNvPr id="263" name="TextBox 262">
            <a:extLst>
              <a:ext uri="{FF2B5EF4-FFF2-40B4-BE49-F238E27FC236}">
                <a16:creationId xmlns:a16="http://schemas.microsoft.com/office/drawing/2014/main" id="{579C0BBF-0EFA-469E-9BE7-CE87A77A56A2}"/>
              </a:ext>
            </a:extLst>
          </p:cNvPr>
          <p:cNvSpPr txBox="1"/>
          <p:nvPr/>
        </p:nvSpPr>
        <p:spPr>
          <a:xfrm>
            <a:off x="9287259" y="5568770"/>
            <a:ext cx="1313324"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sz="800" dirty="0">
                <a:latin typeface="Trade Gothic for Nike 365 BdCn" panose="020B0806040303020004" pitchFamily="34" charset="0"/>
                <a:ea typeface="Trade Gothic for Nike 365" charset="0"/>
                <a:cs typeface="Trade Gothic for Nike 365" charset="0"/>
              </a:rPr>
              <a:t>Poor stability and easy to get knees &amp; ankles hurt</a:t>
            </a:r>
          </a:p>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sz="800" dirty="0">
                <a:latin typeface="Trade Gothic for Nike 365 BdCn" panose="020B0806040303020004" pitchFamily="34" charset="0"/>
                <a:ea typeface="Trade Gothic for Nike 365" charset="0"/>
                <a:cs typeface="Trade Gothic for Nike 365" charset="0"/>
              </a:rPr>
              <a:t>Cushioning way too soft, definitely not meant for running</a:t>
            </a:r>
          </a:p>
        </p:txBody>
      </p:sp>
      <p:sp>
        <p:nvSpPr>
          <p:cNvPr id="269" name="TextBox 268">
            <a:extLst>
              <a:ext uri="{FF2B5EF4-FFF2-40B4-BE49-F238E27FC236}">
                <a16:creationId xmlns:a16="http://schemas.microsoft.com/office/drawing/2014/main" id="{DD5ECD17-862A-4A33-A412-43FE81E4CE9D}"/>
              </a:ext>
            </a:extLst>
          </p:cNvPr>
          <p:cNvSpPr txBox="1"/>
          <p:nvPr/>
        </p:nvSpPr>
        <p:spPr>
          <a:xfrm>
            <a:off x="7983540" y="2154186"/>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氢科技跑鞋</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70" name="TextBox 269">
            <a:extLst>
              <a:ext uri="{FF2B5EF4-FFF2-40B4-BE49-F238E27FC236}">
                <a16:creationId xmlns:a16="http://schemas.microsoft.com/office/drawing/2014/main" id="{B30B2430-E832-4F84-8168-CE47C14B6D82}"/>
              </a:ext>
            </a:extLst>
          </p:cNvPr>
          <p:cNvSpPr txBox="1"/>
          <p:nvPr/>
        </p:nvSpPr>
        <p:spPr>
          <a:xfrm>
            <a:off x="7983540" y="5152336"/>
            <a:ext cx="1313324"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Light &amp; breathable</a:t>
            </a:r>
          </a:p>
        </p:txBody>
      </p:sp>
      <p:sp>
        <p:nvSpPr>
          <p:cNvPr id="271" name="TextBox 270">
            <a:extLst>
              <a:ext uri="{FF2B5EF4-FFF2-40B4-BE49-F238E27FC236}">
                <a16:creationId xmlns:a16="http://schemas.microsoft.com/office/drawing/2014/main" id="{C32701EA-205C-4A71-B935-9E30FB6C6B89}"/>
              </a:ext>
            </a:extLst>
          </p:cNvPr>
          <p:cNvSpPr txBox="1"/>
          <p:nvPr/>
        </p:nvSpPr>
        <p:spPr>
          <a:xfrm>
            <a:off x="7983540" y="2535860"/>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399</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72" name="TextBox 271">
            <a:extLst>
              <a:ext uri="{FF2B5EF4-FFF2-40B4-BE49-F238E27FC236}">
                <a16:creationId xmlns:a16="http://schemas.microsoft.com/office/drawing/2014/main" id="{AF56C009-973F-46D5-884A-10827CCCCEB5}"/>
              </a:ext>
            </a:extLst>
          </p:cNvPr>
          <p:cNvSpPr txBox="1"/>
          <p:nvPr/>
        </p:nvSpPr>
        <p:spPr>
          <a:xfrm>
            <a:off x="7983540" y="2857985"/>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 9,844</a:t>
            </a:r>
          </a:p>
        </p:txBody>
      </p:sp>
      <p:sp>
        <p:nvSpPr>
          <p:cNvPr id="273" name="TextBox 272">
            <a:extLst>
              <a:ext uri="{FF2B5EF4-FFF2-40B4-BE49-F238E27FC236}">
                <a16:creationId xmlns:a16="http://schemas.microsoft.com/office/drawing/2014/main" id="{F052F7E2-01E3-4342-A4E0-35CA6098456B}"/>
              </a:ext>
            </a:extLst>
          </p:cNvPr>
          <p:cNvSpPr txBox="1"/>
          <p:nvPr/>
        </p:nvSpPr>
        <p:spPr>
          <a:xfrm>
            <a:off x="7983540" y="5660293"/>
            <a:ext cx="131332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sz="1000" dirty="0">
                <a:solidFill>
                  <a:srgbClr val="00B0F0"/>
                </a:solidFill>
                <a:latin typeface="Trade Gothic for Nike 365 BdCn" panose="020B0806040303020004" pitchFamily="34" charset="0"/>
              </a:rPr>
              <a:t>Is it false advertising to call </a:t>
            </a:r>
            <a:r>
              <a:rPr lang="en-US" altLang="zh-CN" sz="1000" dirty="0">
                <a:solidFill>
                  <a:srgbClr val="00B0F0"/>
                </a:solidFill>
                <a:latin typeface="Trade Gothic for Nike 365 BdCn" panose="020B0806040303020004" pitchFamily="34" charset="0"/>
              </a:rPr>
              <a:t>it running shoe?</a:t>
            </a:r>
            <a:endParaRPr lang="en-US" sz="1000" dirty="0">
              <a:solidFill>
                <a:srgbClr val="00B0F0"/>
              </a:solidFill>
              <a:latin typeface="Trade Gothic for Nike 365 BdCn" panose="020B0806040303020004" pitchFamily="34" charset="0"/>
            </a:endParaRPr>
          </a:p>
        </p:txBody>
      </p:sp>
      <p:sp>
        <p:nvSpPr>
          <p:cNvPr id="274" name="TextBox 273">
            <a:extLst>
              <a:ext uri="{FF2B5EF4-FFF2-40B4-BE49-F238E27FC236}">
                <a16:creationId xmlns:a16="http://schemas.microsoft.com/office/drawing/2014/main" id="{EF177A62-E22E-4300-B5A6-62CA36D2895F}"/>
              </a:ext>
            </a:extLst>
          </p:cNvPr>
          <p:cNvSpPr txBox="1"/>
          <p:nvPr/>
        </p:nvSpPr>
        <p:spPr>
          <a:xfrm>
            <a:off x="7983540" y="323751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75" name="TextBox 274">
            <a:extLst>
              <a:ext uri="{FF2B5EF4-FFF2-40B4-BE49-F238E27FC236}">
                <a16:creationId xmlns:a16="http://schemas.microsoft.com/office/drawing/2014/main" id="{67B78386-EF9F-4EC0-B850-7CA10D544F9E}"/>
              </a:ext>
            </a:extLst>
          </p:cNvPr>
          <p:cNvSpPr txBox="1"/>
          <p:nvPr/>
        </p:nvSpPr>
        <p:spPr>
          <a:xfrm>
            <a:off x="7983540" y="4321305"/>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76" name="TextBox 275">
            <a:extLst>
              <a:ext uri="{FF2B5EF4-FFF2-40B4-BE49-F238E27FC236}">
                <a16:creationId xmlns:a16="http://schemas.microsoft.com/office/drawing/2014/main" id="{74E0C829-A72A-410F-8B11-D507B93861BB}"/>
              </a:ext>
            </a:extLst>
          </p:cNvPr>
          <p:cNvSpPr txBox="1"/>
          <p:nvPr/>
        </p:nvSpPr>
        <p:spPr>
          <a:xfrm>
            <a:off x="7983540" y="4677170"/>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77" name="TextBox 193">
            <a:extLst>
              <a:ext uri="{FF2B5EF4-FFF2-40B4-BE49-F238E27FC236}">
                <a16:creationId xmlns:a16="http://schemas.microsoft.com/office/drawing/2014/main" id="{FDEF655E-934E-4B9D-86A5-1F09AE6506BF}"/>
              </a:ext>
            </a:extLst>
          </p:cNvPr>
          <p:cNvSpPr txBox="1"/>
          <p:nvPr/>
        </p:nvSpPr>
        <p:spPr>
          <a:xfrm>
            <a:off x="7983540" y="394779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78" name="TextBox 181">
            <a:extLst>
              <a:ext uri="{FF2B5EF4-FFF2-40B4-BE49-F238E27FC236}">
                <a16:creationId xmlns:a16="http://schemas.microsoft.com/office/drawing/2014/main" id="{43994551-659E-4B96-A709-B3DFA831CB3E}"/>
              </a:ext>
            </a:extLst>
          </p:cNvPr>
          <p:cNvSpPr txBox="1"/>
          <p:nvPr/>
        </p:nvSpPr>
        <p:spPr>
          <a:xfrm>
            <a:off x="7983540" y="355949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79" name="TextBox 278">
            <a:extLst>
              <a:ext uri="{FF2B5EF4-FFF2-40B4-BE49-F238E27FC236}">
                <a16:creationId xmlns:a16="http://schemas.microsoft.com/office/drawing/2014/main" id="{65ED8236-9818-43FE-A809-8C5C7B282646}"/>
              </a:ext>
            </a:extLst>
          </p:cNvPr>
          <p:cNvSpPr txBox="1"/>
          <p:nvPr/>
        </p:nvSpPr>
        <p:spPr>
          <a:xfrm>
            <a:off x="10604287" y="214356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赤兔</a:t>
            </a:r>
            <a:r>
              <a:rPr lang="en-US" altLang="zh-CN" sz="1000" dirty="0">
                <a:latin typeface="Trade Gothic for Nike 365 BdCn" panose="020B0806040303020004" pitchFamily="34" charset="0"/>
                <a:ea typeface="Trade Gothic for Nike 365" charset="0"/>
                <a:cs typeface="Trade Gothic for Nike 365" charset="0"/>
              </a:rPr>
              <a:t>5</a:t>
            </a:r>
            <a:r>
              <a:rPr lang="zh-CN" altLang="en-US" sz="1000" dirty="0">
                <a:latin typeface="Trade Gothic for Nike 365 BdCn" panose="020B0806040303020004" pitchFamily="34" charset="0"/>
                <a:ea typeface="Trade Gothic for Nike 365" charset="0"/>
                <a:cs typeface="Trade Gothic for Nike 365" charset="0"/>
              </a:rPr>
              <a:t> </a:t>
            </a:r>
            <a:r>
              <a:rPr lang="en-US" altLang="zh-CN" sz="1000" dirty="0">
                <a:latin typeface="Trade Gothic for Nike 365 BdCn" panose="020B0806040303020004" pitchFamily="34" charset="0"/>
                <a:ea typeface="Trade Gothic for Nike 365" charset="0"/>
                <a:cs typeface="Trade Gothic for Nike 365" charset="0"/>
              </a:rPr>
              <a:t>PRO</a:t>
            </a:r>
          </a:p>
        </p:txBody>
      </p:sp>
      <p:sp>
        <p:nvSpPr>
          <p:cNvPr id="281" name="TextBox 280">
            <a:extLst>
              <a:ext uri="{FF2B5EF4-FFF2-40B4-BE49-F238E27FC236}">
                <a16:creationId xmlns:a16="http://schemas.microsoft.com/office/drawing/2014/main" id="{42164872-EECD-4455-B4CE-00C8FED46F64}"/>
              </a:ext>
            </a:extLst>
          </p:cNvPr>
          <p:cNvSpPr txBox="1"/>
          <p:nvPr/>
        </p:nvSpPr>
        <p:spPr>
          <a:xfrm>
            <a:off x="10604287" y="2525238"/>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539</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82" name="TextBox 281">
            <a:extLst>
              <a:ext uri="{FF2B5EF4-FFF2-40B4-BE49-F238E27FC236}">
                <a16:creationId xmlns:a16="http://schemas.microsoft.com/office/drawing/2014/main" id="{341BE666-D774-4EEB-898E-D5FCD83A3F71}"/>
              </a:ext>
            </a:extLst>
          </p:cNvPr>
          <p:cNvSpPr txBox="1"/>
          <p:nvPr/>
        </p:nvSpPr>
        <p:spPr>
          <a:xfrm>
            <a:off x="10604287" y="284736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 215</a:t>
            </a:r>
          </a:p>
        </p:txBody>
      </p:sp>
      <p:sp>
        <p:nvSpPr>
          <p:cNvPr id="284" name="TextBox 283">
            <a:extLst>
              <a:ext uri="{FF2B5EF4-FFF2-40B4-BE49-F238E27FC236}">
                <a16:creationId xmlns:a16="http://schemas.microsoft.com/office/drawing/2014/main" id="{82AD3A9E-831F-4AB9-90A5-AC135BCEF45C}"/>
              </a:ext>
            </a:extLst>
          </p:cNvPr>
          <p:cNvSpPr txBox="1"/>
          <p:nvPr/>
        </p:nvSpPr>
        <p:spPr>
          <a:xfrm>
            <a:off x="10604287" y="322689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85" name="TextBox 284">
            <a:extLst>
              <a:ext uri="{FF2B5EF4-FFF2-40B4-BE49-F238E27FC236}">
                <a16:creationId xmlns:a16="http://schemas.microsoft.com/office/drawing/2014/main" id="{E98C2127-0B53-47EC-A840-6037506CA122}"/>
              </a:ext>
            </a:extLst>
          </p:cNvPr>
          <p:cNvSpPr txBox="1"/>
          <p:nvPr/>
        </p:nvSpPr>
        <p:spPr>
          <a:xfrm>
            <a:off x="10604287" y="431068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86" name="TextBox 285">
            <a:extLst>
              <a:ext uri="{FF2B5EF4-FFF2-40B4-BE49-F238E27FC236}">
                <a16:creationId xmlns:a16="http://schemas.microsoft.com/office/drawing/2014/main" id="{4B7EF151-EB28-4355-9A34-CD5995280688}"/>
              </a:ext>
            </a:extLst>
          </p:cNvPr>
          <p:cNvSpPr txBox="1"/>
          <p:nvPr/>
        </p:nvSpPr>
        <p:spPr>
          <a:xfrm>
            <a:off x="10604287" y="4666548"/>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en-US" sz="1000" dirty="0">
                <a:latin typeface="Trade Gothic for Nike 365 BdCn" panose="020B0806040303020004" pitchFamily="34" charset="0"/>
                <a:ea typeface="Trade Gothic for Nike 365" charset="0"/>
                <a:cs typeface="Trade Gothic for Nike 365" charset="0"/>
              </a:rPr>
              <a:t>-</a:t>
            </a:r>
          </a:p>
        </p:txBody>
      </p:sp>
      <p:sp>
        <p:nvSpPr>
          <p:cNvPr id="287" name="TextBox 193">
            <a:extLst>
              <a:ext uri="{FF2B5EF4-FFF2-40B4-BE49-F238E27FC236}">
                <a16:creationId xmlns:a16="http://schemas.microsoft.com/office/drawing/2014/main" id="{97D168B0-7F2F-4392-81E9-E75FC04066D1}"/>
              </a:ext>
            </a:extLst>
          </p:cNvPr>
          <p:cNvSpPr txBox="1"/>
          <p:nvPr/>
        </p:nvSpPr>
        <p:spPr>
          <a:xfrm>
            <a:off x="10604287" y="393717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88" name="TextBox 181">
            <a:extLst>
              <a:ext uri="{FF2B5EF4-FFF2-40B4-BE49-F238E27FC236}">
                <a16:creationId xmlns:a16="http://schemas.microsoft.com/office/drawing/2014/main" id="{79718349-E7A4-467A-B9D5-D7D0C6C433A1}"/>
              </a:ext>
            </a:extLst>
          </p:cNvPr>
          <p:cNvSpPr txBox="1"/>
          <p:nvPr/>
        </p:nvSpPr>
        <p:spPr>
          <a:xfrm>
            <a:off x="10604287" y="354887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89" name="TextBox 288">
            <a:extLst>
              <a:ext uri="{FF2B5EF4-FFF2-40B4-BE49-F238E27FC236}">
                <a16:creationId xmlns:a16="http://schemas.microsoft.com/office/drawing/2014/main" id="{B2A0F657-2DE1-431B-B830-3BF608F6A3D0}"/>
              </a:ext>
            </a:extLst>
          </p:cNvPr>
          <p:cNvSpPr txBox="1"/>
          <p:nvPr/>
        </p:nvSpPr>
        <p:spPr>
          <a:xfrm>
            <a:off x="9317918" y="2137985"/>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超轻</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90" name="TextBox 289">
            <a:extLst>
              <a:ext uri="{FF2B5EF4-FFF2-40B4-BE49-F238E27FC236}">
                <a16:creationId xmlns:a16="http://schemas.microsoft.com/office/drawing/2014/main" id="{A300C997-0452-4390-902C-45C1E860D900}"/>
              </a:ext>
            </a:extLst>
          </p:cNvPr>
          <p:cNvSpPr txBox="1"/>
          <p:nvPr/>
        </p:nvSpPr>
        <p:spPr>
          <a:xfrm>
            <a:off x="10613255" y="5141714"/>
            <a:ext cx="1313324"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spcBef>
                <a:spcPts val="0"/>
              </a:spcBef>
              <a:buClrTx/>
              <a:buSzTx/>
              <a:buFont typeface="Arial" panose="020B0604020202020204" pitchFamily="34" charset="0"/>
              <a:buChar char="•"/>
              <a:tabLst/>
            </a:pPr>
            <a:r>
              <a:rPr lang="en-US" altLang="zh-CN" sz="1000" dirty="0">
                <a:latin typeface="Trade Gothic for Nike 365 BdCn" panose="020B0806040303020004" pitchFamily="34" charset="0"/>
                <a:ea typeface="Trade Gothic for Nike 365" charset="0"/>
                <a:cs typeface="Trade Gothic for Nike 365" charset="0"/>
              </a:rPr>
              <a:t>Outsole is durable</a:t>
            </a:r>
          </a:p>
        </p:txBody>
      </p:sp>
      <p:sp>
        <p:nvSpPr>
          <p:cNvPr id="291" name="TextBox 290">
            <a:extLst>
              <a:ext uri="{FF2B5EF4-FFF2-40B4-BE49-F238E27FC236}">
                <a16:creationId xmlns:a16="http://schemas.microsoft.com/office/drawing/2014/main" id="{2739A757-39CD-4F6B-98B0-D956177B46CE}"/>
              </a:ext>
            </a:extLst>
          </p:cNvPr>
          <p:cNvSpPr txBox="1"/>
          <p:nvPr/>
        </p:nvSpPr>
        <p:spPr>
          <a:xfrm>
            <a:off x="9317918" y="2519659"/>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599</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92" name="TextBox 291">
            <a:extLst>
              <a:ext uri="{FF2B5EF4-FFF2-40B4-BE49-F238E27FC236}">
                <a16:creationId xmlns:a16="http://schemas.microsoft.com/office/drawing/2014/main" id="{E7EFC335-6278-4F7F-917D-F3C7B62442DF}"/>
              </a:ext>
            </a:extLst>
          </p:cNvPr>
          <p:cNvSpPr txBox="1"/>
          <p:nvPr/>
        </p:nvSpPr>
        <p:spPr>
          <a:xfrm>
            <a:off x="9317918" y="284178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5,521</a:t>
            </a:r>
          </a:p>
        </p:txBody>
      </p:sp>
      <p:sp>
        <p:nvSpPr>
          <p:cNvPr id="293" name="TextBox 292">
            <a:extLst>
              <a:ext uri="{FF2B5EF4-FFF2-40B4-BE49-F238E27FC236}">
                <a16:creationId xmlns:a16="http://schemas.microsoft.com/office/drawing/2014/main" id="{096ED70F-F026-4147-865D-37B61F2962F2}"/>
              </a:ext>
            </a:extLst>
          </p:cNvPr>
          <p:cNvSpPr txBox="1"/>
          <p:nvPr/>
        </p:nvSpPr>
        <p:spPr>
          <a:xfrm>
            <a:off x="10613255" y="5571602"/>
            <a:ext cx="1313324"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indent="-171450" defTabSz="825500" hangingPunct="0">
              <a:lnSpc>
                <a:spcPct val="80000"/>
              </a:lnSpc>
              <a:buFont typeface="Arial" panose="020B0604020202020204" pitchFamily="34" charset="0"/>
              <a:buChar char="•"/>
            </a:pPr>
            <a:r>
              <a:rPr lang="en-US" altLang="zh-CN" sz="900" dirty="0">
                <a:solidFill>
                  <a:srgbClr val="00B0F0"/>
                </a:solidFill>
                <a:latin typeface="Trade Gothic for Nike 365 BdCn" panose="020B0806040303020004" pitchFamily="34" charset="0"/>
              </a:rPr>
              <a:t>Weight is like magnet as a professional running shoe</a:t>
            </a:r>
          </a:p>
          <a:p>
            <a:pPr marL="171450" indent="-171450" defTabSz="825500" hangingPunct="0">
              <a:lnSpc>
                <a:spcPct val="80000"/>
              </a:lnSpc>
              <a:buFont typeface="Arial" panose="020B0604020202020204" pitchFamily="34" charset="0"/>
              <a:buChar char="•"/>
            </a:pPr>
            <a:r>
              <a:rPr lang="en-US" altLang="zh-CN" sz="900" dirty="0">
                <a:solidFill>
                  <a:srgbClr val="00B0F0"/>
                </a:solidFill>
                <a:latin typeface="Trade Gothic for Nike 365 BdCn" panose="020B0806040303020004" pitchFamily="34" charset="0"/>
              </a:rPr>
              <a:t>It’s like skating when running on wet roads</a:t>
            </a:r>
          </a:p>
        </p:txBody>
      </p:sp>
      <p:sp>
        <p:nvSpPr>
          <p:cNvPr id="294" name="TextBox 293">
            <a:extLst>
              <a:ext uri="{FF2B5EF4-FFF2-40B4-BE49-F238E27FC236}">
                <a16:creationId xmlns:a16="http://schemas.microsoft.com/office/drawing/2014/main" id="{C793B57F-3E5F-4019-AFB8-6FD5D9BE4F6F}"/>
              </a:ext>
            </a:extLst>
          </p:cNvPr>
          <p:cNvSpPr txBox="1"/>
          <p:nvPr/>
        </p:nvSpPr>
        <p:spPr>
          <a:xfrm>
            <a:off x="9317918" y="322131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95" name="TextBox 294">
            <a:extLst>
              <a:ext uri="{FF2B5EF4-FFF2-40B4-BE49-F238E27FC236}">
                <a16:creationId xmlns:a16="http://schemas.microsoft.com/office/drawing/2014/main" id="{7C74D54A-4D7C-4099-A01A-750AC3358DD4}"/>
              </a:ext>
            </a:extLst>
          </p:cNvPr>
          <p:cNvSpPr txBox="1"/>
          <p:nvPr/>
        </p:nvSpPr>
        <p:spPr>
          <a:xfrm>
            <a:off x="9317918" y="430510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96" name="TextBox 295">
            <a:extLst>
              <a:ext uri="{FF2B5EF4-FFF2-40B4-BE49-F238E27FC236}">
                <a16:creationId xmlns:a16="http://schemas.microsoft.com/office/drawing/2014/main" id="{784B7A00-BC02-4CED-AC1B-9FBE95765AEB}"/>
              </a:ext>
            </a:extLst>
          </p:cNvPr>
          <p:cNvSpPr txBox="1"/>
          <p:nvPr/>
        </p:nvSpPr>
        <p:spPr>
          <a:xfrm>
            <a:off x="9317918" y="4660969"/>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97" name="TextBox 193">
            <a:extLst>
              <a:ext uri="{FF2B5EF4-FFF2-40B4-BE49-F238E27FC236}">
                <a16:creationId xmlns:a16="http://schemas.microsoft.com/office/drawing/2014/main" id="{28771CE6-9205-4694-B9F1-8CD687D746D6}"/>
              </a:ext>
            </a:extLst>
          </p:cNvPr>
          <p:cNvSpPr txBox="1"/>
          <p:nvPr/>
        </p:nvSpPr>
        <p:spPr>
          <a:xfrm>
            <a:off x="9317918" y="393159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98" name="TextBox 181">
            <a:extLst>
              <a:ext uri="{FF2B5EF4-FFF2-40B4-BE49-F238E27FC236}">
                <a16:creationId xmlns:a16="http://schemas.microsoft.com/office/drawing/2014/main" id="{1A44BBC4-23ED-43AE-97D7-4595F20E010D}"/>
              </a:ext>
            </a:extLst>
          </p:cNvPr>
          <p:cNvSpPr txBox="1"/>
          <p:nvPr/>
        </p:nvSpPr>
        <p:spPr>
          <a:xfrm>
            <a:off x="9317918" y="354329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143" name="TextBox 142">
            <a:extLst>
              <a:ext uri="{FF2B5EF4-FFF2-40B4-BE49-F238E27FC236}">
                <a16:creationId xmlns:a16="http://schemas.microsoft.com/office/drawing/2014/main" id="{C97A628A-1B5A-45C8-AD65-35BDBAF72751}"/>
              </a:ext>
            </a:extLst>
          </p:cNvPr>
          <p:cNvSpPr txBox="1"/>
          <p:nvPr/>
        </p:nvSpPr>
        <p:spPr>
          <a:xfrm>
            <a:off x="1382066" y="667188"/>
            <a:ext cx="1449407"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1200" dirty="0"/>
              <a:t>LOCAL COMPETITORS’</a:t>
            </a:r>
          </a:p>
        </p:txBody>
      </p:sp>
      <p:cxnSp>
        <p:nvCxnSpPr>
          <p:cNvPr id="174" name="Straight Connector 173">
            <a:extLst>
              <a:ext uri="{FF2B5EF4-FFF2-40B4-BE49-F238E27FC236}">
                <a16:creationId xmlns:a16="http://schemas.microsoft.com/office/drawing/2014/main" id="{9F8210B7-9D2A-4FC6-8575-796371554549}"/>
              </a:ext>
            </a:extLst>
          </p:cNvPr>
          <p:cNvCxnSpPr>
            <a:cxnSpLocks/>
          </p:cNvCxnSpPr>
          <p:nvPr/>
        </p:nvCxnSpPr>
        <p:spPr>
          <a:xfrm>
            <a:off x="1479724" y="2052323"/>
            <a:ext cx="0" cy="4114800"/>
          </a:xfrm>
          <a:prstGeom prst="line">
            <a:avLst/>
          </a:prstGeom>
          <a:noFill/>
          <a:ln w="9525" cap="flat">
            <a:solidFill>
              <a:srgbClr val="CDCDCD"/>
            </a:solidFill>
            <a:prstDash val="lgDash"/>
            <a:miter lim="400000"/>
          </a:ln>
          <a:effectLst/>
          <a:sp3d/>
        </p:spPr>
        <p:style>
          <a:lnRef idx="0">
            <a:scrgbClr r="0" g="0" b="0"/>
          </a:lnRef>
          <a:fillRef idx="0">
            <a:scrgbClr r="0" g="0" b="0"/>
          </a:fillRef>
          <a:effectRef idx="0">
            <a:scrgbClr r="0" g="0" b="0"/>
          </a:effectRef>
          <a:fontRef idx="none"/>
        </p:style>
      </p:cxnSp>
      <p:sp>
        <p:nvSpPr>
          <p:cNvPr id="180" name="TextBox 179">
            <a:extLst>
              <a:ext uri="{FF2B5EF4-FFF2-40B4-BE49-F238E27FC236}">
                <a16:creationId xmlns:a16="http://schemas.microsoft.com/office/drawing/2014/main" id="{639FD7FC-3846-4A0E-9F11-70C26814FC4B}"/>
              </a:ext>
            </a:extLst>
          </p:cNvPr>
          <p:cNvSpPr txBox="1"/>
          <p:nvPr/>
        </p:nvSpPr>
        <p:spPr>
          <a:xfrm>
            <a:off x="12578991" y="214653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飞电 </a:t>
            </a:r>
            <a:r>
              <a:rPr lang="en-US" altLang="zh-CN" sz="1000" dirty="0">
                <a:latin typeface="Trade Gothic for Nike 365 BdCn" panose="020B0806040303020004" pitchFamily="34" charset="0"/>
                <a:ea typeface="Trade Gothic for Nike 365" charset="0"/>
                <a:cs typeface="Trade Gothic for Nike 365" charset="0"/>
              </a:rPr>
              <a:t>2.0 Elite</a:t>
            </a:r>
          </a:p>
        </p:txBody>
      </p:sp>
      <p:sp>
        <p:nvSpPr>
          <p:cNvPr id="183" name="TextBox 182">
            <a:extLst>
              <a:ext uri="{FF2B5EF4-FFF2-40B4-BE49-F238E27FC236}">
                <a16:creationId xmlns:a16="http://schemas.microsoft.com/office/drawing/2014/main" id="{E116A14A-0EA8-4BD9-A0DC-070C95F594A1}"/>
              </a:ext>
            </a:extLst>
          </p:cNvPr>
          <p:cNvSpPr txBox="1"/>
          <p:nvPr/>
        </p:nvSpPr>
        <p:spPr>
          <a:xfrm>
            <a:off x="12578991" y="5067740"/>
            <a:ext cx="131332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spcBef>
                <a:spcPts val="0"/>
              </a:spcBef>
              <a:buClrTx/>
              <a:buSzTx/>
              <a:buFont typeface="Arial" panose="020B0604020202020204" pitchFamily="34" charset="0"/>
              <a:buChar char="•"/>
              <a:tabLst/>
            </a:pPr>
            <a:r>
              <a:rPr lang="en-US" altLang="zh-CN" sz="1000" dirty="0">
                <a:latin typeface="Trade Gothic for Nike 365 BdCn" panose="020B0806040303020004" pitchFamily="34" charset="0"/>
                <a:ea typeface="Trade Gothic for Nike 365" charset="0"/>
                <a:cs typeface="Trade Gothic for Nike 365" charset="0"/>
              </a:rPr>
              <a:t>Strong springiness</a:t>
            </a:r>
          </a:p>
          <a:p>
            <a:pPr marL="171450" marR="0" indent="-171450" defTabSz="825500" rtl="0" fontAlgn="auto" latinLnBrk="0" hangingPunct="0">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First class outsole</a:t>
            </a:r>
          </a:p>
        </p:txBody>
      </p:sp>
      <p:sp>
        <p:nvSpPr>
          <p:cNvPr id="186" name="TextBox 185">
            <a:extLst>
              <a:ext uri="{FF2B5EF4-FFF2-40B4-BE49-F238E27FC236}">
                <a16:creationId xmlns:a16="http://schemas.microsoft.com/office/drawing/2014/main" id="{8E0BBA36-BB56-4024-839C-516F1E0D519A}"/>
              </a:ext>
            </a:extLst>
          </p:cNvPr>
          <p:cNvSpPr txBox="1"/>
          <p:nvPr/>
        </p:nvSpPr>
        <p:spPr>
          <a:xfrm>
            <a:off x="12578991" y="2528208"/>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2,099</a:t>
            </a:r>
            <a:endParaRPr lang="en-US" sz="1000" dirty="0">
              <a:latin typeface="Trade Gothic for Nike 365 BdCn" panose="020B0806040303020004" pitchFamily="34" charset="0"/>
              <a:ea typeface="Trade Gothic for Nike 365" charset="0"/>
              <a:cs typeface="Trade Gothic for Nike 365" charset="0"/>
            </a:endParaRPr>
          </a:p>
        </p:txBody>
      </p:sp>
      <p:sp>
        <p:nvSpPr>
          <p:cNvPr id="187" name="TextBox 186">
            <a:extLst>
              <a:ext uri="{FF2B5EF4-FFF2-40B4-BE49-F238E27FC236}">
                <a16:creationId xmlns:a16="http://schemas.microsoft.com/office/drawing/2014/main" id="{105A4108-C403-4C6E-A4E0-E854F11B99D7}"/>
              </a:ext>
            </a:extLst>
          </p:cNvPr>
          <p:cNvSpPr txBox="1"/>
          <p:nvPr/>
        </p:nvSpPr>
        <p:spPr>
          <a:xfrm>
            <a:off x="12578991" y="285033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  54</a:t>
            </a:r>
          </a:p>
        </p:txBody>
      </p:sp>
      <p:sp>
        <p:nvSpPr>
          <p:cNvPr id="188" name="TextBox 187">
            <a:extLst>
              <a:ext uri="{FF2B5EF4-FFF2-40B4-BE49-F238E27FC236}">
                <a16:creationId xmlns:a16="http://schemas.microsoft.com/office/drawing/2014/main" id="{4D8CB1C7-51D5-4A95-B2B9-0E18B7E193AF}"/>
              </a:ext>
            </a:extLst>
          </p:cNvPr>
          <p:cNvSpPr txBox="1"/>
          <p:nvPr/>
        </p:nvSpPr>
        <p:spPr>
          <a:xfrm>
            <a:off x="12578991" y="5652641"/>
            <a:ext cx="131332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Lack of stability on heels</a:t>
            </a:r>
          </a:p>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Totally overprice</a:t>
            </a:r>
          </a:p>
        </p:txBody>
      </p:sp>
      <p:sp>
        <p:nvSpPr>
          <p:cNvPr id="190" name="TextBox 189">
            <a:extLst>
              <a:ext uri="{FF2B5EF4-FFF2-40B4-BE49-F238E27FC236}">
                <a16:creationId xmlns:a16="http://schemas.microsoft.com/office/drawing/2014/main" id="{0C8B392D-8A13-434F-BB88-5D1619783DEC}"/>
              </a:ext>
            </a:extLst>
          </p:cNvPr>
          <p:cNvSpPr txBox="1"/>
          <p:nvPr/>
        </p:nvSpPr>
        <p:spPr>
          <a:xfrm>
            <a:off x="12578991" y="322986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191" name="TextBox 190">
            <a:extLst>
              <a:ext uri="{FF2B5EF4-FFF2-40B4-BE49-F238E27FC236}">
                <a16:creationId xmlns:a16="http://schemas.microsoft.com/office/drawing/2014/main" id="{7D7A9270-DCAA-46AA-A922-15A5939A27F2}"/>
              </a:ext>
            </a:extLst>
          </p:cNvPr>
          <p:cNvSpPr txBox="1"/>
          <p:nvPr/>
        </p:nvSpPr>
        <p:spPr>
          <a:xfrm>
            <a:off x="12578991" y="431365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192" name="TextBox 191">
            <a:extLst>
              <a:ext uri="{FF2B5EF4-FFF2-40B4-BE49-F238E27FC236}">
                <a16:creationId xmlns:a16="http://schemas.microsoft.com/office/drawing/2014/main" id="{A2CA113C-86D9-4168-B204-5072C58BEB5B}"/>
              </a:ext>
            </a:extLst>
          </p:cNvPr>
          <p:cNvSpPr txBox="1"/>
          <p:nvPr/>
        </p:nvSpPr>
        <p:spPr>
          <a:xfrm>
            <a:off x="12578991" y="4669518"/>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193" name="TextBox 193">
            <a:extLst>
              <a:ext uri="{FF2B5EF4-FFF2-40B4-BE49-F238E27FC236}">
                <a16:creationId xmlns:a16="http://schemas.microsoft.com/office/drawing/2014/main" id="{434DB210-53F3-455A-B28A-7CE91D948BC1}"/>
              </a:ext>
            </a:extLst>
          </p:cNvPr>
          <p:cNvSpPr txBox="1"/>
          <p:nvPr/>
        </p:nvSpPr>
        <p:spPr>
          <a:xfrm>
            <a:off x="12578991" y="394014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194" name="TextBox 181">
            <a:extLst>
              <a:ext uri="{FF2B5EF4-FFF2-40B4-BE49-F238E27FC236}">
                <a16:creationId xmlns:a16="http://schemas.microsoft.com/office/drawing/2014/main" id="{E3B9657B-5272-44FF-BF1F-645E212D666D}"/>
              </a:ext>
            </a:extLst>
          </p:cNvPr>
          <p:cNvSpPr txBox="1"/>
          <p:nvPr/>
        </p:nvSpPr>
        <p:spPr>
          <a:xfrm>
            <a:off x="12578991" y="3551842"/>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pic>
        <p:nvPicPr>
          <p:cNvPr id="195" name="Picture 194">
            <a:extLst>
              <a:ext uri="{FF2B5EF4-FFF2-40B4-BE49-F238E27FC236}">
                <a16:creationId xmlns:a16="http://schemas.microsoft.com/office/drawing/2014/main" id="{D6A9AFB4-3B26-45D4-AB01-6FF3A35C6C90}"/>
              </a:ext>
            </a:extLst>
          </p:cNvPr>
          <p:cNvPicPr>
            <a:picLocks noChangeAspect="1"/>
          </p:cNvPicPr>
          <p:nvPr/>
        </p:nvPicPr>
        <p:blipFill>
          <a:blip r:embed="rId7"/>
          <a:stretch>
            <a:fillRect/>
          </a:stretch>
        </p:blipFill>
        <p:spPr>
          <a:xfrm>
            <a:off x="13003731" y="1113359"/>
            <a:ext cx="453699" cy="189041"/>
          </a:xfrm>
          <a:prstGeom prst="rect">
            <a:avLst/>
          </a:prstGeom>
        </p:spPr>
      </p:pic>
      <p:pic>
        <p:nvPicPr>
          <p:cNvPr id="196" name="Picture 195">
            <a:extLst>
              <a:ext uri="{FF2B5EF4-FFF2-40B4-BE49-F238E27FC236}">
                <a16:creationId xmlns:a16="http://schemas.microsoft.com/office/drawing/2014/main" id="{FD901E7E-A342-4C9D-BCAF-6CBC177EDD20}"/>
              </a:ext>
            </a:extLst>
          </p:cNvPr>
          <p:cNvPicPr>
            <a:picLocks noChangeAspect="1"/>
          </p:cNvPicPr>
          <p:nvPr/>
        </p:nvPicPr>
        <p:blipFill>
          <a:blip r:embed="rId8"/>
          <a:stretch>
            <a:fillRect/>
          </a:stretch>
        </p:blipFill>
        <p:spPr>
          <a:xfrm>
            <a:off x="12837828" y="1407750"/>
            <a:ext cx="837767" cy="468529"/>
          </a:xfrm>
          <a:prstGeom prst="rect">
            <a:avLst/>
          </a:prstGeom>
        </p:spPr>
      </p:pic>
      <p:pic>
        <p:nvPicPr>
          <p:cNvPr id="9" name="Picture 8">
            <a:extLst>
              <a:ext uri="{FF2B5EF4-FFF2-40B4-BE49-F238E27FC236}">
                <a16:creationId xmlns:a16="http://schemas.microsoft.com/office/drawing/2014/main" id="{D2858EE2-59B8-46E2-B88B-73482FF2F1D4}"/>
              </a:ext>
            </a:extLst>
          </p:cNvPr>
          <p:cNvPicPr>
            <a:picLocks noChangeAspect="1"/>
          </p:cNvPicPr>
          <p:nvPr/>
        </p:nvPicPr>
        <p:blipFill rotWithShape="1">
          <a:blip r:embed="rId9"/>
          <a:srcRect t="30325"/>
          <a:stretch/>
        </p:blipFill>
        <p:spPr>
          <a:xfrm>
            <a:off x="2995783" y="1373230"/>
            <a:ext cx="881413" cy="614124"/>
          </a:xfrm>
          <a:prstGeom prst="rect">
            <a:avLst/>
          </a:prstGeom>
        </p:spPr>
      </p:pic>
      <p:sp>
        <p:nvSpPr>
          <p:cNvPr id="199" name="TextBox 198">
            <a:extLst>
              <a:ext uri="{FF2B5EF4-FFF2-40B4-BE49-F238E27FC236}">
                <a16:creationId xmlns:a16="http://schemas.microsoft.com/office/drawing/2014/main" id="{B1437EDF-5736-46DC-B593-C05162AE4F43}"/>
              </a:ext>
            </a:extLst>
          </p:cNvPr>
          <p:cNvSpPr txBox="1"/>
          <p:nvPr/>
        </p:nvSpPr>
        <p:spPr>
          <a:xfrm>
            <a:off x="1490196" y="4895799"/>
            <a:ext cx="1289559"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spcBef>
                <a:spcPts val="0"/>
              </a:spcBef>
              <a:buClrTx/>
              <a:buSzTx/>
              <a:buFont typeface="Arial" panose="020B0604020202020204" pitchFamily="34" charset="0"/>
              <a:buChar char="•"/>
              <a:tabLst/>
            </a:pPr>
            <a:r>
              <a:rPr lang="en-US" altLang="zh-CN" sz="700" dirty="0">
                <a:latin typeface="Trade Gothic for Nike 365 BdCn" panose="020B0806040303020004" pitchFamily="34" charset="0"/>
                <a:ea typeface="Trade Gothic for Nike 365" charset="0"/>
                <a:cs typeface="Trade Gothic for Nike 365" charset="0"/>
              </a:rPr>
              <a:t>Excellent breathability</a:t>
            </a:r>
          </a:p>
          <a:p>
            <a:pPr marL="171450" indent="-171450" defTabSz="825500" hangingPunct="0">
              <a:buFont typeface="Arial" panose="020B0604020202020204" pitchFamily="34" charset="0"/>
              <a:buChar char="•"/>
            </a:pPr>
            <a:r>
              <a:rPr lang="en-US" altLang="zh-CN" sz="700" dirty="0">
                <a:latin typeface="Trade Gothic for Nike 365 BdCn" panose="020B0806040303020004" pitchFamily="34" charset="0"/>
                <a:ea typeface="Trade Gothic for Nike 365" charset="0"/>
                <a:cs typeface="Trade Gothic for Nike 365" charset="0"/>
              </a:rPr>
              <a:t>Great d</a:t>
            </a:r>
            <a:r>
              <a:rPr lang="en-US" sz="700" dirty="0">
                <a:latin typeface="Trade Gothic for Nike 365 BdCn" panose="020B0806040303020004" pitchFamily="34" charset="0"/>
                <a:ea typeface="Trade Gothic for Nike 365" charset="0"/>
                <a:cs typeface="Trade Gothic for Nike 365" charset="0"/>
              </a:rPr>
              <a:t>urability and price value</a:t>
            </a:r>
          </a:p>
          <a:p>
            <a:pPr marL="171450" indent="-171450" defTabSz="825500" hangingPunct="0">
              <a:buFont typeface="Arial" panose="020B0604020202020204" pitchFamily="34" charset="0"/>
              <a:buChar char="•"/>
            </a:pPr>
            <a:r>
              <a:rPr lang="en-US" sz="700" dirty="0">
                <a:solidFill>
                  <a:srgbClr val="00B0F0"/>
                </a:solidFill>
                <a:latin typeface="Trade Gothic for Nike 365 BdCn" panose="020B0806040303020004" pitchFamily="34" charset="0"/>
              </a:rPr>
              <a:t>Some runners even scratched out the logo to wear it in marathon</a:t>
            </a:r>
          </a:p>
        </p:txBody>
      </p:sp>
      <p:sp>
        <p:nvSpPr>
          <p:cNvPr id="201" name="TextBox 200">
            <a:extLst>
              <a:ext uri="{FF2B5EF4-FFF2-40B4-BE49-F238E27FC236}">
                <a16:creationId xmlns:a16="http://schemas.microsoft.com/office/drawing/2014/main" id="{562C1377-233D-4EF9-9190-1D3BF3B96DB3}"/>
              </a:ext>
            </a:extLst>
          </p:cNvPr>
          <p:cNvSpPr txBox="1"/>
          <p:nvPr/>
        </p:nvSpPr>
        <p:spPr>
          <a:xfrm>
            <a:off x="1471926" y="5715969"/>
            <a:ext cx="13133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Uncomfortable upper</a:t>
            </a:r>
          </a:p>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Lack of support</a:t>
            </a:r>
          </a:p>
        </p:txBody>
      </p:sp>
      <p:sp>
        <p:nvSpPr>
          <p:cNvPr id="202" name="TextBox 201">
            <a:extLst>
              <a:ext uri="{FF2B5EF4-FFF2-40B4-BE49-F238E27FC236}">
                <a16:creationId xmlns:a16="http://schemas.microsoft.com/office/drawing/2014/main" id="{5276D66E-EDB2-4340-881F-9AA6DA52DB28}"/>
              </a:ext>
            </a:extLst>
          </p:cNvPr>
          <p:cNvSpPr txBox="1"/>
          <p:nvPr/>
        </p:nvSpPr>
        <p:spPr>
          <a:xfrm>
            <a:off x="1485073" y="2137985"/>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飞影 </a:t>
            </a:r>
            <a:r>
              <a:rPr lang="en-US" altLang="zh-CN" sz="1000" dirty="0">
                <a:latin typeface="Trade Gothic for Nike 365 BdCn" panose="020B0806040303020004" pitchFamily="34" charset="0"/>
                <a:ea typeface="Trade Gothic for Nike 365" charset="0"/>
                <a:cs typeface="Trade Gothic for Nike 365" charset="0"/>
              </a:rPr>
              <a:t>PB</a:t>
            </a:r>
          </a:p>
        </p:txBody>
      </p:sp>
      <p:sp>
        <p:nvSpPr>
          <p:cNvPr id="204" name="TextBox 203">
            <a:extLst>
              <a:ext uri="{FF2B5EF4-FFF2-40B4-BE49-F238E27FC236}">
                <a16:creationId xmlns:a16="http://schemas.microsoft.com/office/drawing/2014/main" id="{F6DB88C5-76EC-42FA-8245-761949C9F540}"/>
              </a:ext>
            </a:extLst>
          </p:cNvPr>
          <p:cNvSpPr txBox="1"/>
          <p:nvPr/>
        </p:nvSpPr>
        <p:spPr>
          <a:xfrm>
            <a:off x="1485073" y="2519659"/>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799</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05" name="TextBox 204">
            <a:extLst>
              <a:ext uri="{FF2B5EF4-FFF2-40B4-BE49-F238E27FC236}">
                <a16:creationId xmlns:a16="http://schemas.microsoft.com/office/drawing/2014/main" id="{3A9CB03A-147D-4D6C-9381-1515C90DF790}"/>
              </a:ext>
            </a:extLst>
          </p:cNvPr>
          <p:cNvSpPr txBox="1"/>
          <p:nvPr/>
        </p:nvSpPr>
        <p:spPr>
          <a:xfrm>
            <a:off x="1485073" y="284178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  3,288</a:t>
            </a:r>
          </a:p>
        </p:txBody>
      </p:sp>
      <p:sp>
        <p:nvSpPr>
          <p:cNvPr id="206" name="TextBox 205">
            <a:extLst>
              <a:ext uri="{FF2B5EF4-FFF2-40B4-BE49-F238E27FC236}">
                <a16:creationId xmlns:a16="http://schemas.microsoft.com/office/drawing/2014/main" id="{3BC85D35-094E-427D-B6B3-3B5C82148FCE}"/>
              </a:ext>
            </a:extLst>
          </p:cNvPr>
          <p:cNvSpPr txBox="1"/>
          <p:nvPr/>
        </p:nvSpPr>
        <p:spPr>
          <a:xfrm>
            <a:off x="1485073" y="322131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07" name="TextBox 206">
            <a:extLst>
              <a:ext uri="{FF2B5EF4-FFF2-40B4-BE49-F238E27FC236}">
                <a16:creationId xmlns:a16="http://schemas.microsoft.com/office/drawing/2014/main" id="{96EF24F5-F565-42F0-A67F-5E62EE055354}"/>
              </a:ext>
            </a:extLst>
          </p:cNvPr>
          <p:cNvSpPr txBox="1"/>
          <p:nvPr/>
        </p:nvSpPr>
        <p:spPr>
          <a:xfrm>
            <a:off x="1485073" y="430510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08" name="TextBox 207">
            <a:extLst>
              <a:ext uri="{FF2B5EF4-FFF2-40B4-BE49-F238E27FC236}">
                <a16:creationId xmlns:a16="http://schemas.microsoft.com/office/drawing/2014/main" id="{F013BB72-3E3D-4185-B61B-C4F00B44C00F}"/>
              </a:ext>
            </a:extLst>
          </p:cNvPr>
          <p:cNvSpPr txBox="1"/>
          <p:nvPr/>
        </p:nvSpPr>
        <p:spPr>
          <a:xfrm>
            <a:off x="1485073" y="4660969"/>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09" name="TextBox 193">
            <a:extLst>
              <a:ext uri="{FF2B5EF4-FFF2-40B4-BE49-F238E27FC236}">
                <a16:creationId xmlns:a16="http://schemas.microsoft.com/office/drawing/2014/main" id="{BFA266C5-CF37-47F8-BB5C-AC9B7A67C230}"/>
              </a:ext>
            </a:extLst>
          </p:cNvPr>
          <p:cNvSpPr txBox="1"/>
          <p:nvPr/>
        </p:nvSpPr>
        <p:spPr>
          <a:xfrm>
            <a:off x="1485073" y="393159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10" name="TextBox 181">
            <a:extLst>
              <a:ext uri="{FF2B5EF4-FFF2-40B4-BE49-F238E27FC236}">
                <a16:creationId xmlns:a16="http://schemas.microsoft.com/office/drawing/2014/main" id="{AA6CD6FE-BE60-49F9-B9F1-711F8D351D05}"/>
              </a:ext>
            </a:extLst>
          </p:cNvPr>
          <p:cNvSpPr txBox="1"/>
          <p:nvPr/>
        </p:nvSpPr>
        <p:spPr>
          <a:xfrm>
            <a:off x="1485073" y="354329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pic>
        <p:nvPicPr>
          <p:cNvPr id="212" name="Picture 211">
            <a:extLst>
              <a:ext uri="{FF2B5EF4-FFF2-40B4-BE49-F238E27FC236}">
                <a16:creationId xmlns:a16="http://schemas.microsoft.com/office/drawing/2014/main" id="{A653DFE8-0594-43F9-9F3F-4A5424EBBF63}"/>
              </a:ext>
            </a:extLst>
          </p:cNvPr>
          <p:cNvPicPr>
            <a:picLocks noChangeAspect="1"/>
          </p:cNvPicPr>
          <p:nvPr/>
        </p:nvPicPr>
        <p:blipFill>
          <a:blip r:embed="rId10"/>
          <a:stretch>
            <a:fillRect/>
          </a:stretch>
        </p:blipFill>
        <p:spPr>
          <a:xfrm>
            <a:off x="1709949" y="1481171"/>
            <a:ext cx="770560" cy="365246"/>
          </a:xfrm>
          <a:prstGeom prst="rect">
            <a:avLst/>
          </a:prstGeom>
        </p:spPr>
      </p:pic>
      <p:pic>
        <p:nvPicPr>
          <p:cNvPr id="10" name="Picture 9">
            <a:extLst>
              <a:ext uri="{FF2B5EF4-FFF2-40B4-BE49-F238E27FC236}">
                <a16:creationId xmlns:a16="http://schemas.microsoft.com/office/drawing/2014/main" id="{4B0BEBE1-3D90-4BED-B05A-3E1A06BEDE06}"/>
              </a:ext>
            </a:extLst>
          </p:cNvPr>
          <p:cNvPicPr>
            <a:picLocks noChangeAspect="1"/>
          </p:cNvPicPr>
          <p:nvPr/>
        </p:nvPicPr>
        <p:blipFill>
          <a:blip r:embed="rId11"/>
          <a:stretch>
            <a:fillRect/>
          </a:stretch>
        </p:blipFill>
        <p:spPr>
          <a:xfrm>
            <a:off x="5623531" y="1383617"/>
            <a:ext cx="819070" cy="465846"/>
          </a:xfrm>
          <a:prstGeom prst="rect">
            <a:avLst/>
          </a:prstGeom>
        </p:spPr>
      </p:pic>
      <p:sp>
        <p:nvSpPr>
          <p:cNvPr id="225" name="TextBox 224">
            <a:extLst>
              <a:ext uri="{FF2B5EF4-FFF2-40B4-BE49-F238E27FC236}">
                <a16:creationId xmlns:a16="http://schemas.microsoft.com/office/drawing/2014/main" id="{8A6F5AF6-5B41-4A84-AC9E-41826A24567B}"/>
              </a:ext>
            </a:extLst>
          </p:cNvPr>
          <p:cNvSpPr txBox="1"/>
          <p:nvPr/>
        </p:nvSpPr>
        <p:spPr>
          <a:xfrm>
            <a:off x="4083765" y="2137985"/>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en-US" altLang="zh-CN" sz="1000" dirty="0">
                <a:latin typeface="Trade Gothic for Nike 365 BdCn" panose="020B0806040303020004" pitchFamily="34" charset="0"/>
                <a:ea typeface="Trade Gothic for Nike 365" charset="0"/>
                <a:cs typeface="Trade Gothic for Nike 365" charset="0"/>
              </a:rPr>
              <a:t>160X PRO</a:t>
            </a:r>
          </a:p>
        </p:txBody>
      </p:sp>
      <p:sp>
        <p:nvSpPr>
          <p:cNvPr id="226" name="TextBox 225">
            <a:extLst>
              <a:ext uri="{FF2B5EF4-FFF2-40B4-BE49-F238E27FC236}">
                <a16:creationId xmlns:a16="http://schemas.microsoft.com/office/drawing/2014/main" id="{63EA704C-C7D0-46C5-85BC-B05F3807B6B7}"/>
              </a:ext>
            </a:extLst>
          </p:cNvPr>
          <p:cNvSpPr txBox="1"/>
          <p:nvPr/>
        </p:nvSpPr>
        <p:spPr>
          <a:xfrm>
            <a:off x="4083765" y="5059191"/>
            <a:ext cx="131332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spcBef>
                <a:spcPts val="0"/>
              </a:spcBef>
              <a:buClrTx/>
              <a:buSzTx/>
              <a:buFont typeface="Arial" panose="020B0604020202020204" pitchFamily="34" charset="0"/>
              <a:buChar char="•"/>
              <a:tabLst/>
            </a:pPr>
            <a:r>
              <a:rPr lang="en-US" altLang="zh-CN" sz="1000" dirty="0">
                <a:latin typeface="Trade Gothic for Nike 365 BdCn" panose="020B0806040303020004" pitchFamily="34" charset="0"/>
                <a:ea typeface="Trade Gothic for Nike 365" charset="0"/>
                <a:cs typeface="Trade Gothic for Nike 365" charset="0"/>
              </a:rPr>
              <a:t>Strong propulsion</a:t>
            </a:r>
          </a:p>
          <a:p>
            <a:pPr marL="171450" marR="0" indent="-171450" defTabSz="825500" rtl="0" fontAlgn="auto" latinLnBrk="0" hangingPunct="0">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Great containment</a:t>
            </a:r>
          </a:p>
        </p:txBody>
      </p:sp>
      <p:sp>
        <p:nvSpPr>
          <p:cNvPr id="299" name="TextBox 298">
            <a:extLst>
              <a:ext uri="{FF2B5EF4-FFF2-40B4-BE49-F238E27FC236}">
                <a16:creationId xmlns:a16="http://schemas.microsoft.com/office/drawing/2014/main" id="{499129D3-6BBC-445D-B656-516343DD3BCD}"/>
              </a:ext>
            </a:extLst>
          </p:cNvPr>
          <p:cNvSpPr txBox="1"/>
          <p:nvPr/>
        </p:nvSpPr>
        <p:spPr>
          <a:xfrm>
            <a:off x="4083765" y="2519659"/>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1,199</a:t>
            </a:r>
            <a:endParaRPr lang="en-US" sz="1000" dirty="0">
              <a:latin typeface="Trade Gothic for Nike 365 BdCn" panose="020B0806040303020004" pitchFamily="34" charset="0"/>
              <a:ea typeface="Trade Gothic for Nike 365" charset="0"/>
              <a:cs typeface="Trade Gothic for Nike 365" charset="0"/>
            </a:endParaRPr>
          </a:p>
        </p:txBody>
      </p:sp>
      <p:sp>
        <p:nvSpPr>
          <p:cNvPr id="300" name="TextBox 299">
            <a:extLst>
              <a:ext uri="{FF2B5EF4-FFF2-40B4-BE49-F238E27FC236}">
                <a16:creationId xmlns:a16="http://schemas.microsoft.com/office/drawing/2014/main" id="{C3851F33-7B3C-4142-93CB-EFB6870E4BFF}"/>
              </a:ext>
            </a:extLst>
          </p:cNvPr>
          <p:cNvSpPr txBox="1"/>
          <p:nvPr/>
        </p:nvSpPr>
        <p:spPr>
          <a:xfrm>
            <a:off x="4083765" y="284178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 298</a:t>
            </a:r>
          </a:p>
        </p:txBody>
      </p:sp>
      <p:sp>
        <p:nvSpPr>
          <p:cNvPr id="302" name="TextBox 301">
            <a:extLst>
              <a:ext uri="{FF2B5EF4-FFF2-40B4-BE49-F238E27FC236}">
                <a16:creationId xmlns:a16="http://schemas.microsoft.com/office/drawing/2014/main" id="{02C8E37C-03A8-425C-89C3-E2C226C8CFDA}"/>
              </a:ext>
            </a:extLst>
          </p:cNvPr>
          <p:cNvSpPr txBox="1"/>
          <p:nvPr/>
        </p:nvSpPr>
        <p:spPr>
          <a:xfrm>
            <a:off x="4054728" y="5567472"/>
            <a:ext cx="141406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sz="900" dirty="0">
                <a:solidFill>
                  <a:srgbClr val="00B0F0"/>
                </a:solidFill>
                <a:latin typeface="Trade Gothic for Nike 365 BdCn" panose="020B0806040303020004" pitchFamily="34" charset="0"/>
              </a:rPr>
              <a:t>It’s an average racing shoe lack of highlights</a:t>
            </a:r>
          </a:p>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sz="900" dirty="0">
                <a:latin typeface="Trade Gothic for Nike 365 BdCn" panose="020B0806040303020004" pitchFamily="34" charset="0"/>
                <a:ea typeface="Trade Gothic for Nike 365" charset="0"/>
                <a:cs typeface="Trade Gothic for Nike 365" charset="0"/>
              </a:rPr>
              <a:t>Weight is heavy</a:t>
            </a:r>
          </a:p>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sz="900" dirty="0">
                <a:latin typeface="Trade Gothic for Nike 365 BdCn" panose="020B0806040303020004" pitchFamily="34" charset="0"/>
                <a:ea typeface="Trade Gothic for Nike 365" charset="0"/>
                <a:cs typeface="Trade Gothic for Nike 365" charset="0"/>
              </a:rPr>
              <a:t>Midsole responsiveness decays quickly</a:t>
            </a:r>
          </a:p>
        </p:txBody>
      </p:sp>
      <p:sp>
        <p:nvSpPr>
          <p:cNvPr id="305" name="TextBox 304">
            <a:extLst>
              <a:ext uri="{FF2B5EF4-FFF2-40B4-BE49-F238E27FC236}">
                <a16:creationId xmlns:a16="http://schemas.microsoft.com/office/drawing/2014/main" id="{45D7581C-03C5-4494-8FD9-5A358336A7A3}"/>
              </a:ext>
            </a:extLst>
          </p:cNvPr>
          <p:cNvSpPr txBox="1"/>
          <p:nvPr/>
        </p:nvSpPr>
        <p:spPr>
          <a:xfrm>
            <a:off x="4083765" y="322131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306" name="TextBox 305">
            <a:extLst>
              <a:ext uri="{FF2B5EF4-FFF2-40B4-BE49-F238E27FC236}">
                <a16:creationId xmlns:a16="http://schemas.microsoft.com/office/drawing/2014/main" id="{A31869A4-3A92-446E-8E19-3C141226AEE5}"/>
              </a:ext>
            </a:extLst>
          </p:cNvPr>
          <p:cNvSpPr txBox="1"/>
          <p:nvPr/>
        </p:nvSpPr>
        <p:spPr>
          <a:xfrm>
            <a:off x="4083765" y="430510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307" name="TextBox 306">
            <a:extLst>
              <a:ext uri="{FF2B5EF4-FFF2-40B4-BE49-F238E27FC236}">
                <a16:creationId xmlns:a16="http://schemas.microsoft.com/office/drawing/2014/main" id="{C1D4C062-3700-4C78-BD8D-68382EF1C11B}"/>
              </a:ext>
            </a:extLst>
          </p:cNvPr>
          <p:cNvSpPr txBox="1"/>
          <p:nvPr/>
        </p:nvSpPr>
        <p:spPr>
          <a:xfrm>
            <a:off x="4083765" y="4660969"/>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309" name="TextBox 193">
            <a:extLst>
              <a:ext uri="{FF2B5EF4-FFF2-40B4-BE49-F238E27FC236}">
                <a16:creationId xmlns:a16="http://schemas.microsoft.com/office/drawing/2014/main" id="{68412B6F-7E32-44DB-A26F-835C73AED961}"/>
              </a:ext>
            </a:extLst>
          </p:cNvPr>
          <p:cNvSpPr txBox="1"/>
          <p:nvPr/>
        </p:nvSpPr>
        <p:spPr>
          <a:xfrm>
            <a:off x="4083765" y="393159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310" name="TextBox 181">
            <a:extLst>
              <a:ext uri="{FF2B5EF4-FFF2-40B4-BE49-F238E27FC236}">
                <a16:creationId xmlns:a16="http://schemas.microsoft.com/office/drawing/2014/main" id="{229DB589-4497-4CD5-ACEA-3DFEF4CA5A46}"/>
              </a:ext>
            </a:extLst>
          </p:cNvPr>
          <p:cNvSpPr txBox="1"/>
          <p:nvPr/>
        </p:nvSpPr>
        <p:spPr>
          <a:xfrm>
            <a:off x="4083765" y="3543293"/>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pic>
        <p:nvPicPr>
          <p:cNvPr id="11" name="Picture 10">
            <a:extLst>
              <a:ext uri="{FF2B5EF4-FFF2-40B4-BE49-F238E27FC236}">
                <a16:creationId xmlns:a16="http://schemas.microsoft.com/office/drawing/2014/main" id="{59740DB4-F46E-4450-BD0E-8CB68CB007F6}"/>
              </a:ext>
            </a:extLst>
          </p:cNvPr>
          <p:cNvPicPr>
            <a:picLocks noChangeAspect="1"/>
          </p:cNvPicPr>
          <p:nvPr/>
        </p:nvPicPr>
        <p:blipFill>
          <a:blip r:embed="rId12"/>
          <a:stretch>
            <a:fillRect/>
          </a:stretch>
        </p:blipFill>
        <p:spPr>
          <a:xfrm>
            <a:off x="4343504" y="1399879"/>
            <a:ext cx="793846" cy="446538"/>
          </a:xfrm>
          <a:prstGeom prst="rect">
            <a:avLst/>
          </a:prstGeom>
        </p:spPr>
      </p:pic>
      <p:pic>
        <p:nvPicPr>
          <p:cNvPr id="12" name="Picture 11">
            <a:extLst>
              <a:ext uri="{FF2B5EF4-FFF2-40B4-BE49-F238E27FC236}">
                <a16:creationId xmlns:a16="http://schemas.microsoft.com/office/drawing/2014/main" id="{FD295934-2F93-4F80-9E81-28D701E21C82}"/>
              </a:ext>
            </a:extLst>
          </p:cNvPr>
          <p:cNvPicPr>
            <a:picLocks noChangeAspect="1"/>
          </p:cNvPicPr>
          <p:nvPr/>
        </p:nvPicPr>
        <p:blipFill rotWithShape="1">
          <a:blip r:embed="rId13"/>
          <a:srcRect t="28886" b="17920"/>
          <a:stretch/>
        </p:blipFill>
        <p:spPr>
          <a:xfrm>
            <a:off x="9495819" y="1407383"/>
            <a:ext cx="910378" cy="484258"/>
          </a:xfrm>
          <a:prstGeom prst="rect">
            <a:avLst/>
          </a:prstGeom>
        </p:spPr>
      </p:pic>
      <p:pic>
        <p:nvPicPr>
          <p:cNvPr id="13" name="Picture 12">
            <a:extLst>
              <a:ext uri="{FF2B5EF4-FFF2-40B4-BE49-F238E27FC236}">
                <a16:creationId xmlns:a16="http://schemas.microsoft.com/office/drawing/2014/main" id="{37DB9CA1-0AF9-4789-AD88-BC129515128F}"/>
              </a:ext>
            </a:extLst>
          </p:cNvPr>
          <p:cNvPicPr>
            <a:picLocks noChangeAspect="1"/>
          </p:cNvPicPr>
          <p:nvPr/>
        </p:nvPicPr>
        <p:blipFill rotWithShape="1">
          <a:blip r:embed="rId14"/>
          <a:srcRect t="24402" b="17172"/>
          <a:stretch/>
        </p:blipFill>
        <p:spPr>
          <a:xfrm>
            <a:off x="8211039" y="1346016"/>
            <a:ext cx="858325" cy="501492"/>
          </a:xfrm>
          <a:prstGeom prst="rect">
            <a:avLst/>
          </a:prstGeom>
        </p:spPr>
      </p:pic>
      <p:sp>
        <p:nvSpPr>
          <p:cNvPr id="259" name="TextBox 258">
            <a:extLst>
              <a:ext uri="{FF2B5EF4-FFF2-40B4-BE49-F238E27FC236}">
                <a16:creationId xmlns:a16="http://schemas.microsoft.com/office/drawing/2014/main" id="{9239CCB9-8F90-4BB0-8EAF-76C5DA69BDFF}"/>
              </a:ext>
            </a:extLst>
          </p:cNvPr>
          <p:cNvSpPr txBox="1"/>
          <p:nvPr/>
        </p:nvSpPr>
        <p:spPr>
          <a:xfrm>
            <a:off x="6710881" y="2142980"/>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en-US" altLang="zh-CN" sz="1000" dirty="0">
                <a:latin typeface="Trade Gothic for Nike 365 BdCn" panose="020B0806040303020004" pitchFamily="34" charset="0"/>
                <a:ea typeface="Trade Gothic for Nike 365" charset="0"/>
                <a:cs typeface="Trade Gothic for Nike 365" charset="0"/>
              </a:rPr>
              <a:t>C37+</a:t>
            </a:r>
          </a:p>
        </p:txBody>
      </p:sp>
      <p:sp>
        <p:nvSpPr>
          <p:cNvPr id="261" name="TextBox 260">
            <a:extLst>
              <a:ext uri="{FF2B5EF4-FFF2-40B4-BE49-F238E27FC236}">
                <a16:creationId xmlns:a16="http://schemas.microsoft.com/office/drawing/2014/main" id="{DE465434-EB1F-4CA4-8F6A-796B38BC134C}"/>
              </a:ext>
            </a:extLst>
          </p:cNvPr>
          <p:cNvSpPr txBox="1"/>
          <p:nvPr/>
        </p:nvSpPr>
        <p:spPr>
          <a:xfrm>
            <a:off x="6710881" y="252465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449</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62" name="TextBox 261">
            <a:extLst>
              <a:ext uri="{FF2B5EF4-FFF2-40B4-BE49-F238E27FC236}">
                <a16:creationId xmlns:a16="http://schemas.microsoft.com/office/drawing/2014/main" id="{6BD3AFE2-2916-43FF-A9FB-25F91FD6BC96}"/>
              </a:ext>
            </a:extLst>
          </p:cNvPr>
          <p:cNvSpPr txBox="1"/>
          <p:nvPr/>
        </p:nvSpPr>
        <p:spPr>
          <a:xfrm>
            <a:off x="6710881" y="2846779"/>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en-US" altLang="zh-CN" sz="1000" dirty="0">
                <a:latin typeface="Trade Gothic for Nike 365 BdCn" panose="020B0806040303020004" pitchFamily="34" charset="0"/>
                <a:ea typeface="Trade Gothic for Nike 365" charset="0"/>
                <a:cs typeface="Trade Gothic for Nike 365" charset="0"/>
              </a:rPr>
              <a:t>  24,388</a:t>
            </a:r>
          </a:p>
        </p:txBody>
      </p:sp>
      <p:sp>
        <p:nvSpPr>
          <p:cNvPr id="264" name="TextBox 263">
            <a:extLst>
              <a:ext uri="{FF2B5EF4-FFF2-40B4-BE49-F238E27FC236}">
                <a16:creationId xmlns:a16="http://schemas.microsoft.com/office/drawing/2014/main" id="{FD254A4F-6880-4F2C-A899-C9ABB4A13230}"/>
              </a:ext>
            </a:extLst>
          </p:cNvPr>
          <p:cNvSpPr txBox="1"/>
          <p:nvPr/>
        </p:nvSpPr>
        <p:spPr>
          <a:xfrm>
            <a:off x="6710881" y="3226308"/>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65" name="TextBox 264">
            <a:extLst>
              <a:ext uri="{FF2B5EF4-FFF2-40B4-BE49-F238E27FC236}">
                <a16:creationId xmlns:a16="http://schemas.microsoft.com/office/drawing/2014/main" id="{F5D87B53-241E-463A-A1C0-D840ACF5FF5F}"/>
              </a:ext>
            </a:extLst>
          </p:cNvPr>
          <p:cNvSpPr txBox="1"/>
          <p:nvPr/>
        </p:nvSpPr>
        <p:spPr>
          <a:xfrm>
            <a:off x="6710881" y="4310099"/>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66" name="TextBox 265">
            <a:extLst>
              <a:ext uri="{FF2B5EF4-FFF2-40B4-BE49-F238E27FC236}">
                <a16:creationId xmlns:a16="http://schemas.microsoft.com/office/drawing/2014/main" id="{7DE9B639-013F-4ED7-B9B4-4BAD73092D74}"/>
              </a:ext>
            </a:extLst>
          </p:cNvPr>
          <p:cNvSpPr txBox="1"/>
          <p:nvPr/>
        </p:nvSpPr>
        <p:spPr>
          <a:xfrm>
            <a:off x="6710881" y="4665964"/>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67" name="TextBox 193">
            <a:extLst>
              <a:ext uri="{FF2B5EF4-FFF2-40B4-BE49-F238E27FC236}">
                <a16:creationId xmlns:a16="http://schemas.microsoft.com/office/drawing/2014/main" id="{694C3A2A-9D33-41E5-A79C-70F99A383B7D}"/>
              </a:ext>
            </a:extLst>
          </p:cNvPr>
          <p:cNvSpPr txBox="1"/>
          <p:nvPr/>
        </p:nvSpPr>
        <p:spPr>
          <a:xfrm>
            <a:off x="6710881" y="3936588"/>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buClrTx/>
              <a:buSzTx/>
              <a:buFontTx/>
              <a:buNone/>
              <a:tabLst/>
            </a:pPr>
            <a:r>
              <a:rPr lang="zh-CN" altLang="en-US" sz="1000" dirty="0">
                <a:latin typeface="Trade Gothic for Nike 365 BdCn" panose="020B0806040303020004" pitchFamily="34" charset="0"/>
                <a:ea typeface="Trade Gothic for Nike 365" charset="0"/>
                <a:cs typeface="Trade Gothic for Nike 365" charset="0"/>
              </a:rPr>
              <a:t>⭐</a:t>
            </a:r>
            <a:endParaRPr lang="en-US" sz="1000" dirty="0">
              <a:latin typeface="Trade Gothic for Nike 365 BdCn" panose="020B0806040303020004" pitchFamily="34" charset="0"/>
              <a:ea typeface="Trade Gothic for Nike 365" charset="0"/>
              <a:cs typeface="Trade Gothic for Nike 365" charset="0"/>
            </a:endParaRPr>
          </a:p>
        </p:txBody>
      </p:sp>
      <p:sp>
        <p:nvSpPr>
          <p:cNvPr id="268" name="TextBox 181">
            <a:extLst>
              <a:ext uri="{FF2B5EF4-FFF2-40B4-BE49-F238E27FC236}">
                <a16:creationId xmlns:a16="http://schemas.microsoft.com/office/drawing/2014/main" id="{C55B3907-D8FD-4D78-B181-59E683BA0D89}"/>
              </a:ext>
            </a:extLst>
          </p:cNvPr>
          <p:cNvSpPr txBox="1"/>
          <p:nvPr/>
        </p:nvSpPr>
        <p:spPr>
          <a:xfrm>
            <a:off x="6710881" y="3548288"/>
            <a:ext cx="1313324"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80000"/>
              </a:lnSpc>
            </a:pPr>
            <a:r>
              <a:rPr lang="zh-CN" altLang="en-US" sz="1000" dirty="0">
                <a:latin typeface="Trade Gothic for Nike 365 BdCn" panose="020B0806040303020004" pitchFamily="34" charset="0"/>
                <a:ea typeface="Trade Gothic for Nike 365" charset="0"/>
                <a:cs typeface="Trade Gothic for Nike 365" charset="0"/>
              </a:rPr>
              <a:t>⭐⭐</a:t>
            </a:r>
            <a:endParaRPr lang="en-US" altLang="zh-CN" sz="1000" dirty="0">
              <a:latin typeface="Trade Gothic for Nike 365 BdCn" panose="020B0806040303020004" pitchFamily="34" charset="0"/>
              <a:ea typeface="Trade Gothic for Nike 365" charset="0"/>
              <a:cs typeface="Trade Gothic for Nike 365" charset="0"/>
            </a:endParaRPr>
          </a:p>
        </p:txBody>
      </p:sp>
      <p:sp>
        <p:nvSpPr>
          <p:cNvPr id="280" name="TextBox 279">
            <a:extLst>
              <a:ext uri="{FF2B5EF4-FFF2-40B4-BE49-F238E27FC236}">
                <a16:creationId xmlns:a16="http://schemas.microsoft.com/office/drawing/2014/main" id="{3CE7ED9A-AB6A-4A03-8946-07D8DE59E115}"/>
              </a:ext>
            </a:extLst>
          </p:cNvPr>
          <p:cNvSpPr txBox="1"/>
          <p:nvPr/>
        </p:nvSpPr>
        <p:spPr>
          <a:xfrm>
            <a:off x="6709712" y="5141130"/>
            <a:ext cx="1313324"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spcBef>
                <a:spcPts val="0"/>
              </a:spcBef>
              <a:buClrTx/>
              <a:buSzTx/>
              <a:buFont typeface="Arial" panose="020B0604020202020204" pitchFamily="34" charset="0"/>
              <a:buChar char="•"/>
              <a:tabLst/>
            </a:pPr>
            <a:r>
              <a:rPr lang="en-US" sz="1000" dirty="0">
                <a:latin typeface="Trade Gothic for Nike 365 BdCn" panose="020B0806040303020004" pitchFamily="34" charset="0"/>
                <a:ea typeface="Trade Gothic for Nike 365" charset="0"/>
                <a:cs typeface="Trade Gothic for Nike 365" charset="0"/>
              </a:rPr>
              <a:t>Midsole is soft</a:t>
            </a:r>
          </a:p>
        </p:txBody>
      </p:sp>
      <p:sp>
        <p:nvSpPr>
          <p:cNvPr id="283" name="TextBox 282">
            <a:extLst>
              <a:ext uri="{FF2B5EF4-FFF2-40B4-BE49-F238E27FC236}">
                <a16:creationId xmlns:a16="http://schemas.microsoft.com/office/drawing/2014/main" id="{5FDD5D79-D89A-4288-B90A-77665F321825}"/>
              </a:ext>
            </a:extLst>
          </p:cNvPr>
          <p:cNvSpPr txBox="1"/>
          <p:nvPr/>
        </p:nvSpPr>
        <p:spPr>
          <a:xfrm>
            <a:off x="6697475" y="5641895"/>
            <a:ext cx="131332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defTabSz="825500" rtl="0" fontAlgn="auto" latinLnBrk="0" hangingPunct="0">
              <a:lnSpc>
                <a:spcPct val="80000"/>
              </a:lnSpc>
              <a:spcBef>
                <a:spcPts val="0"/>
              </a:spcBef>
              <a:buClrTx/>
              <a:buSzTx/>
              <a:buFont typeface="Arial" panose="020B0604020202020204" pitchFamily="34" charset="0"/>
              <a:buChar char="•"/>
              <a:tabLst/>
            </a:pPr>
            <a:r>
              <a:rPr lang="en-US" altLang="zh-CN" sz="1000" dirty="0">
                <a:solidFill>
                  <a:srgbClr val="00B0F0"/>
                </a:solidFill>
                <a:latin typeface="Trade Gothic for Nike 365 BdCn" panose="020B0806040303020004" pitchFamily="34" charset="0"/>
                <a:ea typeface="Trade Gothic for Nike 365" charset="0"/>
                <a:cs typeface="Trade Gothic for Nike 365" charset="0"/>
              </a:rPr>
              <a:t>Running? You can hurt your ankle while walking in it</a:t>
            </a:r>
            <a:endParaRPr lang="en-US" sz="1000" dirty="0">
              <a:solidFill>
                <a:srgbClr val="00B0F0"/>
              </a:solidFill>
              <a:latin typeface="Trade Gothic for Nike 365 BdCn" panose="020B0806040303020004" pitchFamily="34" charset="0"/>
              <a:ea typeface="Trade Gothic for Nike 365" charset="0"/>
              <a:cs typeface="Trade Gothic for Nike 365" charset="0"/>
            </a:endParaRPr>
          </a:p>
        </p:txBody>
      </p:sp>
      <p:pic>
        <p:nvPicPr>
          <p:cNvPr id="14" name="Picture 13">
            <a:extLst>
              <a:ext uri="{FF2B5EF4-FFF2-40B4-BE49-F238E27FC236}">
                <a16:creationId xmlns:a16="http://schemas.microsoft.com/office/drawing/2014/main" id="{782188B9-DBAA-408F-B72B-98123D4B6814}"/>
              </a:ext>
            </a:extLst>
          </p:cNvPr>
          <p:cNvPicPr>
            <a:picLocks noChangeAspect="1"/>
          </p:cNvPicPr>
          <p:nvPr/>
        </p:nvPicPr>
        <p:blipFill rotWithShape="1">
          <a:blip r:embed="rId15"/>
          <a:srcRect b="53780"/>
          <a:stretch/>
        </p:blipFill>
        <p:spPr>
          <a:xfrm>
            <a:off x="6849693" y="1324537"/>
            <a:ext cx="1008887" cy="488142"/>
          </a:xfrm>
          <a:prstGeom prst="rect">
            <a:avLst/>
          </a:prstGeom>
        </p:spPr>
      </p:pic>
      <p:sp>
        <p:nvSpPr>
          <p:cNvPr id="15" name="Rectangle 14">
            <a:extLst>
              <a:ext uri="{FF2B5EF4-FFF2-40B4-BE49-F238E27FC236}">
                <a16:creationId xmlns:a16="http://schemas.microsoft.com/office/drawing/2014/main" id="{103F0DC8-68E3-4C7A-A99D-31C8F2484CEA}"/>
              </a:ext>
            </a:extLst>
          </p:cNvPr>
          <p:cNvSpPr/>
          <p:nvPr/>
        </p:nvSpPr>
        <p:spPr>
          <a:xfrm>
            <a:off x="6972391" y="1345432"/>
            <a:ext cx="162190" cy="135155"/>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pic>
        <p:nvPicPr>
          <p:cNvPr id="16" name="Picture 15">
            <a:extLst>
              <a:ext uri="{FF2B5EF4-FFF2-40B4-BE49-F238E27FC236}">
                <a16:creationId xmlns:a16="http://schemas.microsoft.com/office/drawing/2014/main" id="{D61C6B9A-44D3-49DD-AA3F-CFB29891B7FA}"/>
              </a:ext>
            </a:extLst>
          </p:cNvPr>
          <p:cNvPicPr>
            <a:picLocks noChangeAspect="1"/>
          </p:cNvPicPr>
          <p:nvPr/>
        </p:nvPicPr>
        <p:blipFill>
          <a:blip r:embed="rId16"/>
          <a:stretch>
            <a:fillRect/>
          </a:stretch>
        </p:blipFill>
        <p:spPr>
          <a:xfrm>
            <a:off x="10815323" y="1360361"/>
            <a:ext cx="828734" cy="463477"/>
          </a:xfrm>
          <a:prstGeom prst="rect">
            <a:avLst/>
          </a:prstGeom>
        </p:spPr>
      </p:pic>
      <p:sp>
        <p:nvSpPr>
          <p:cNvPr id="157" name="Rectangle 156">
            <a:extLst>
              <a:ext uri="{FF2B5EF4-FFF2-40B4-BE49-F238E27FC236}">
                <a16:creationId xmlns:a16="http://schemas.microsoft.com/office/drawing/2014/main" id="{FBD6D053-6B1A-44B0-BB0F-F53C79CAC4AC}"/>
              </a:ext>
            </a:extLst>
          </p:cNvPr>
          <p:cNvSpPr/>
          <p:nvPr/>
        </p:nvSpPr>
        <p:spPr>
          <a:xfrm>
            <a:off x="6648450" y="1047751"/>
            <a:ext cx="47625" cy="5105400"/>
          </a:xfrm>
          <a:prstGeom prst="rect">
            <a:avLst/>
          </a:prstGeom>
          <a:pattFill prst="dkUpDiag">
            <a:fgClr>
              <a:schemeClr val="bg2"/>
            </a:fgClr>
            <a:bgClr>
              <a:schemeClr val="bg1"/>
            </a:bgClr>
          </a:patt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pic>
        <p:nvPicPr>
          <p:cNvPr id="197" name="Picture 196">
            <a:extLst>
              <a:ext uri="{FF2B5EF4-FFF2-40B4-BE49-F238E27FC236}">
                <a16:creationId xmlns:a16="http://schemas.microsoft.com/office/drawing/2014/main" id="{E97AAD5D-CD30-456E-9A1E-CFD1797D3DFD}"/>
              </a:ext>
            </a:extLst>
          </p:cNvPr>
          <p:cNvPicPr>
            <a:picLocks noChangeAspect="1"/>
          </p:cNvPicPr>
          <p:nvPr/>
        </p:nvPicPr>
        <p:blipFill>
          <a:blip r:embed="rId7"/>
          <a:stretch>
            <a:fillRect/>
          </a:stretch>
        </p:blipFill>
        <p:spPr>
          <a:xfrm>
            <a:off x="3214617" y="1264461"/>
            <a:ext cx="453699" cy="189041"/>
          </a:xfrm>
          <a:prstGeom prst="rect">
            <a:avLst/>
          </a:prstGeom>
        </p:spPr>
      </p:pic>
      <p:pic>
        <p:nvPicPr>
          <p:cNvPr id="211" name="Picture 210">
            <a:extLst>
              <a:ext uri="{FF2B5EF4-FFF2-40B4-BE49-F238E27FC236}">
                <a16:creationId xmlns:a16="http://schemas.microsoft.com/office/drawing/2014/main" id="{17F63652-CD9C-4A0A-A3A9-27FE3B2F30B6}"/>
              </a:ext>
            </a:extLst>
          </p:cNvPr>
          <p:cNvPicPr>
            <a:picLocks noChangeAspect="1"/>
          </p:cNvPicPr>
          <p:nvPr/>
        </p:nvPicPr>
        <p:blipFill>
          <a:blip r:embed="rId17"/>
          <a:stretch>
            <a:fillRect/>
          </a:stretch>
        </p:blipFill>
        <p:spPr>
          <a:xfrm>
            <a:off x="2027975" y="1217028"/>
            <a:ext cx="236931" cy="283980"/>
          </a:xfrm>
          <a:prstGeom prst="rect">
            <a:avLst/>
          </a:prstGeom>
        </p:spPr>
      </p:pic>
      <p:pic>
        <p:nvPicPr>
          <p:cNvPr id="213" name="Picture 2" descr="安踏- 维基百科，自由的百科全书">
            <a:extLst>
              <a:ext uri="{FF2B5EF4-FFF2-40B4-BE49-F238E27FC236}">
                <a16:creationId xmlns:a16="http://schemas.microsoft.com/office/drawing/2014/main" id="{521A1A1C-C034-4549-8974-6C5B87B5968C}"/>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7784" b="91617" l="4967" r="97351">
                        <a14:foregroundMark x1="7285" y1="11377" x2="7285" y2="11377"/>
                        <a14:foregroundMark x1="5298" y1="16766" x2="5298" y2="16766"/>
                        <a14:foregroundMark x1="11921" y1="8982" x2="61589" y2="11976"/>
                        <a14:foregroundMark x1="89404" y1="58683" x2="97351" y2="76647"/>
                        <a14:foregroundMark x1="86755" y1="91617" x2="91722" y2="91617"/>
                        <a14:foregroundMark x1="16887" y1="7186" x2="37086" y2="7186"/>
                        <a14:foregroundMark x1="37086" y1="7186" x2="56954" y2="13174"/>
                      </a14:backgroundRemoval>
                    </a14:imgEffect>
                  </a14:imgLayer>
                </a14:imgProps>
              </a:ext>
              <a:ext uri="{28A0092B-C50C-407E-A947-70E740481C1C}">
                <a14:useLocalDpi xmlns:a14="http://schemas.microsoft.com/office/drawing/2010/main" val="0"/>
              </a:ext>
            </a:extLst>
          </a:blip>
          <a:srcRect/>
          <a:stretch>
            <a:fillRect/>
          </a:stretch>
        </p:blipFill>
        <p:spPr bwMode="auto">
          <a:xfrm>
            <a:off x="5876365" y="1245423"/>
            <a:ext cx="322035" cy="178079"/>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33" descr="Free Download Xtep Logo in SVG, PNG, JPG, EPS, AI Formats">
            <a:extLst>
              <a:ext uri="{FF2B5EF4-FFF2-40B4-BE49-F238E27FC236}">
                <a16:creationId xmlns:a16="http://schemas.microsoft.com/office/drawing/2014/main" id="{EC38076E-B433-4243-9BA7-935FD9E902FA}"/>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10703" t="34992" r="6676" b="36332"/>
          <a:stretch/>
        </p:blipFill>
        <p:spPr bwMode="auto">
          <a:xfrm>
            <a:off x="4481001" y="1265276"/>
            <a:ext cx="518852" cy="192530"/>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312">
            <a:extLst>
              <a:ext uri="{FF2B5EF4-FFF2-40B4-BE49-F238E27FC236}">
                <a16:creationId xmlns:a16="http://schemas.microsoft.com/office/drawing/2014/main" id="{E16B4038-FED2-4C10-9E13-4F9364CB5B12}"/>
              </a:ext>
            </a:extLst>
          </p:cNvPr>
          <p:cNvPicPr>
            <a:picLocks noChangeAspect="1"/>
          </p:cNvPicPr>
          <p:nvPr/>
        </p:nvPicPr>
        <p:blipFill>
          <a:blip r:embed="rId7"/>
          <a:stretch>
            <a:fillRect/>
          </a:stretch>
        </p:blipFill>
        <p:spPr>
          <a:xfrm>
            <a:off x="9724158" y="1206348"/>
            <a:ext cx="453699" cy="189041"/>
          </a:xfrm>
          <a:prstGeom prst="rect">
            <a:avLst/>
          </a:prstGeom>
        </p:spPr>
      </p:pic>
      <p:pic>
        <p:nvPicPr>
          <p:cNvPr id="317" name="Picture 2" descr="安踏- 维基百科，自由的百科全书">
            <a:extLst>
              <a:ext uri="{FF2B5EF4-FFF2-40B4-BE49-F238E27FC236}">
                <a16:creationId xmlns:a16="http://schemas.microsoft.com/office/drawing/2014/main" id="{ED73DB7A-9021-4985-AC15-3963DE9C0807}"/>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7784" b="91617" l="4967" r="97351">
                        <a14:foregroundMark x1="7285" y1="11377" x2="7285" y2="11377"/>
                        <a14:foregroundMark x1="5298" y1="16766" x2="5298" y2="16766"/>
                        <a14:foregroundMark x1="11921" y1="8982" x2="61589" y2="11976"/>
                        <a14:foregroundMark x1="89404" y1="58683" x2="97351" y2="76647"/>
                        <a14:foregroundMark x1="86755" y1="91617" x2="91722" y2="91617"/>
                        <a14:foregroundMark x1="16887" y1="7186" x2="37086" y2="7186"/>
                        <a14:foregroundMark x1="37086" y1="7186" x2="56954" y2="13174"/>
                      </a14:backgroundRemoval>
                    </a14:imgEffect>
                  </a14:imgLayer>
                </a14:imgProps>
              </a:ext>
              <a:ext uri="{28A0092B-C50C-407E-A947-70E740481C1C}">
                <a14:useLocalDpi xmlns:a14="http://schemas.microsoft.com/office/drawing/2010/main" val="0"/>
              </a:ext>
            </a:extLst>
          </a:blip>
          <a:srcRect/>
          <a:stretch>
            <a:fillRect/>
          </a:stretch>
        </p:blipFill>
        <p:spPr bwMode="auto">
          <a:xfrm>
            <a:off x="8482332" y="1237769"/>
            <a:ext cx="322035" cy="178079"/>
          </a:xfrm>
          <a:prstGeom prst="rect">
            <a:avLst/>
          </a:prstGeom>
          <a:noFill/>
          <a:extLst>
            <a:ext uri="{909E8E84-426E-40DD-AFC4-6F175D3DCCD1}">
              <a14:hiddenFill xmlns:a14="http://schemas.microsoft.com/office/drawing/2010/main">
                <a:solidFill>
                  <a:srgbClr val="FFFFFF"/>
                </a:solidFill>
              </a14:hiddenFill>
            </a:ext>
          </a:extLst>
        </p:spPr>
      </p:pic>
      <p:pic>
        <p:nvPicPr>
          <p:cNvPr id="318" name="Picture 2" descr="安踏- 维基百科，自由的百科全书">
            <a:extLst>
              <a:ext uri="{FF2B5EF4-FFF2-40B4-BE49-F238E27FC236}">
                <a16:creationId xmlns:a16="http://schemas.microsoft.com/office/drawing/2014/main" id="{AC88E43C-68EF-4F23-8DE6-7D9B0409C055}"/>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7784" b="91617" l="4967" r="97351">
                        <a14:foregroundMark x1="7285" y1="11377" x2="7285" y2="11377"/>
                        <a14:foregroundMark x1="5298" y1="16766" x2="5298" y2="16766"/>
                        <a14:foregroundMark x1="11921" y1="8982" x2="61589" y2="11976"/>
                        <a14:foregroundMark x1="89404" y1="58683" x2="97351" y2="76647"/>
                        <a14:foregroundMark x1="86755" y1="91617" x2="91722" y2="91617"/>
                        <a14:foregroundMark x1="16887" y1="7186" x2="37086" y2="7186"/>
                        <a14:foregroundMark x1="37086" y1="7186" x2="56954" y2="13174"/>
                      </a14:backgroundRemoval>
                    </a14:imgEffect>
                  </a14:imgLayer>
                </a14:imgProps>
              </a:ext>
              <a:ext uri="{28A0092B-C50C-407E-A947-70E740481C1C}">
                <a14:useLocalDpi xmlns:a14="http://schemas.microsoft.com/office/drawing/2010/main" val="0"/>
              </a:ext>
            </a:extLst>
          </a:blip>
          <a:srcRect/>
          <a:stretch>
            <a:fillRect/>
          </a:stretch>
        </p:blipFill>
        <p:spPr bwMode="auto">
          <a:xfrm>
            <a:off x="7205356" y="1237184"/>
            <a:ext cx="322035" cy="178079"/>
          </a:xfrm>
          <a:prstGeom prst="rect">
            <a:avLst/>
          </a:prstGeom>
          <a:noFill/>
          <a:extLst>
            <a:ext uri="{909E8E84-426E-40DD-AFC4-6F175D3DCCD1}">
              <a14:hiddenFill xmlns:a14="http://schemas.microsoft.com/office/drawing/2010/main">
                <a:solidFill>
                  <a:srgbClr val="FFFFFF"/>
                </a:solidFill>
              </a14:hiddenFill>
            </a:ext>
          </a:extLst>
        </p:spPr>
      </p:pic>
      <p:pic>
        <p:nvPicPr>
          <p:cNvPr id="319" name="Picture 318">
            <a:extLst>
              <a:ext uri="{FF2B5EF4-FFF2-40B4-BE49-F238E27FC236}">
                <a16:creationId xmlns:a16="http://schemas.microsoft.com/office/drawing/2014/main" id="{F93109FB-F1AC-4CE6-93A4-3A066C828851}"/>
              </a:ext>
            </a:extLst>
          </p:cNvPr>
          <p:cNvPicPr>
            <a:picLocks noChangeAspect="1"/>
          </p:cNvPicPr>
          <p:nvPr/>
        </p:nvPicPr>
        <p:blipFill>
          <a:blip r:embed="rId7"/>
          <a:stretch>
            <a:fillRect/>
          </a:stretch>
        </p:blipFill>
        <p:spPr>
          <a:xfrm>
            <a:off x="11032525" y="1181538"/>
            <a:ext cx="453699" cy="189041"/>
          </a:xfrm>
          <a:prstGeom prst="rect">
            <a:avLst/>
          </a:prstGeom>
        </p:spPr>
      </p:pic>
      <p:cxnSp>
        <p:nvCxnSpPr>
          <p:cNvPr id="160" name="Straight Connector 159">
            <a:extLst>
              <a:ext uri="{FF2B5EF4-FFF2-40B4-BE49-F238E27FC236}">
                <a16:creationId xmlns:a16="http://schemas.microsoft.com/office/drawing/2014/main" id="{55A99250-E523-45CA-9287-E94A1C75D0A1}"/>
              </a:ext>
            </a:extLst>
          </p:cNvPr>
          <p:cNvCxnSpPr>
            <a:cxnSpLocks/>
          </p:cNvCxnSpPr>
          <p:nvPr/>
        </p:nvCxnSpPr>
        <p:spPr>
          <a:xfrm>
            <a:off x="1445375" y="2055002"/>
            <a:ext cx="10515600" cy="0"/>
          </a:xfrm>
          <a:prstGeom prst="line">
            <a:avLst/>
          </a:prstGeom>
          <a:noFill/>
          <a:ln w="9525" cap="flat">
            <a:solidFill>
              <a:schemeClr val="bg2">
                <a:lumMod val="20000"/>
                <a:lumOff val="80000"/>
              </a:schemeClr>
            </a:solidFill>
            <a:prstDash val="dash"/>
            <a:miter lim="400000"/>
          </a:ln>
          <a:effectLst/>
          <a:sp3d/>
        </p:spPr>
        <p:style>
          <a:lnRef idx="0">
            <a:scrgbClr r="0" g="0" b="0"/>
          </a:lnRef>
          <a:fillRef idx="0">
            <a:scrgbClr r="0" g="0" b="0"/>
          </a:fillRef>
          <a:effectRef idx="0">
            <a:scrgbClr r="0" g="0" b="0"/>
          </a:effectRef>
          <a:fontRef idx="none"/>
        </p:style>
      </p:cxnSp>
      <p:sp>
        <p:nvSpPr>
          <p:cNvPr id="161" name="TextBox 160">
            <a:extLst>
              <a:ext uri="{FF2B5EF4-FFF2-40B4-BE49-F238E27FC236}">
                <a16:creationId xmlns:a16="http://schemas.microsoft.com/office/drawing/2014/main" id="{BA0F6DF5-96D1-4219-BD8D-C81EA2D2162E}"/>
              </a:ext>
            </a:extLst>
          </p:cNvPr>
          <p:cNvSpPr txBox="1"/>
          <p:nvPr/>
        </p:nvSpPr>
        <p:spPr>
          <a:xfrm>
            <a:off x="1323974" y="863122"/>
            <a:ext cx="1647825"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altLang="zh-CN" sz="1200" dirty="0"/>
              <a:t>RACING/TEMPO RUNNING</a:t>
            </a:r>
            <a:endParaRPr lang="en-US" sz="1200" dirty="0"/>
          </a:p>
        </p:txBody>
      </p:sp>
      <p:cxnSp>
        <p:nvCxnSpPr>
          <p:cNvPr id="162" name="Straight Connector 161">
            <a:extLst>
              <a:ext uri="{FF2B5EF4-FFF2-40B4-BE49-F238E27FC236}">
                <a16:creationId xmlns:a16="http://schemas.microsoft.com/office/drawing/2014/main" id="{0544BC77-4D73-421A-A572-957615025591}"/>
              </a:ext>
            </a:extLst>
          </p:cNvPr>
          <p:cNvCxnSpPr>
            <a:cxnSpLocks/>
            <a:endCxn id="161" idx="3"/>
          </p:cNvCxnSpPr>
          <p:nvPr/>
        </p:nvCxnSpPr>
        <p:spPr>
          <a:xfrm flipH="1">
            <a:off x="2971799" y="1001622"/>
            <a:ext cx="3581402" cy="0"/>
          </a:xfrm>
          <a:prstGeom prst="line">
            <a:avLst/>
          </a:prstGeom>
          <a:noFill/>
          <a:ln w="12700" cap="flat">
            <a:solidFill>
              <a:schemeClr val="bg2"/>
            </a:solidFill>
            <a:prstDash val="solid"/>
            <a:miter lim="400000"/>
            <a:headEnd type="none"/>
            <a:tailEnd type="oval"/>
          </a:ln>
          <a:effectLst/>
          <a:sp3d/>
        </p:spPr>
        <p:style>
          <a:lnRef idx="0">
            <a:scrgbClr r="0" g="0" b="0"/>
          </a:lnRef>
          <a:fillRef idx="0">
            <a:scrgbClr r="0" g="0" b="0"/>
          </a:fillRef>
          <a:effectRef idx="0">
            <a:scrgbClr r="0" g="0" b="0"/>
          </a:effectRef>
          <a:fontRef idx="none"/>
        </p:style>
      </p:cxnSp>
      <p:sp>
        <p:nvSpPr>
          <p:cNvPr id="166" name="TextBox 165">
            <a:extLst>
              <a:ext uri="{FF2B5EF4-FFF2-40B4-BE49-F238E27FC236}">
                <a16:creationId xmlns:a16="http://schemas.microsoft.com/office/drawing/2014/main" id="{58BC8F8A-7A83-4B57-BC9C-46D6A24FA60D}"/>
              </a:ext>
            </a:extLst>
          </p:cNvPr>
          <p:cNvSpPr txBox="1"/>
          <p:nvPr/>
        </p:nvSpPr>
        <p:spPr>
          <a:xfrm>
            <a:off x="6581775" y="838200"/>
            <a:ext cx="895350" cy="27699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1200" dirty="0"/>
              <a:t>JOGGING</a:t>
            </a:r>
          </a:p>
        </p:txBody>
      </p:sp>
      <p:cxnSp>
        <p:nvCxnSpPr>
          <p:cNvPr id="167" name="Straight Connector 166">
            <a:extLst>
              <a:ext uri="{FF2B5EF4-FFF2-40B4-BE49-F238E27FC236}">
                <a16:creationId xmlns:a16="http://schemas.microsoft.com/office/drawing/2014/main" id="{842F321E-3BE5-483C-BD1D-436484077593}"/>
              </a:ext>
            </a:extLst>
          </p:cNvPr>
          <p:cNvCxnSpPr>
            <a:cxnSpLocks/>
            <a:endCxn id="166" idx="3"/>
          </p:cNvCxnSpPr>
          <p:nvPr/>
        </p:nvCxnSpPr>
        <p:spPr>
          <a:xfrm flipH="1" flipV="1">
            <a:off x="7477125" y="976700"/>
            <a:ext cx="4257676" cy="21262"/>
          </a:xfrm>
          <a:prstGeom prst="line">
            <a:avLst/>
          </a:prstGeom>
          <a:noFill/>
          <a:ln w="12700" cap="flat">
            <a:solidFill>
              <a:schemeClr val="bg2"/>
            </a:solidFill>
            <a:prstDash val="solid"/>
            <a:miter lim="400000"/>
            <a:headEnd type="none"/>
            <a:tailEnd type="oval"/>
          </a:ln>
          <a:effectLst/>
          <a:sp3d/>
        </p:spPr>
        <p:style>
          <a:lnRef idx="0">
            <a:scrgbClr r="0" g="0" b="0"/>
          </a:lnRef>
          <a:fillRef idx="0">
            <a:scrgbClr r="0" g="0" b="0"/>
          </a:fillRef>
          <a:effectRef idx="0">
            <a:scrgbClr r="0" g="0" b="0"/>
          </a:effectRef>
          <a:fontRef idx="none"/>
        </p:style>
      </p:cxnSp>
      <p:sp>
        <p:nvSpPr>
          <p:cNvPr id="159" name="Right Triangle 158">
            <a:extLst>
              <a:ext uri="{FF2B5EF4-FFF2-40B4-BE49-F238E27FC236}">
                <a16:creationId xmlns:a16="http://schemas.microsoft.com/office/drawing/2014/main" id="{E9A00ADB-3B66-4113-B6CA-01B9B15344A2}"/>
              </a:ext>
            </a:extLst>
          </p:cNvPr>
          <p:cNvSpPr/>
          <p:nvPr/>
        </p:nvSpPr>
        <p:spPr>
          <a:xfrm flipH="1">
            <a:off x="11595858" y="313150"/>
            <a:ext cx="596138" cy="440004"/>
          </a:xfrm>
          <a:prstGeom prst="rtTriangle">
            <a:avLst/>
          </a:prstGeom>
          <a:solidFill>
            <a:schemeClr val="bg2">
              <a:lumMod val="20000"/>
              <a:lumOff val="80000"/>
            </a:schemeClr>
          </a:solidFill>
          <a:ln w="31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7432" tIns="50800" rIns="27432"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69" name="Rectangle 168">
            <a:extLst>
              <a:ext uri="{FF2B5EF4-FFF2-40B4-BE49-F238E27FC236}">
                <a16:creationId xmlns:a16="http://schemas.microsoft.com/office/drawing/2014/main" id="{BC4C6BAB-EB05-4173-9356-5247D3B3AED2}"/>
              </a:ext>
            </a:extLst>
          </p:cNvPr>
          <p:cNvSpPr/>
          <p:nvPr/>
        </p:nvSpPr>
        <p:spPr>
          <a:xfrm>
            <a:off x="11595863" y="753153"/>
            <a:ext cx="596137" cy="274320"/>
          </a:xfrm>
          <a:prstGeom prst="rect">
            <a:avLst/>
          </a:prstGeom>
          <a:solidFill>
            <a:srgbClr val="005DA3"/>
          </a:solidFill>
          <a:ln w="3175">
            <a:solidFill>
              <a:schemeClr val="bg1"/>
            </a:solidFill>
          </a:ln>
        </p:spPr>
        <p:txBody>
          <a:bodyPr wrap="square" lIns="27432" rIns="27432" anchor="ctr">
            <a:noAutofit/>
          </a:bodyPr>
          <a:lstStyle/>
          <a:p>
            <a:pPr algn="r">
              <a:lnSpc>
                <a:spcPct val="80000"/>
              </a:lnSpc>
            </a:pPr>
            <a:r>
              <a:rPr lang="en-US" altLang="zh-CN" sz="700" dirty="0">
                <a:solidFill>
                  <a:schemeClr val="bg1"/>
                </a:solidFill>
                <a:latin typeface="Trade Gothic for Nike 365 BdCn" panose="020B0806040303020004" pitchFamily="34" charset="0"/>
              </a:rPr>
              <a:t>PRODUCT</a:t>
            </a:r>
          </a:p>
        </p:txBody>
      </p:sp>
      <p:sp>
        <p:nvSpPr>
          <p:cNvPr id="170" name="Rectangle 169">
            <a:extLst>
              <a:ext uri="{FF2B5EF4-FFF2-40B4-BE49-F238E27FC236}">
                <a16:creationId xmlns:a16="http://schemas.microsoft.com/office/drawing/2014/main" id="{9087EDB2-913A-42D4-97CE-6A728B96ABB1}"/>
              </a:ext>
            </a:extLst>
          </p:cNvPr>
          <p:cNvSpPr/>
          <p:nvPr/>
        </p:nvSpPr>
        <p:spPr>
          <a:xfrm>
            <a:off x="11595863" y="1030978"/>
            <a:ext cx="596137" cy="274320"/>
          </a:xfrm>
          <a:prstGeom prst="rect">
            <a:avLst/>
          </a:prstGeom>
          <a:solidFill>
            <a:srgbClr val="E8E8E8"/>
          </a:solidFill>
          <a:ln w="3175">
            <a:solidFill>
              <a:schemeClr val="bg1"/>
            </a:solidFill>
          </a:ln>
        </p:spPr>
        <p:txBody>
          <a:bodyPr wrap="square" lIns="27432" rIns="27432" anchor="ctr">
            <a:noAutofit/>
          </a:bodyPr>
          <a:lstStyle/>
          <a:p>
            <a:pPr algn="r">
              <a:lnSpc>
                <a:spcPct val="80000"/>
              </a:lnSpc>
            </a:pPr>
            <a:r>
              <a:rPr lang="en-US" altLang="zh-CN" sz="700" dirty="0">
                <a:solidFill>
                  <a:srgbClr val="000000">
                    <a:lumMod val="50000"/>
                    <a:lumOff val="50000"/>
                  </a:srgbClr>
                </a:solidFill>
                <a:latin typeface="Trade Gothic for Nike 365 BdCn" panose="020B0806040303020004" pitchFamily="34" charset="0"/>
              </a:rPr>
              <a:t>PORTFOLIO</a:t>
            </a:r>
          </a:p>
        </p:txBody>
      </p:sp>
      <p:grpSp>
        <p:nvGrpSpPr>
          <p:cNvPr id="171" name="Group 170">
            <a:extLst>
              <a:ext uri="{FF2B5EF4-FFF2-40B4-BE49-F238E27FC236}">
                <a16:creationId xmlns:a16="http://schemas.microsoft.com/office/drawing/2014/main" id="{42838BA3-25E6-43D7-9202-129FE616E004}"/>
              </a:ext>
            </a:extLst>
          </p:cNvPr>
          <p:cNvGrpSpPr/>
          <p:nvPr/>
        </p:nvGrpSpPr>
        <p:grpSpPr>
          <a:xfrm>
            <a:off x="11386282" y="-44344"/>
            <a:ext cx="805718" cy="791136"/>
            <a:chOff x="11386282" y="-44344"/>
            <a:chExt cx="805718" cy="791136"/>
          </a:xfrm>
        </p:grpSpPr>
        <p:sp>
          <p:nvSpPr>
            <p:cNvPr id="172" name="Right Triangle 171">
              <a:extLst>
                <a:ext uri="{FF2B5EF4-FFF2-40B4-BE49-F238E27FC236}">
                  <a16:creationId xmlns:a16="http://schemas.microsoft.com/office/drawing/2014/main" id="{A938BF52-0E5F-4F1B-94E0-2CFEB3E0949A}"/>
                </a:ext>
              </a:extLst>
            </p:cNvPr>
            <p:cNvSpPr/>
            <p:nvPr/>
          </p:nvSpPr>
          <p:spPr>
            <a:xfrm flipH="1" flipV="1">
              <a:off x="11386282" y="0"/>
              <a:ext cx="805718" cy="746792"/>
            </a:xfrm>
            <a:prstGeom prst="rtTriangle">
              <a:avLst/>
            </a:prstGeom>
            <a:solidFill>
              <a:srgbClr val="005DA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Trade Gothic for Nike 365 BdCn"/>
                <a:ea typeface="+mn-ea"/>
                <a:cs typeface="+mn-cs"/>
                <a:sym typeface="Helvetica Light"/>
              </a:endParaRPr>
            </a:p>
          </p:txBody>
        </p:sp>
        <p:sp>
          <p:nvSpPr>
            <p:cNvPr id="173" name="Rectangle 172">
              <a:extLst>
                <a:ext uri="{FF2B5EF4-FFF2-40B4-BE49-F238E27FC236}">
                  <a16:creationId xmlns:a16="http://schemas.microsoft.com/office/drawing/2014/main" id="{168A2EB7-E924-4ED6-A537-11F68B55D5B1}"/>
                </a:ext>
              </a:extLst>
            </p:cNvPr>
            <p:cNvSpPr/>
            <p:nvPr/>
          </p:nvSpPr>
          <p:spPr>
            <a:xfrm>
              <a:off x="11791403" y="-44344"/>
              <a:ext cx="400597" cy="564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1"/>
                  </a:solidFill>
                  <a:effectLst/>
                  <a:uFillTx/>
                  <a:latin typeface="+mn-lt"/>
                  <a:ea typeface="+mn-ea"/>
                  <a:cs typeface="+mn-cs"/>
                  <a:sym typeface="Helvetica Light"/>
                </a:rPr>
                <a:t>A</a:t>
              </a:r>
              <a:endParaRPr kumimoji="0" lang="en-US" sz="2800" b="0" i="0" u="none" strike="noStrike" cap="none" spc="0" normalizeH="0" baseline="0" dirty="0">
                <a:ln>
                  <a:noFill/>
                </a:ln>
                <a:solidFill>
                  <a:schemeClr val="bg1"/>
                </a:solidFill>
                <a:effectLst/>
                <a:uFillTx/>
                <a:latin typeface="+mn-lt"/>
                <a:ea typeface="+mn-ea"/>
                <a:cs typeface="+mn-cs"/>
                <a:sym typeface="Helvetica Light"/>
              </a:endParaRPr>
            </a:p>
          </p:txBody>
        </p:sp>
      </p:grpSp>
      <p:sp>
        <p:nvSpPr>
          <p:cNvPr id="178" name="TextBox 177">
            <a:extLst>
              <a:ext uri="{FF2B5EF4-FFF2-40B4-BE49-F238E27FC236}">
                <a16:creationId xmlns:a16="http://schemas.microsoft.com/office/drawing/2014/main" id="{D50F5629-A088-4831-B24A-368CC602C1FD}"/>
              </a:ext>
            </a:extLst>
          </p:cNvPr>
          <p:cNvSpPr txBox="1"/>
          <p:nvPr/>
        </p:nvSpPr>
        <p:spPr>
          <a:xfrm>
            <a:off x="232314" y="6499920"/>
            <a:ext cx="6278321" cy="3241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28600" marR="0" indent="-228600" defTabSz="825500" rtl="0" fontAlgn="auto" latinLnBrk="0" hangingPunct="0">
              <a:lnSpc>
                <a:spcPct val="80000"/>
              </a:lnSpc>
              <a:spcBef>
                <a:spcPts val="0"/>
              </a:spcBef>
              <a:buClrTx/>
              <a:buSzTx/>
              <a:buFontTx/>
              <a:buAutoNum type="arabicPeriod"/>
              <a:tabLst/>
            </a:pPr>
            <a:r>
              <a:rPr lang="en-US" sz="900" dirty="0">
                <a:solidFill>
                  <a:srgbClr val="414141"/>
                </a:solidFill>
                <a:latin typeface="Trade Gothic for Nike 365 BdCn" panose="020B0806040303020004" pitchFamily="34" charset="0"/>
                <a:ea typeface="Trade Gothic for Nike 365" charset="0"/>
                <a:cs typeface="Trade Gothic for Nike 365" charset="0"/>
              </a:rPr>
              <a:t>MONTHLY SALES: MONTHLY SALES QTY OF THE MODEL ON </a:t>
            </a:r>
            <a:r>
              <a:rPr lang="en-US" altLang="zh-CN" sz="900" dirty="0">
                <a:solidFill>
                  <a:srgbClr val="414141"/>
                </a:solidFill>
                <a:latin typeface="Trade Gothic for Nike 365 BdCn" panose="020B0806040303020004" pitchFamily="34" charset="0"/>
                <a:ea typeface="Trade Gothic for Nike 365" charset="0"/>
                <a:cs typeface="Trade Gothic for Nike 365" charset="0"/>
              </a:rPr>
              <a:t>TMALL EXCLUDING RETAIL MOMENTS D11 AND 618</a:t>
            </a:r>
            <a:endParaRPr lang="en-US" sz="900" dirty="0">
              <a:solidFill>
                <a:srgbClr val="414141"/>
              </a:solidFill>
              <a:latin typeface="Trade Gothic for Nike 365 BdCn" panose="020B0806040303020004" pitchFamily="34" charset="0"/>
              <a:ea typeface="Trade Gothic for Nike 365" charset="0"/>
              <a:cs typeface="Trade Gothic for Nike 365" charset="0"/>
            </a:endParaRPr>
          </a:p>
          <a:p>
            <a:pPr marL="228600" marR="0" indent="-228600" defTabSz="825500" rtl="0" fontAlgn="auto" latinLnBrk="0" hangingPunct="0">
              <a:lnSpc>
                <a:spcPct val="80000"/>
              </a:lnSpc>
              <a:spcBef>
                <a:spcPts val="0"/>
              </a:spcBef>
              <a:buClrTx/>
              <a:buSzTx/>
              <a:buFontTx/>
              <a:buAutoNum type="arabicPeriod"/>
              <a:tabLst/>
            </a:pPr>
            <a:r>
              <a:rPr lang="en-US" altLang="zh-CN" sz="900" dirty="0">
                <a:solidFill>
                  <a:srgbClr val="414141"/>
                </a:solidFill>
                <a:latin typeface="Trade Gothic for Nike 365 BdCn" panose="020B0806040303020004" pitchFamily="34" charset="0"/>
                <a:ea typeface="Trade Gothic for Nike 365" charset="0"/>
                <a:cs typeface="Trade Gothic for Nike 365" charset="0"/>
              </a:rPr>
              <a:t>FUNCTIONALITY: REVIEW BASED ON LATEST VERSION OF EACH MODEL</a:t>
            </a:r>
            <a:endParaRPr lang="en-US" sz="900" dirty="0">
              <a:solidFill>
                <a:srgbClr val="414141"/>
              </a:solidFill>
              <a:latin typeface="Trade Gothic for Nike 365 BdCn" panose="020B0806040303020004" pitchFamily="34" charset="0"/>
              <a:ea typeface="Trade Gothic for Nike 365" charset="0"/>
              <a:cs typeface="Trade Gothic for Nike 365" charset="0"/>
            </a:endParaRPr>
          </a:p>
        </p:txBody>
      </p:sp>
    </p:spTree>
    <p:extLst>
      <p:ext uri="{BB962C8B-B14F-4D97-AF65-F5344CB8AC3E}">
        <p14:creationId xmlns:p14="http://schemas.microsoft.com/office/powerpoint/2010/main" val="646324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Object 32" hidden="1">
            <a:extLst>
              <a:ext uri="{FF2B5EF4-FFF2-40B4-BE49-F238E27FC236}">
                <a16:creationId xmlns:a16="http://schemas.microsoft.com/office/drawing/2014/main" id="{53E64909-467B-4C6B-ABF0-953CBC1AD561}"/>
              </a:ext>
            </a:extLst>
          </p:cNvPr>
          <p:cNvGraphicFramePr>
            <a:graphicFrameLocks noChangeAspect="1"/>
          </p:cNvGraphicFramePr>
          <p:nvPr>
            <p:custDataLst>
              <p:tags r:id="rId2"/>
            </p:custDataLst>
            <p:extLst>
              <p:ext uri="{D42A27DB-BD31-4B8C-83A1-F6EECF244321}">
                <p14:modId xmlns:p14="http://schemas.microsoft.com/office/powerpoint/2010/main" val="13327348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8546"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D0FB8E5-4240-419F-B877-B7F4608692FF}"/>
              </a:ext>
            </a:extLst>
          </p:cNvPr>
          <p:cNvSpPr>
            <a:spLocks noGrp="1"/>
          </p:cNvSpPr>
          <p:nvPr>
            <p:ph type="title"/>
          </p:nvPr>
        </p:nvSpPr>
        <p:spPr/>
        <p:txBody>
          <a:bodyPr vert="horz"/>
          <a:lstStyle/>
          <a:p>
            <a:r>
              <a:rPr lang="en-US" dirty="0"/>
              <a:t>Roadmap</a:t>
            </a:r>
          </a:p>
        </p:txBody>
      </p:sp>
      <p:sp>
        <p:nvSpPr>
          <p:cNvPr id="3" name="Rectangle 2">
            <a:extLst>
              <a:ext uri="{FF2B5EF4-FFF2-40B4-BE49-F238E27FC236}">
                <a16:creationId xmlns:a16="http://schemas.microsoft.com/office/drawing/2014/main" id="{483B23A7-1F16-4CEC-9782-2F9EA1FA2DA1}"/>
              </a:ext>
            </a:extLst>
          </p:cNvPr>
          <p:cNvSpPr/>
          <p:nvPr/>
        </p:nvSpPr>
        <p:spPr>
          <a:xfrm>
            <a:off x="739737" y="1602769"/>
            <a:ext cx="1510301" cy="558800"/>
          </a:xfrm>
          <a:prstGeom prst="rect">
            <a:avLst/>
          </a:prstGeom>
          <a:solidFill>
            <a:srgbClr val="07446B"/>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1400" dirty="0">
                <a:solidFill>
                  <a:schemeClr val="bg1"/>
                </a:solidFill>
              </a:rPr>
              <a:t>评论数据采集</a:t>
            </a:r>
            <a:endParaRPr lang="en-US" sz="1400" dirty="0">
              <a:solidFill>
                <a:schemeClr val="bg1"/>
              </a:solidFill>
            </a:endParaRPr>
          </a:p>
        </p:txBody>
      </p:sp>
      <p:sp>
        <p:nvSpPr>
          <p:cNvPr id="4" name="Rectangle 3">
            <a:extLst>
              <a:ext uri="{FF2B5EF4-FFF2-40B4-BE49-F238E27FC236}">
                <a16:creationId xmlns:a16="http://schemas.microsoft.com/office/drawing/2014/main" id="{67E62BC8-C36F-43A3-8FC7-A950B9AB39C3}"/>
              </a:ext>
            </a:extLst>
          </p:cNvPr>
          <p:cNvSpPr/>
          <p:nvPr/>
        </p:nvSpPr>
        <p:spPr>
          <a:xfrm>
            <a:off x="739737" y="2697538"/>
            <a:ext cx="1510301" cy="558800"/>
          </a:xfrm>
          <a:prstGeom prst="rect">
            <a:avLst/>
          </a:prstGeom>
          <a:solidFill>
            <a:srgbClr val="07446B"/>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1400" dirty="0">
                <a:solidFill>
                  <a:schemeClr val="bg1"/>
                </a:solidFill>
              </a:rPr>
              <a:t>数据质量验证</a:t>
            </a:r>
            <a:endParaRPr lang="en-US" sz="1400" dirty="0">
              <a:solidFill>
                <a:schemeClr val="bg1"/>
              </a:solidFill>
            </a:endParaRPr>
          </a:p>
        </p:txBody>
      </p:sp>
      <p:sp>
        <p:nvSpPr>
          <p:cNvPr id="5" name="Rectangle 4">
            <a:extLst>
              <a:ext uri="{FF2B5EF4-FFF2-40B4-BE49-F238E27FC236}">
                <a16:creationId xmlns:a16="http://schemas.microsoft.com/office/drawing/2014/main" id="{4FA0AD0C-DD65-4F94-AC8D-F3F11DBC9052}"/>
              </a:ext>
            </a:extLst>
          </p:cNvPr>
          <p:cNvSpPr/>
          <p:nvPr/>
        </p:nvSpPr>
        <p:spPr>
          <a:xfrm>
            <a:off x="739736" y="3914454"/>
            <a:ext cx="1510301" cy="558800"/>
          </a:xfrm>
          <a:prstGeom prst="rect">
            <a:avLst/>
          </a:prstGeom>
          <a:solidFill>
            <a:srgbClr val="07446B"/>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1400" dirty="0">
                <a:solidFill>
                  <a:schemeClr val="bg1"/>
                </a:solidFill>
              </a:rPr>
              <a:t>数据清洗</a:t>
            </a:r>
            <a:endParaRPr lang="en-US" sz="1400" dirty="0">
              <a:solidFill>
                <a:schemeClr val="bg1"/>
              </a:solidFill>
            </a:endParaRPr>
          </a:p>
        </p:txBody>
      </p:sp>
      <p:sp>
        <p:nvSpPr>
          <p:cNvPr id="6" name="Rectangle 5">
            <a:extLst>
              <a:ext uri="{FF2B5EF4-FFF2-40B4-BE49-F238E27FC236}">
                <a16:creationId xmlns:a16="http://schemas.microsoft.com/office/drawing/2014/main" id="{018533AC-2F3C-4A54-A9B1-95D636036E30}"/>
              </a:ext>
            </a:extLst>
          </p:cNvPr>
          <p:cNvSpPr/>
          <p:nvPr/>
        </p:nvSpPr>
        <p:spPr>
          <a:xfrm>
            <a:off x="2835666" y="2697538"/>
            <a:ext cx="1510301" cy="558800"/>
          </a:xfrm>
          <a:prstGeom prst="rect">
            <a:avLst/>
          </a:prstGeom>
          <a:solidFill>
            <a:srgbClr val="07446B"/>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1400" dirty="0">
                <a:solidFill>
                  <a:schemeClr val="bg1"/>
                </a:solidFill>
              </a:rPr>
              <a:t>评论情感分析</a:t>
            </a:r>
            <a:endParaRPr lang="en-US" sz="1400" dirty="0">
              <a:solidFill>
                <a:schemeClr val="bg1"/>
              </a:solidFill>
            </a:endParaRPr>
          </a:p>
        </p:txBody>
      </p:sp>
      <p:sp>
        <p:nvSpPr>
          <p:cNvPr id="7" name="Rectangle 6">
            <a:extLst>
              <a:ext uri="{FF2B5EF4-FFF2-40B4-BE49-F238E27FC236}">
                <a16:creationId xmlns:a16="http://schemas.microsoft.com/office/drawing/2014/main" id="{BBE09F38-7609-4E82-904D-2239BEB37315}"/>
              </a:ext>
            </a:extLst>
          </p:cNvPr>
          <p:cNvSpPr/>
          <p:nvPr/>
        </p:nvSpPr>
        <p:spPr>
          <a:xfrm>
            <a:off x="4750081" y="2697538"/>
            <a:ext cx="1623317" cy="558800"/>
          </a:xfrm>
          <a:prstGeom prst="rect">
            <a:avLst/>
          </a:prstGeom>
          <a:solidFill>
            <a:srgbClr val="07446B"/>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1400" dirty="0">
                <a:solidFill>
                  <a:schemeClr val="bg1"/>
                </a:solidFill>
              </a:rPr>
              <a:t>评论聚类</a:t>
            </a:r>
            <a:endParaRPr lang="en-US" sz="1400" dirty="0">
              <a:solidFill>
                <a:schemeClr val="bg1"/>
              </a:solidFill>
            </a:endParaRPr>
          </a:p>
        </p:txBody>
      </p:sp>
      <p:sp>
        <p:nvSpPr>
          <p:cNvPr id="8" name="Rectangle 7">
            <a:extLst>
              <a:ext uri="{FF2B5EF4-FFF2-40B4-BE49-F238E27FC236}">
                <a16:creationId xmlns:a16="http://schemas.microsoft.com/office/drawing/2014/main" id="{EBD983B4-3006-4B02-B977-DEAD13532350}"/>
              </a:ext>
            </a:extLst>
          </p:cNvPr>
          <p:cNvSpPr/>
          <p:nvPr/>
        </p:nvSpPr>
        <p:spPr>
          <a:xfrm>
            <a:off x="5643930" y="3571413"/>
            <a:ext cx="1623317" cy="457200"/>
          </a:xfrm>
          <a:prstGeom prst="rect">
            <a:avLst/>
          </a:prstGeom>
          <a:solidFill>
            <a:srgbClr val="74B4CE"/>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1400" dirty="0">
                <a:solidFill>
                  <a:schemeClr val="bg1"/>
                </a:solidFill>
              </a:rPr>
              <a:t>聚类清理</a:t>
            </a:r>
            <a:endParaRPr lang="en-US" sz="1400" dirty="0">
              <a:solidFill>
                <a:schemeClr val="bg1"/>
              </a:solidFill>
            </a:endParaRPr>
          </a:p>
        </p:txBody>
      </p:sp>
      <p:sp>
        <p:nvSpPr>
          <p:cNvPr id="9" name="Rectangle 8">
            <a:extLst>
              <a:ext uri="{FF2B5EF4-FFF2-40B4-BE49-F238E27FC236}">
                <a16:creationId xmlns:a16="http://schemas.microsoft.com/office/drawing/2014/main" id="{5BB0D26B-EB06-484A-BFC6-67EB588E1978}"/>
              </a:ext>
            </a:extLst>
          </p:cNvPr>
          <p:cNvSpPr/>
          <p:nvPr/>
        </p:nvSpPr>
        <p:spPr>
          <a:xfrm>
            <a:off x="5643930" y="4409613"/>
            <a:ext cx="1623317" cy="457200"/>
          </a:xfrm>
          <a:prstGeom prst="rect">
            <a:avLst/>
          </a:prstGeom>
          <a:solidFill>
            <a:srgbClr val="74B4CE"/>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1400" dirty="0">
                <a:solidFill>
                  <a:schemeClr val="bg1"/>
                </a:solidFill>
              </a:rPr>
              <a:t>聚类主题提炼</a:t>
            </a:r>
            <a:endParaRPr lang="en-US" sz="1400" dirty="0">
              <a:solidFill>
                <a:schemeClr val="bg1"/>
              </a:solidFill>
            </a:endParaRPr>
          </a:p>
        </p:txBody>
      </p:sp>
      <p:sp>
        <p:nvSpPr>
          <p:cNvPr id="10" name="Rectangle 9">
            <a:extLst>
              <a:ext uri="{FF2B5EF4-FFF2-40B4-BE49-F238E27FC236}">
                <a16:creationId xmlns:a16="http://schemas.microsoft.com/office/drawing/2014/main" id="{9F3EF430-9503-48E7-B0F4-6D5ADA405997}"/>
              </a:ext>
            </a:extLst>
          </p:cNvPr>
          <p:cNvSpPr/>
          <p:nvPr/>
        </p:nvSpPr>
        <p:spPr>
          <a:xfrm>
            <a:off x="5643928" y="5247813"/>
            <a:ext cx="1623317" cy="457200"/>
          </a:xfrm>
          <a:prstGeom prst="rect">
            <a:avLst/>
          </a:prstGeom>
          <a:solidFill>
            <a:srgbClr val="74B4CE"/>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1400" dirty="0">
                <a:solidFill>
                  <a:schemeClr val="bg1"/>
                </a:solidFill>
              </a:rPr>
              <a:t>特殊类关键词提取</a:t>
            </a:r>
            <a:endParaRPr lang="en-US" sz="1400" dirty="0">
              <a:solidFill>
                <a:schemeClr val="bg1"/>
              </a:solidFill>
            </a:endParaRPr>
          </a:p>
        </p:txBody>
      </p:sp>
      <p:sp>
        <p:nvSpPr>
          <p:cNvPr id="11" name="Rectangle 10">
            <a:extLst>
              <a:ext uri="{FF2B5EF4-FFF2-40B4-BE49-F238E27FC236}">
                <a16:creationId xmlns:a16="http://schemas.microsoft.com/office/drawing/2014/main" id="{85259E59-C7BC-4E4C-BE14-ECE64FE0584B}"/>
              </a:ext>
            </a:extLst>
          </p:cNvPr>
          <p:cNvSpPr/>
          <p:nvPr/>
        </p:nvSpPr>
        <p:spPr>
          <a:xfrm>
            <a:off x="7311771" y="2697538"/>
            <a:ext cx="1623317" cy="558800"/>
          </a:xfrm>
          <a:prstGeom prst="rect">
            <a:avLst/>
          </a:prstGeom>
          <a:solidFill>
            <a:srgbClr val="07446B"/>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1400" dirty="0">
                <a:solidFill>
                  <a:schemeClr val="bg1"/>
                </a:solidFill>
              </a:rPr>
              <a:t>生成标签</a:t>
            </a:r>
            <a:r>
              <a:rPr lang="en-US" altLang="zh-CN" sz="1400" dirty="0">
                <a:solidFill>
                  <a:schemeClr val="bg1"/>
                </a:solidFill>
              </a:rPr>
              <a:t>--</a:t>
            </a:r>
            <a:r>
              <a:rPr lang="zh-CN" altLang="en-US" sz="1400" dirty="0">
                <a:solidFill>
                  <a:schemeClr val="bg1"/>
                </a:solidFill>
              </a:rPr>
              <a:t>语料库</a:t>
            </a:r>
            <a:endParaRPr lang="en-US" sz="1400" dirty="0">
              <a:solidFill>
                <a:schemeClr val="bg1"/>
              </a:solidFill>
            </a:endParaRPr>
          </a:p>
        </p:txBody>
      </p:sp>
      <p:sp>
        <p:nvSpPr>
          <p:cNvPr id="12" name="Rectangle 11">
            <a:extLst>
              <a:ext uri="{FF2B5EF4-FFF2-40B4-BE49-F238E27FC236}">
                <a16:creationId xmlns:a16="http://schemas.microsoft.com/office/drawing/2014/main" id="{6ECD27D0-2C8F-4C8F-9ACF-AA6AF3453B3C}"/>
              </a:ext>
            </a:extLst>
          </p:cNvPr>
          <p:cNvSpPr/>
          <p:nvPr/>
        </p:nvSpPr>
        <p:spPr>
          <a:xfrm>
            <a:off x="9685097" y="2697538"/>
            <a:ext cx="1623317" cy="558800"/>
          </a:xfrm>
          <a:prstGeom prst="rect">
            <a:avLst/>
          </a:prstGeom>
          <a:solidFill>
            <a:srgbClr val="07446B"/>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1400" dirty="0">
                <a:solidFill>
                  <a:schemeClr val="bg1"/>
                </a:solidFill>
              </a:rPr>
              <a:t>给原始评论打标签</a:t>
            </a:r>
            <a:endParaRPr lang="en-US" sz="1400" dirty="0">
              <a:solidFill>
                <a:schemeClr val="bg1"/>
              </a:solidFill>
            </a:endParaRPr>
          </a:p>
        </p:txBody>
      </p:sp>
      <p:cxnSp>
        <p:nvCxnSpPr>
          <p:cNvPr id="14" name="Connector: Elbow 13">
            <a:extLst>
              <a:ext uri="{FF2B5EF4-FFF2-40B4-BE49-F238E27FC236}">
                <a16:creationId xmlns:a16="http://schemas.microsoft.com/office/drawing/2014/main" id="{86107D52-4E4A-43F2-BDA5-6B179FF52962}"/>
              </a:ext>
            </a:extLst>
          </p:cNvPr>
          <p:cNvCxnSpPr>
            <a:stCxn id="3" idx="3"/>
            <a:endCxn id="6" idx="1"/>
          </p:cNvCxnSpPr>
          <p:nvPr/>
        </p:nvCxnSpPr>
        <p:spPr>
          <a:xfrm>
            <a:off x="2250038" y="1882169"/>
            <a:ext cx="585628" cy="1094769"/>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A5744E07-F279-4202-ABF4-E379F5E22231}"/>
              </a:ext>
            </a:extLst>
          </p:cNvPr>
          <p:cNvCxnSpPr>
            <a:stCxn id="4" idx="3"/>
            <a:endCxn id="6" idx="1"/>
          </p:cNvCxnSpPr>
          <p:nvPr/>
        </p:nvCxnSpPr>
        <p:spPr>
          <a:xfrm>
            <a:off x="2250038" y="2976938"/>
            <a:ext cx="585628"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0" name="Connector: Elbow 19">
            <a:extLst>
              <a:ext uri="{FF2B5EF4-FFF2-40B4-BE49-F238E27FC236}">
                <a16:creationId xmlns:a16="http://schemas.microsoft.com/office/drawing/2014/main" id="{4673EE8A-053A-4B41-BAE4-144A0626766F}"/>
              </a:ext>
            </a:extLst>
          </p:cNvPr>
          <p:cNvCxnSpPr>
            <a:stCxn id="5" idx="3"/>
            <a:endCxn id="6" idx="1"/>
          </p:cNvCxnSpPr>
          <p:nvPr/>
        </p:nvCxnSpPr>
        <p:spPr>
          <a:xfrm flipV="1">
            <a:off x="2250037" y="2976938"/>
            <a:ext cx="585629" cy="1216916"/>
          </a:xfrm>
          <a:prstGeom prst="bentConnector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74F46A1E-62C6-4FC1-9987-48E8EF485795}"/>
              </a:ext>
            </a:extLst>
          </p:cNvPr>
          <p:cNvCxnSpPr>
            <a:stCxn id="6" idx="3"/>
            <a:endCxn id="7" idx="1"/>
          </p:cNvCxnSpPr>
          <p:nvPr/>
        </p:nvCxnSpPr>
        <p:spPr>
          <a:xfrm>
            <a:off x="4345967" y="2976938"/>
            <a:ext cx="40411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54C78F72-F989-4C84-B150-5E506C3F4AAC}"/>
              </a:ext>
            </a:extLst>
          </p:cNvPr>
          <p:cNvCxnSpPr>
            <a:stCxn id="7" idx="3"/>
            <a:endCxn id="11" idx="1"/>
          </p:cNvCxnSpPr>
          <p:nvPr/>
        </p:nvCxnSpPr>
        <p:spPr>
          <a:xfrm>
            <a:off x="6373398" y="2976938"/>
            <a:ext cx="93837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60C53F4B-B75D-4AC2-9C64-13551D209CD8}"/>
              </a:ext>
            </a:extLst>
          </p:cNvPr>
          <p:cNvCxnSpPr>
            <a:stCxn id="11" idx="3"/>
            <a:endCxn id="12" idx="1"/>
          </p:cNvCxnSpPr>
          <p:nvPr/>
        </p:nvCxnSpPr>
        <p:spPr>
          <a:xfrm>
            <a:off x="8935088" y="2976938"/>
            <a:ext cx="750009"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8" name="Connector: Elbow 27">
            <a:extLst>
              <a:ext uri="{FF2B5EF4-FFF2-40B4-BE49-F238E27FC236}">
                <a16:creationId xmlns:a16="http://schemas.microsoft.com/office/drawing/2014/main" id="{28CDFBFF-3EBD-4539-925F-839403738D55}"/>
              </a:ext>
            </a:extLst>
          </p:cNvPr>
          <p:cNvCxnSpPr>
            <a:stCxn id="7" idx="2"/>
            <a:endCxn id="8" idx="1"/>
          </p:cNvCxnSpPr>
          <p:nvPr/>
        </p:nvCxnSpPr>
        <p:spPr>
          <a:xfrm rot="16200000" flipH="1">
            <a:off x="5330998" y="3487080"/>
            <a:ext cx="543675" cy="82190"/>
          </a:xfrm>
          <a:prstGeom prst="bentConnector2">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0" name="Connector: Elbow 29">
            <a:extLst>
              <a:ext uri="{FF2B5EF4-FFF2-40B4-BE49-F238E27FC236}">
                <a16:creationId xmlns:a16="http://schemas.microsoft.com/office/drawing/2014/main" id="{A164099D-1688-4BA0-982B-4CE0D985D941}"/>
              </a:ext>
            </a:extLst>
          </p:cNvPr>
          <p:cNvCxnSpPr>
            <a:stCxn id="7" idx="2"/>
            <a:endCxn id="9" idx="1"/>
          </p:cNvCxnSpPr>
          <p:nvPr/>
        </p:nvCxnSpPr>
        <p:spPr>
          <a:xfrm rot="16200000" flipH="1">
            <a:off x="4911898" y="3906180"/>
            <a:ext cx="1381875" cy="82190"/>
          </a:xfrm>
          <a:prstGeom prst="bentConnector2">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2" name="Connector: Elbow 31">
            <a:extLst>
              <a:ext uri="{FF2B5EF4-FFF2-40B4-BE49-F238E27FC236}">
                <a16:creationId xmlns:a16="http://schemas.microsoft.com/office/drawing/2014/main" id="{DAD248FB-797D-4BAA-AB83-677E7207486B}"/>
              </a:ext>
            </a:extLst>
          </p:cNvPr>
          <p:cNvCxnSpPr>
            <a:stCxn id="7" idx="2"/>
            <a:endCxn id="10" idx="1"/>
          </p:cNvCxnSpPr>
          <p:nvPr/>
        </p:nvCxnSpPr>
        <p:spPr>
          <a:xfrm rot="16200000" flipH="1">
            <a:off x="4492797" y="4325281"/>
            <a:ext cx="2220075" cy="82188"/>
          </a:xfrm>
          <a:prstGeom prst="bentConnector2">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547549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BAF1-7CB0-4A35-A6DB-5467E6B164F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B08D7C6E-0782-44A1-A787-096ADBCBA7F0}"/>
              </a:ext>
            </a:extLst>
          </p:cNvPr>
          <p:cNvPicPr/>
          <p:nvPr/>
        </p:nvPicPr>
        <p:blipFill>
          <a:blip r:embed="rId2"/>
          <a:stretch>
            <a:fillRect/>
          </a:stretch>
        </p:blipFill>
        <p:spPr>
          <a:xfrm>
            <a:off x="328774" y="113016"/>
            <a:ext cx="10798138" cy="6516384"/>
          </a:xfrm>
          <a:prstGeom prst="rect">
            <a:avLst/>
          </a:prstGeom>
        </p:spPr>
      </p:pic>
    </p:spTree>
    <p:extLst>
      <p:ext uri="{BB962C8B-B14F-4D97-AF65-F5344CB8AC3E}">
        <p14:creationId xmlns:p14="http://schemas.microsoft.com/office/powerpoint/2010/main" val="16207275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5CC1D187-4362-4D82-9E89-E42A6357074E}"/>
              </a:ext>
            </a:extLst>
          </p:cNvPr>
          <p:cNvGraphicFramePr>
            <a:graphicFrameLocks noChangeAspect="1"/>
          </p:cNvGraphicFramePr>
          <p:nvPr>
            <p:custDataLst>
              <p:tags r:id="rId2"/>
            </p:custDataLst>
            <p:extLst>
              <p:ext uri="{D42A27DB-BD31-4B8C-83A1-F6EECF244321}">
                <p14:modId xmlns:p14="http://schemas.microsoft.com/office/powerpoint/2010/main" val="4243834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9569"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Rectangle 14">
            <a:extLst>
              <a:ext uri="{FF2B5EF4-FFF2-40B4-BE49-F238E27FC236}">
                <a16:creationId xmlns:a16="http://schemas.microsoft.com/office/drawing/2014/main" id="{127B19B5-6A10-4D94-BACB-1FC6DFAF65C0}"/>
              </a:ext>
            </a:extLst>
          </p:cNvPr>
          <p:cNvSpPr/>
          <p:nvPr/>
        </p:nvSpPr>
        <p:spPr>
          <a:xfrm>
            <a:off x="207623" y="2054830"/>
            <a:ext cx="3994507" cy="2691831"/>
          </a:xfrm>
          <a:prstGeom prst="rect">
            <a:avLst/>
          </a:prstGeom>
          <a:ln>
            <a:solidFill>
              <a:srgbClr val="74B4CE"/>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pic>
        <p:nvPicPr>
          <p:cNvPr id="11" name="Picture 10" descr="A white piece of paper&#10;&#10;Description automatically generated with low confidence">
            <a:extLst>
              <a:ext uri="{FF2B5EF4-FFF2-40B4-BE49-F238E27FC236}">
                <a16:creationId xmlns:a16="http://schemas.microsoft.com/office/drawing/2014/main" id="{6493783E-0CB5-4DDD-9A92-CDFD62F44B97}"/>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4387066" y="4172468"/>
            <a:ext cx="7551505" cy="1416668"/>
          </a:xfrm>
          <a:prstGeom prst="rect">
            <a:avLst/>
          </a:prstGeom>
        </p:spPr>
      </p:pic>
      <p:pic>
        <p:nvPicPr>
          <p:cNvPr id="9" name="Picture 8" descr="A white piece of paper&#10;&#10;Description automatically generated with low confidence">
            <a:extLst>
              <a:ext uri="{FF2B5EF4-FFF2-40B4-BE49-F238E27FC236}">
                <a16:creationId xmlns:a16="http://schemas.microsoft.com/office/drawing/2014/main" id="{B9CFC0EC-3E3E-4520-A3E5-A5C16DB31C60}"/>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4387066" y="1401754"/>
            <a:ext cx="7551505" cy="2397110"/>
          </a:xfrm>
          <a:prstGeom prst="rect">
            <a:avLst/>
          </a:prstGeom>
        </p:spPr>
      </p:pic>
      <p:sp>
        <p:nvSpPr>
          <p:cNvPr id="2" name="Title 1">
            <a:extLst>
              <a:ext uri="{FF2B5EF4-FFF2-40B4-BE49-F238E27FC236}">
                <a16:creationId xmlns:a16="http://schemas.microsoft.com/office/drawing/2014/main" id="{BD7C3C7A-4D28-4AED-9840-4F16E85EEEFD}"/>
              </a:ext>
            </a:extLst>
          </p:cNvPr>
          <p:cNvSpPr>
            <a:spLocks noGrp="1"/>
          </p:cNvSpPr>
          <p:nvPr>
            <p:ph type="title"/>
          </p:nvPr>
        </p:nvSpPr>
        <p:spPr/>
        <p:txBody>
          <a:bodyPr vert="horz"/>
          <a:lstStyle/>
          <a:p>
            <a:r>
              <a:rPr lang="en-US" altLang="zh-CN" dirty="0"/>
              <a:t>Data Cleaning</a:t>
            </a:r>
            <a:endParaRPr lang="en-US" dirty="0"/>
          </a:p>
        </p:txBody>
      </p:sp>
      <p:sp>
        <p:nvSpPr>
          <p:cNvPr id="4" name="TextBox 3">
            <a:extLst>
              <a:ext uri="{FF2B5EF4-FFF2-40B4-BE49-F238E27FC236}">
                <a16:creationId xmlns:a16="http://schemas.microsoft.com/office/drawing/2014/main" id="{1FF7E771-0BAD-4447-94FC-B88B2B29E9A2}"/>
              </a:ext>
            </a:extLst>
          </p:cNvPr>
          <p:cNvSpPr txBox="1"/>
          <p:nvPr/>
        </p:nvSpPr>
        <p:spPr>
          <a:xfrm>
            <a:off x="428091" y="2600309"/>
            <a:ext cx="3383621" cy="13985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marR="0" lvl="0" indent="-342900">
              <a:lnSpc>
                <a:spcPct val="107000"/>
              </a:lnSpc>
              <a:spcBef>
                <a:spcPts val="0"/>
              </a:spcBef>
              <a:spcAft>
                <a:spcPts val="0"/>
              </a:spcAft>
              <a:buFont typeface="+mj-lt"/>
              <a:buAutoNum type="arabicPeriod"/>
            </a:pPr>
            <a:r>
              <a:rPr lang="zh-CN" sz="1600" b="1" dirty="0">
                <a:effectLst/>
                <a:latin typeface="Calibri" panose="020F0502020204030204" pitchFamily="34" charset="0"/>
                <a:ea typeface="DengXian" panose="02010600030101010101" pitchFamily="2" charset="-122"/>
                <a:cs typeface="Times New Roman" panose="02020603050405020304" pitchFamily="18" charset="0"/>
              </a:rPr>
              <a:t>原始评论断</a:t>
            </a:r>
            <a:r>
              <a:rPr lang="zh-CN" altLang="en-US" sz="1600" b="1" dirty="0">
                <a:latin typeface="Calibri" panose="020F0502020204030204" pitchFamily="34" charset="0"/>
                <a:ea typeface="DengXian" panose="02010600030101010101" pitchFamily="2" charset="-122"/>
                <a:cs typeface="Times New Roman" panose="02020603050405020304" pitchFamily="18" charset="0"/>
              </a:rPr>
              <a:t>句</a:t>
            </a:r>
            <a:endParaRPr lang="en-US" altLang="zh-CN" sz="1600" b="1" dirty="0">
              <a:latin typeface="Calibri" panose="020F0502020204030204" pitchFamily="34" charset="0"/>
              <a:ea typeface="DengXian" panose="02010600030101010101" pitchFamily="2" charset="-122"/>
              <a:cs typeface="Times New Roman" panose="02020603050405020304" pitchFamily="18" charset="0"/>
            </a:endParaRPr>
          </a:p>
          <a:p>
            <a:pPr marL="800100" lvl="1" indent="-342900">
              <a:lnSpc>
                <a:spcPct val="107000"/>
              </a:lnSpc>
              <a:buFont typeface="Courier New" panose="02070309020205020404" pitchFamily="49" charset="0"/>
              <a:buChar char="o"/>
            </a:pPr>
            <a:r>
              <a:rPr lang="zh-CN" sz="1600" b="1" dirty="0">
                <a:effectLst/>
                <a:latin typeface="Calibri" panose="020F0502020204030204" pitchFamily="34" charset="0"/>
                <a:ea typeface="DengXian" panose="02010600030101010101" pitchFamily="2" charset="-122"/>
                <a:cs typeface="Times New Roman" panose="02020603050405020304" pitchFamily="18" charset="0"/>
              </a:rPr>
              <a:t>标点符号</a:t>
            </a:r>
            <a:endParaRPr lang="en-US" altLang="zh-CN" sz="1600" b="1" dirty="0">
              <a:effectLst/>
              <a:latin typeface="Calibri" panose="020F0502020204030204" pitchFamily="34" charset="0"/>
              <a:ea typeface="DengXian" panose="02010600030101010101" pitchFamily="2" charset="-122"/>
              <a:cs typeface="Times New Roman" panose="02020603050405020304" pitchFamily="18" charset="0"/>
            </a:endParaRPr>
          </a:p>
          <a:p>
            <a:pPr marL="800100" lvl="1" indent="-342900">
              <a:lnSpc>
                <a:spcPct val="107000"/>
              </a:lnSpc>
              <a:buFont typeface="Courier New" panose="02070309020205020404" pitchFamily="49" charset="0"/>
              <a:buChar char="o"/>
            </a:pPr>
            <a:r>
              <a:rPr lang="zh-CN" sz="1600" b="1" dirty="0">
                <a:effectLst/>
                <a:latin typeface="Calibri" panose="020F0502020204030204" pitchFamily="34" charset="0"/>
                <a:ea typeface="DengXian" panose="02010600030101010101" pitchFamily="2" charset="-122"/>
                <a:cs typeface="Times New Roman" panose="02020603050405020304" pitchFamily="18" charset="0"/>
              </a:rPr>
              <a:t>转折语</a:t>
            </a:r>
            <a:r>
              <a:rPr lang="en-US" altLang="zh-CN" sz="1600" b="1" dirty="0">
                <a:effectLst/>
                <a:latin typeface="Calibri" panose="020F0502020204030204" pitchFamily="34" charset="0"/>
                <a:ea typeface="DengXian" panose="02010600030101010101" pitchFamily="2" charset="-122"/>
                <a:cs typeface="Times New Roman" panose="02020603050405020304" pitchFamily="18" charset="0"/>
              </a:rPr>
              <a:t>(</a:t>
            </a:r>
            <a:r>
              <a:rPr lang="zh-CN" altLang="en-US" sz="1600" b="1" dirty="0">
                <a:effectLst/>
                <a:latin typeface="Calibri" panose="020F0502020204030204" pitchFamily="34" charset="0"/>
                <a:ea typeface="DengXian" panose="02010600030101010101" pitchFamily="2" charset="-122"/>
                <a:cs typeface="Times New Roman" panose="02020603050405020304" pitchFamily="18" charset="0"/>
              </a:rPr>
              <a:t>但是、不过、而且）</a:t>
            </a:r>
            <a:endParaRPr lang="en-US" altLang="zh-CN" sz="1600" b="1" dirty="0">
              <a:latin typeface="Calibri" panose="020F0502020204030204" pitchFamily="34" charset="0"/>
              <a:ea typeface="DengXian" panose="02010600030101010101" pitchFamily="2" charset="-122"/>
              <a:cs typeface="Times New Roman" panose="02020603050405020304" pitchFamily="18" charset="0"/>
            </a:endParaRPr>
          </a:p>
          <a:p>
            <a:pPr marL="800100" lvl="1" indent="-342900">
              <a:lnSpc>
                <a:spcPct val="107000"/>
              </a:lnSpc>
              <a:buFont typeface="Courier New" panose="02070309020205020404" pitchFamily="49" charset="0"/>
              <a:buChar char="o"/>
            </a:pPr>
            <a:r>
              <a:rPr lang="en-US" sz="1600" b="1" dirty="0">
                <a:effectLst/>
                <a:latin typeface="Calibri" panose="020F0502020204030204" pitchFamily="34" charset="0"/>
                <a:ea typeface="DengXian" panose="02010600030101010101" pitchFamily="2" charset="-122"/>
                <a:cs typeface="Times New Roman" panose="02020603050405020304" pitchFamily="18" charset="0"/>
              </a:rPr>
              <a:t>1…2…3…4…</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zh-CN" sz="1600" b="1" dirty="0">
                <a:effectLst/>
                <a:latin typeface="Calibri" panose="020F0502020204030204" pitchFamily="34" charset="0"/>
                <a:ea typeface="DengXian" panose="02010600030101010101" pitchFamily="2" charset="-122"/>
                <a:cs typeface="Times New Roman" panose="02020603050405020304" pitchFamily="18" charset="0"/>
              </a:rPr>
              <a:t>句子去叠字、繁体字等操作</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6" name="TextBox 5">
            <a:extLst>
              <a:ext uri="{FF2B5EF4-FFF2-40B4-BE49-F238E27FC236}">
                <a16:creationId xmlns:a16="http://schemas.microsoft.com/office/drawing/2014/main" id="{D269778C-2A98-449B-A88A-1404E9762C80}"/>
              </a:ext>
            </a:extLst>
          </p:cNvPr>
          <p:cNvSpPr txBox="1"/>
          <p:nvPr/>
        </p:nvSpPr>
        <p:spPr>
          <a:xfrm>
            <a:off x="4808305" y="1815479"/>
            <a:ext cx="6873411"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dirty="0"/>
              <a:t>优点：1.颜值-耐克家鞋子颜值一如既往的好看，属于跑鞋品牌里的颜值一线。2.科技-这双搭载了全掌碳板，据说推力不错具体跑步效果还要上脚跑一下再评论。鞋面材质比较轻薄，透气性不错。大底才用的是React材质，上脚弹性不错虽然不及ZoomX重量也略重但胜在耐用。3.脚感-上脚走了几步，有一点踩高跷的感觉。这双4cm大厚底本来就高而且后掌设计又非常窄，所以走路的话会感觉有点晃稳定性不够。感觉这双适合中掌或者前掌着地的跑者，后跟跑法除非退步力量和脚踝力量比较强壮的还行，如果大是体重初跑者容易感觉会增加受伤风险。 缺点：1.当竞速鞋穿吧重量有点重，当训练鞋穿吧又有碳板，定位有点尴尬。 </a:t>
            </a:r>
            <a:r>
              <a:rPr lang="en-US" sz="1200" dirty="0" err="1"/>
              <a:t>总结：初步感觉是一双不错的中端竞速跑鞋，重量稍重，缓震出色，适合有一定跑步基础的跑者。具体感受跑一段时间再追评</a:t>
            </a:r>
            <a:r>
              <a:rPr lang="en-US" sz="1200" dirty="0"/>
              <a:t>。</a:t>
            </a:r>
          </a:p>
        </p:txBody>
      </p:sp>
      <p:sp>
        <p:nvSpPr>
          <p:cNvPr id="8" name="TextBox 7">
            <a:extLst>
              <a:ext uri="{FF2B5EF4-FFF2-40B4-BE49-F238E27FC236}">
                <a16:creationId xmlns:a16="http://schemas.microsoft.com/office/drawing/2014/main" id="{FB7E1E14-5872-4BFD-965D-31FB3C3272B6}"/>
              </a:ext>
            </a:extLst>
          </p:cNvPr>
          <p:cNvSpPr txBox="1"/>
          <p:nvPr/>
        </p:nvSpPr>
        <p:spPr>
          <a:xfrm>
            <a:off x="4808305" y="4537481"/>
            <a:ext cx="6692473"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dirty="0"/>
              <a:t>Be️🔻</a:t>
            </a:r>
            <a:r>
              <a:rPr lang="en-US" sz="1200" dirty="0" err="1"/>
              <a:t>走起路来很轻快，抓地效</a:t>
            </a:r>
            <a:r>
              <a:rPr lang="en-US" sz="1200" dirty="0"/>
              <a:t>🍑</a:t>
            </a:r>
            <a:r>
              <a:rPr lang="en-US" sz="1200" dirty="0" err="1"/>
              <a:t>果非常好，非常</a:t>
            </a:r>
            <a:r>
              <a:rPr lang="en-US" sz="1200" dirty="0"/>
              <a:t>🏕</a:t>
            </a:r>
            <a:r>
              <a:rPr lang="en-US" sz="1200" dirty="0" err="1"/>
              <a:t>透气，不臭脚！大小</a:t>
            </a:r>
            <a:r>
              <a:rPr lang="en-US" sz="1200" dirty="0"/>
              <a:t>🍾🍾</a:t>
            </a:r>
            <a:r>
              <a:rPr lang="en-US" sz="1200" dirty="0" err="1"/>
              <a:t>正好，外观颜值非️常高。气垫有弹性，非常</a:t>
            </a:r>
            <a:r>
              <a:rPr lang="en-US" sz="1200" dirty="0"/>
              <a:t>🗳🗳</a:t>
            </a:r>
            <a:r>
              <a:rPr lang="en-US" sz="1200" dirty="0" err="1"/>
              <a:t>适合慢跑，有减震的</a:t>
            </a:r>
            <a:r>
              <a:rPr lang="en-US" sz="1200" dirty="0"/>
              <a:t>💫</a:t>
            </a:r>
            <a:r>
              <a:rPr lang="en-US" sz="1200" dirty="0" err="1"/>
              <a:t>效果，除了冬季其他季节穿都很合适。面料️手感柔软细腻，胶粘合度</a:t>
            </a:r>
            <a:r>
              <a:rPr lang="en-US" sz="1200" dirty="0"/>
              <a:t>🍮</a:t>
            </a:r>
            <a:r>
              <a:rPr lang="en-US" sz="1200" dirty="0" err="1"/>
              <a:t>完美，穿的不顶脚。一体化流线型设计，耐克的</a:t>
            </a:r>
            <a:r>
              <a:rPr lang="en-US" sz="1200" dirty="0"/>
              <a:t>🏸</a:t>
            </a:r>
            <a:r>
              <a:rPr lang="en-US" sz="1200" dirty="0" err="1"/>
              <a:t>鞋子非常超值</a:t>
            </a:r>
            <a:endParaRPr lang="en-US" sz="1200" dirty="0"/>
          </a:p>
        </p:txBody>
      </p:sp>
    </p:spTree>
    <p:extLst>
      <p:ext uri="{BB962C8B-B14F-4D97-AF65-F5344CB8AC3E}">
        <p14:creationId xmlns:p14="http://schemas.microsoft.com/office/powerpoint/2010/main" val="1483158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4CFED4D-ED2D-439A-BDCF-84E819949ACC}"/>
              </a:ext>
            </a:extLst>
          </p:cNvPr>
          <p:cNvGraphicFramePr>
            <a:graphicFrameLocks noChangeAspect="1"/>
          </p:cNvGraphicFramePr>
          <p:nvPr>
            <p:custDataLst>
              <p:tags r:id="rId2"/>
            </p:custDataLst>
            <p:extLst>
              <p:ext uri="{D42A27DB-BD31-4B8C-83A1-F6EECF244321}">
                <p14:modId xmlns:p14="http://schemas.microsoft.com/office/powerpoint/2010/main" val="13414875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0590"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3" name="Picture 12" descr="A white piece of paper&#10;&#10;Description automatically generated with low confidence">
            <a:extLst>
              <a:ext uri="{FF2B5EF4-FFF2-40B4-BE49-F238E27FC236}">
                <a16:creationId xmlns:a16="http://schemas.microsoft.com/office/drawing/2014/main" id="{2682C44F-08DD-427F-A7A6-B09E889EC382}"/>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4952144" y="5712654"/>
            <a:ext cx="6750978" cy="558800"/>
          </a:xfrm>
          <a:prstGeom prst="rect">
            <a:avLst/>
          </a:prstGeom>
        </p:spPr>
      </p:pic>
      <p:sp>
        <p:nvSpPr>
          <p:cNvPr id="8" name="Rectangle 7">
            <a:extLst>
              <a:ext uri="{FF2B5EF4-FFF2-40B4-BE49-F238E27FC236}">
                <a16:creationId xmlns:a16="http://schemas.microsoft.com/office/drawing/2014/main" id="{299CE62D-8B9A-40AB-994C-6B288D5980EF}"/>
              </a:ext>
            </a:extLst>
          </p:cNvPr>
          <p:cNvSpPr/>
          <p:nvPr/>
        </p:nvSpPr>
        <p:spPr>
          <a:xfrm>
            <a:off x="320638" y="1552614"/>
            <a:ext cx="4179443" cy="4140485"/>
          </a:xfrm>
          <a:prstGeom prst="rect">
            <a:avLst/>
          </a:prstGeom>
          <a:ln>
            <a:solidFill>
              <a:srgbClr val="74B4CE"/>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2" name="Title 1">
            <a:extLst>
              <a:ext uri="{FF2B5EF4-FFF2-40B4-BE49-F238E27FC236}">
                <a16:creationId xmlns:a16="http://schemas.microsoft.com/office/drawing/2014/main" id="{036CDFC1-DDDA-49D0-8E23-3F27DDB15FD4}"/>
              </a:ext>
            </a:extLst>
          </p:cNvPr>
          <p:cNvSpPr>
            <a:spLocks noGrp="1"/>
          </p:cNvSpPr>
          <p:nvPr>
            <p:ph type="title"/>
          </p:nvPr>
        </p:nvSpPr>
        <p:spPr/>
        <p:txBody>
          <a:bodyPr vert="horz"/>
          <a:lstStyle/>
          <a:p>
            <a:r>
              <a:rPr lang="en-US" dirty="0"/>
              <a:t>Sentiment Analysis</a:t>
            </a:r>
          </a:p>
        </p:txBody>
      </p:sp>
      <p:pic>
        <p:nvPicPr>
          <p:cNvPr id="5" name="Picture 4">
            <a:extLst>
              <a:ext uri="{FF2B5EF4-FFF2-40B4-BE49-F238E27FC236}">
                <a16:creationId xmlns:a16="http://schemas.microsoft.com/office/drawing/2014/main" id="{AA6124B2-8F3B-4A44-97AF-31A24C46B7C5}"/>
              </a:ext>
            </a:extLst>
          </p:cNvPr>
          <p:cNvPicPr/>
          <p:nvPr/>
        </p:nvPicPr>
        <p:blipFill>
          <a:blip r:embed="rId7"/>
          <a:stretch>
            <a:fillRect/>
          </a:stretch>
        </p:blipFill>
        <p:spPr>
          <a:xfrm>
            <a:off x="4628937" y="1552614"/>
            <a:ext cx="7516403" cy="2909014"/>
          </a:xfrm>
          <a:prstGeom prst="rect">
            <a:avLst/>
          </a:prstGeom>
        </p:spPr>
      </p:pic>
      <p:sp>
        <p:nvSpPr>
          <p:cNvPr id="7" name="TextBox 6">
            <a:extLst>
              <a:ext uri="{FF2B5EF4-FFF2-40B4-BE49-F238E27FC236}">
                <a16:creationId xmlns:a16="http://schemas.microsoft.com/office/drawing/2014/main" id="{5BD7AA32-F7B4-4617-95B3-8189CF496477}"/>
              </a:ext>
            </a:extLst>
          </p:cNvPr>
          <p:cNvSpPr txBox="1"/>
          <p:nvPr/>
        </p:nvSpPr>
        <p:spPr>
          <a:xfrm>
            <a:off x="449494" y="1898711"/>
            <a:ext cx="3824555" cy="324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marR="0" lvl="0" indent="-342900">
              <a:lnSpc>
                <a:spcPct val="107000"/>
              </a:lnSpc>
              <a:spcBef>
                <a:spcPts val="0"/>
              </a:spcBef>
              <a:spcAft>
                <a:spcPts val="0"/>
              </a:spcAft>
              <a:buFont typeface="+mj-lt"/>
              <a:buAutoNum type="arabicPeriod"/>
            </a:pPr>
            <a:r>
              <a:rPr lang="en-US" sz="1600" b="1" dirty="0" err="1">
                <a:effectLst/>
                <a:latin typeface="Calibri" panose="020F0502020204030204" pitchFamily="34" charset="0"/>
                <a:ea typeface="DengXian" panose="02010600030101010101" pitchFamily="2" charset="-122"/>
                <a:cs typeface="Times New Roman" panose="02020603050405020304" pitchFamily="18" charset="0"/>
              </a:rPr>
              <a:t>Snownlp</a:t>
            </a:r>
            <a:r>
              <a:rPr lang="zh-CN" sz="1600" b="1" dirty="0">
                <a:effectLst/>
                <a:latin typeface="Calibri" panose="020F0502020204030204" pitchFamily="34" charset="0"/>
                <a:ea typeface="DengXian" panose="02010600030101010101" pitchFamily="2" charset="-122"/>
                <a:cs typeface="Times New Roman" panose="02020603050405020304" pitchFamily="18" charset="0"/>
              </a:rPr>
              <a:t>情感分数，划分</a:t>
            </a:r>
            <a:r>
              <a:rPr lang="en-US" sz="1600" b="1" dirty="0">
                <a:effectLst/>
                <a:latin typeface="Calibri" panose="020F0502020204030204" pitchFamily="34" charset="0"/>
                <a:ea typeface="DengXian" panose="02010600030101010101" pitchFamily="2" charset="-122"/>
                <a:cs typeface="Times New Roman" panose="02020603050405020304" pitchFamily="18" charset="0"/>
              </a:rPr>
              <a:t>positive, negative, neutral</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zh-CN" sz="1600" b="1" dirty="0">
                <a:effectLst/>
                <a:latin typeface="Calibri" panose="020F0502020204030204" pitchFamily="34" charset="0"/>
                <a:ea typeface="DengXian" panose="02010600030101010101" pitchFamily="2" charset="-122"/>
                <a:cs typeface="Times New Roman" panose="02020603050405020304" pitchFamily="18" charset="0"/>
              </a:rPr>
              <a:t>利用我们的关键词表</a:t>
            </a:r>
            <a:r>
              <a:rPr lang="en-US" sz="1600" b="1" dirty="0">
                <a:effectLst/>
                <a:latin typeface="Calibri" panose="020F0502020204030204" pitchFamily="34" charset="0"/>
                <a:ea typeface="DengXian" panose="02010600030101010101" pitchFamily="2" charset="-122"/>
                <a:cs typeface="Times New Roman" panose="02020603050405020304" pitchFamily="18" charset="0"/>
              </a:rPr>
              <a:t>keywords_sentimental_words.xlsx</a:t>
            </a:r>
            <a:r>
              <a:rPr lang="zh-CN" sz="1600" b="1" dirty="0">
                <a:effectLst/>
                <a:latin typeface="Calibri" panose="020F0502020204030204" pitchFamily="34" charset="0"/>
                <a:ea typeface="DengXian" panose="02010600030101010101" pitchFamily="2" charset="-122"/>
                <a:cs typeface="Times New Roman" panose="02020603050405020304" pitchFamily="18" charset="0"/>
              </a:rPr>
              <a:t>设计算法改进</a:t>
            </a:r>
            <a:r>
              <a:rPr lang="en-US" sz="1600" b="1" dirty="0" err="1">
                <a:effectLst/>
                <a:latin typeface="Calibri" panose="020F0502020204030204" pitchFamily="34" charset="0"/>
                <a:ea typeface="DengXian" panose="02010600030101010101" pitchFamily="2" charset="-122"/>
                <a:cs typeface="Times New Roman" panose="02020603050405020304" pitchFamily="18" charset="0"/>
              </a:rPr>
              <a:t>snownlp</a:t>
            </a:r>
            <a:r>
              <a:rPr lang="zh-CN" sz="1600" b="1" dirty="0">
                <a:effectLst/>
                <a:latin typeface="Calibri" panose="020F0502020204030204" pitchFamily="34" charset="0"/>
                <a:ea typeface="DengXian" panose="02010600030101010101" pitchFamily="2" charset="-122"/>
                <a:cs typeface="Times New Roman" panose="02020603050405020304" pitchFamily="18" charset="0"/>
              </a:rPr>
              <a:t>的情感分析结果</a:t>
            </a:r>
            <a:r>
              <a:rPr lang="en-US" sz="1600" b="1" dirty="0">
                <a:effectLst/>
                <a:latin typeface="Calibri" panose="020F0502020204030204" pitchFamily="34" charset="0"/>
                <a:ea typeface="DengXian" panose="02010600030101010101" pitchFamily="2" charset="-122"/>
                <a:cs typeface="Times New Roman" panose="02020603050405020304" pitchFamily="18" charset="0"/>
              </a:rPr>
              <a:t>---</a:t>
            </a:r>
            <a:r>
              <a:rPr lang="zh-CN" sz="1600" b="1" dirty="0">
                <a:effectLst/>
                <a:latin typeface="Calibri" panose="020F0502020204030204" pitchFamily="34" charset="0"/>
                <a:ea typeface="DengXian" panose="02010600030101010101" pitchFamily="2" charset="-122"/>
                <a:cs typeface="Times New Roman" panose="02020603050405020304" pitchFamily="18" charset="0"/>
              </a:rPr>
              <a:t>如果一句话里有我们自定义的关键词，那么这句话会被我们的算法重新计算情感；如果没有我们自定义的关键词</a:t>
            </a:r>
            <a:r>
              <a:rPr lang="en-US" sz="1600" b="1" dirty="0">
                <a:effectLst/>
                <a:latin typeface="Calibri" panose="020F0502020204030204" pitchFamily="34" charset="0"/>
                <a:ea typeface="DengXian" panose="02010600030101010101" pitchFamily="2" charset="-122"/>
                <a:cs typeface="Times New Roman" panose="02020603050405020304" pitchFamily="18" charset="0"/>
              </a:rPr>
              <a:t>,</a:t>
            </a:r>
            <a:r>
              <a:rPr lang="zh-CN" sz="1600" b="1" dirty="0">
                <a:effectLst/>
                <a:latin typeface="Calibri" panose="020F0502020204030204" pitchFamily="34" charset="0"/>
                <a:ea typeface="DengXian" panose="02010600030101010101" pitchFamily="2" charset="-122"/>
                <a:cs typeface="Times New Roman" panose="02020603050405020304" pitchFamily="18" charset="0"/>
              </a:rPr>
              <a:t>那么情感按照</a:t>
            </a:r>
            <a:r>
              <a:rPr lang="en-US" sz="1600" b="1" dirty="0" err="1">
                <a:effectLst/>
                <a:latin typeface="Calibri" panose="020F0502020204030204" pitchFamily="34" charset="0"/>
                <a:ea typeface="DengXian" panose="02010600030101010101" pitchFamily="2" charset="-122"/>
                <a:cs typeface="Times New Roman" panose="02020603050405020304" pitchFamily="18" charset="0"/>
              </a:rPr>
              <a:t>snownlp</a:t>
            </a:r>
            <a:r>
              <a:rPr lang="zh-CN" sz="1600" b="1" dirty="0">
                <a:effectLst/>
                <a:latin typeface="Calibri" panose="020F0502020204030204" pitchFamily="34" charset="0"/>
                <a:ea typeface="DengXian" panose="02010600030101010101" pitchFamily="2" charset="-122"/>
                <a:cs typeface="Times New Roman" panose="02020603050405020304" pitchFamily="18" charset="0"/>
              </a:rPr>
              <a:t>的结果来</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742950" marR="0" lvl="1" indent="-285750">
              <a:lnSpc>
                <a:spcPct val="107000"/>
              </a:lnSpc>
              <a:spcBef>
                <a:spcPts val="0"/>
              </a:spcBef>
              <a:spcAft>
                <a:spcPts val="800"/>
              </a:spcAft>
              <a:buFont typeface="+mj-lt"/>
              <a:buAutoNum type="alphaLcPeriod"/>
            </a:pPr>
            <a:r>
              <a:rPr lang="zh-CN" sz="1600" b="1" dirty="0">
                <a:effectLst/>
                <a:latin typeface="Calibri" panose="020F0502020204030204" pitchFamily="34" charset="0"/>
                <a:ea typeface="DengXian" panose="02010600030101010101" pitchFamily="2" charset="-122"/>
                <a:cs typeface="Times New Roman" panose="02020603050405020304" pitchFamily="18" charset="0"/>
              </a:rPr>
              <a:t>我们的算法逻辑主要是关键词（有自身正负分数）</a:t>
            </a:r>
            <a:r>
              <a:rPr lang="en-US" sz="1600" b="1" dirty="0">
                <a:effectLst/>
                <a:latin typeface="Calibri" panose="020F0502020204030204" pitchFamily="34" charset="0"/>
                <a:ea typeface="DengXian" panose="02010600030101010101" pitchFamily="2" charset="-122"/>
                <a:cs typeface="Times New Roman" panose="02020603050405020304" pitchFamily="18" charset="0"/>
              </a:rPr>
              <a:t>* </a:t>
            </a:r>
            <a:r>
              <a:rPr lang="zh-CN" sz="1600" b="1" dirty="0">
                <a:effectLst/>
                <a:latin typeface="Calibri" panose="020F0502020204030204" pitchFamily="34" charset="0"/>
                <a:ea typeface="DengXian" panose="02010600030101010101" pitchFamily="2" charset="-122"/>
                <a:cs typeface="Times New Roman" panose="02020603050405020304" pitchFamily="18" charset="0"/>
              </a:rPr>
              <a:t>关键词前后的情感词汇的分数</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0" name="TextBox 9">
            <a:extLst>
              <a:ext uri="{FF2B5EF4-FFF2-40B4-BE49-F238E27FC236}">
                <a16:creationId xmlns:a16="http://schemas.microsoft.com/office/drawing/2014/main" id="{8D85D80A-B31D-48A1-ADE8-5455523D2DCC}"/>
              </a:ext>
            </a:extLst>
          </p:cNvPr>
          <p:cNvSpPr txBox="1"/>
          <p:nvPr/>
        </p:nvSpPr>
        <p:spPr>
          <a:xfrm>
            <a:off x="4772775" y="4789638"/>
            <a:ext cx="6631968" cy="8744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nSpc>
                <a:spcPct val="107000"/>
              </a:lnSpc>
              <a:spcBef>
                <a:spcPts val="0"/>
              </a:spcBef>
              <a:spcAft>
                <a:spcPts val="0"/>
              </a:spcAft>
            </a:pPr>
            <a:r>
              <a:rPr lang="zh-CN" sz="1200" b="1">
                <a:effectLst/>
                <a:latin typeface="Calibri" panose="020F0502020204030204" pitchFamily="34" charset="0"/>
                <a:ea typeface="DengXian" panose="02010600030101010101" pitchFamily="2" charset="-122"/>
                <a:cs typeface="Times New Roman" panose="02020603050405020304" pitchFamily="18" charset="0"/>
              </a:rPr>
              <a:t>遗留的问题</a:t>
            </a:r>
            <a:r>
              <a:rPr lang="en-US" sz="1200" b="1">
                <a:effectLst/>
                <a:latin typeface="Calibri" panose="020F0502020204030204" pitchFamily="34" charset="0"/>
                <a:ea typeface="DengXian" panose="02010600030101010101" pitchFamily="2" charset="-122"/>
                <a:cs typeface="Times New Roman" panose="02020603050405020304" pitchFamily="18" charset="0"/>
              </a:rPr>
              <a:t>/</a:t>
            </a:r>
            <a:r>
              <a:rPr lang="zh-CN" sz="1200" b="1">
                <a:effectLst/>
                <a:latin typeface="Calibri" panose="020F0502020204030204" pitchFamily="34" charset="0"/>
                <a:ea typeface="DengXian" panose="02010600030101010101" pitchFamily="2" charset="-122"/>
                <a:cs typeface="Times New Roman" panose="02020603050405020304" pitchFamily="18" charset="0"/>
              </a:rPr>
              <a:t>优化方向：</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200">
                <a:effectLst/>
                <a:latin typeface="Calibri" panose="020F0502020204030204" pitchFamily="34" charset="0"/>
                <a:ea typeface="DengXian" panose="02010600030101010101" pitchFamily="2" charset="-122"/>
                <a:cs typeface="Times New Roman" panose="02020603050405020304" pitchFamily="18" charset="0"/>
              </a:rPr>
              <a:t>1. </a:t>
            </a:r>
            <a:r>
              <a:rPr lang="zh-CN" sz="1200">
                <a:effectLst/>
                <a:latin typeface="Calibri" panose="020F0502020204030204" pitchFamily="34" charset="0"/>
                <a:ea typeface="DengXian" panose="02010600030101010101" pitchFamily="2" charset="-122"/>
                <a:cs typeface="Times New Roman" panose="02020603050405020304" pitchFamily="18" charset="0"/>
              </a:rPr>
              <a:t>情感分析还在继续优化，还有很多类里面的正负情感混杂</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200">
                <a:effectLst/>
                <a:latin typeface="Calibri" panose="020F0502020204030204" pitchFamily="34" charset="0"/>
                <a:ea typeface="DengXian" panose="02010600030101010101" pitchFamily="2" charset="-122"/>
                <a:cs typeface="Times New Roman" panose="02020603050405020304" pitchFamily="18" charset="0"/>
              </a:rPr>
              <a:t>2. </a:t>
            </a:r>
            <a:r>
              <a:rPr lang="zh-CN" sz="1200">
                <a:effectLst/>
                <a:latin typeface="Calibri" panose="020F0502020204030204" pitchFamily="34" charset="0"/>
                <a:ea typeface="DengXian" panose="02010600030101010101" pitchFamily="2" charset="-122"/>
                <a:cs typeface="Times New Roman" panose="02020603050405020304" pitchFamily="18" charset="0"/>
              </a:rPr>
              <a:t>有</a:t>
            </a:r>
            <a:r>
              <a:rPr lang="en-US" sz="1200">
                <a:effectLst/>
                <a:latin typeface="Calibri" panose="020F0502020204030204" pitchFamily="34" charset="0"/>
                <a:ea typeface="DengXian" panose="02010600030101010101" pitchFamily="2" charset="-122"/>
                <a:cs typeface="Times New Roman" panose="02020603050405020304" pitchFamily="18" charset="0"/>
              </a:rPr>
              <a:t>keyword</a:t>
            </a:r>
            <a:r>
              <a:rPr lang="zh-CN" sz="1200">
                <a:effectLst/>
                <a:latin typeface="Calibri" panose="020F0502020204030204" pitchFamily="34" charset="0"/>
                <a:ea typeface="DengXian" panose="02010600030101010101" pitchFamily="2" charset="-122"/>
                <a:cs typeface="Times New Roman" panose="02020603050405020304" pitchFamily="18" charset="0"/>
              </a:rPr>
              <a:t>的部分目前采用我们自己的情感分析结果，应在结合</a:t>
            </a:r>
            <a:r>
              <a:rPr lang="en-US" sz="1200">
                <a:effectLst/>
                <a:latin typeface="Calibri" panose="020F0502020204030204" pitchFamily="34" charset="0"/>
                <a:ea typeface="DengXian" panose="02010600030101010101" pitchFamily="2" charset="-122"/>
                <a:cs typeface="Times New Roman" panose="02020603050405020304" pitchFamily="18" charset="0"/>
              </a:rPr>
              <a:t>snownlp</a:t>
            </a:r>
            <a:r>
              <a:rPr lang="zh-CN" sz="1200">
                <a:effectLst/>
                <a:latin typeface="Calibri" panose="020F0502020204030204" pitchFamily="34" charset="0"/>
                <a:ea typeface="DengXian" panose="02010600030101010101" pitchFamily="2" charset="-122"/>
                <a:cs typeface="Times New Roman" panose="02020603050405020304" pitchFamily="18" charset="0"/>
              </a:rPr>
              <a:t>看看能否提高准确度</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200">
                <a:effectLst/>
                <a:latin typeface="Calibri" panose="020F0502020204030204" pitchFamily="34" charset="0"/>
                <a:ea typeface="DengXian" panose="02010600030101010101" pitchFamily="2" charset="-122"/>
                <a:cs typeface="Times New Roman" panose="02020603050405020304" pitchFamily="18" charset="0"/>
              </a:rPr>
              <a:t>3. </a:t>
            </a:r>
            <a:r>
              <a:rPr lang="zh-CN" sz="1200">
                <a:effectLst/>
                <a:latin typeface="Calibri" panose="020F0502020204030204" pitchFamily="34" charset="0"/>
                <a:ea typeface="DengXian" panose="02010600030101010101" pitchFamily="2" charset="-122"/>
                <a:cs typeface="Times New Roman" panose="02020603050405020304" pitchFamily="18" charset="0"/>
              </a:rPr>
              <a:t>断句模型（服务器？）</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2" name="TextBox 11">
            <a:extLst>
              <a:ext uri="{FF2B5EF4-FFF2-40B4-BE49-F238E27FC236}">
                <a16:creationId xmlns:a16="http://schemas.microsoft.com/office/drawing/2014/main" id="{957C5D0F-21AF-4D2D-968E-54AD9D4ACA0D}"/>
              </a:ext>
            </a:extLst>
          </p:cNvPr>
          <p:cNvSpPr txBox="1"/>
          <p:nvPr/>
        </p:nvSpPr>
        <p:spPr>
          <a:xfrm>
            <a:off x="5071154" y="5776611"/>
            <a:ext cx="663196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100" dirty="0" err="1"/>
              <a:t>从专业跑鞋看鞋子还是又不足地方鞋底有点薄所以减震就不行慢跑还行长跑前脚掌会疼</a:t>
            </a:r>
            <a:endParaRPr lang="en-US" sz="1100" dirty="0"/>
          </a:p>
          <a:p>
            <a:r>
              <a:rPr lang="zh-CN" altLang="en-US" sz="1100" dirty="0"/>
              <a:t>好看是挺好看的缓震不行</a:t>
            </a:r>
            <a:endParaRPr lang="en-US" sz="1100" dirty="0"/>
          </a:p>
        </p:txBody>
      </p:sp>
    </p:spTree>
    <p:extLst>
      <p:ext uri="{BB962C8B-B14F-4D97-AF65-F5344CB8AC3E}">
        <p14:creationId xmlns:p14="http://schemas.microsoft.com/office/powerpoint/2010/main" val="16888816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ABA56FE4-8F54-48ED-A065-0CE1ACB33C8D}"/>
              </a:ext>
            </a:extLst>
          </p:cNvPr>
          <p:cNvGraphicFramePr>
            <a:graphicFrameLocks noChangeAspect="1"/>
          </p:cNvGraphicFramePr>
          <p:nvPr>
            <p:custDataLst>
              <p:tags r:id="rId2"/>
            </p:custDataLst>
            <p:extLst>
              <p:ext uri="{D42A27DB-BD31-4B8C-83A1-F6EECF244321}">
                <p14:modId xmlns:p14="http://schemas.microsoft.com/office/powerpoint/2010/main" val="6544511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1610"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AEC05429-3F9B-46D6-8BC9-4A86CC7B4C0C}"/>
              </a:ext>
            </a:extLst>
          </p:cNvPr>
          <p:cNvSpPr/>
          <p:nvPr/>
        </p:nvSpPr>
        <p:spPr>
          <a:xfrm>
            <a:off x="660400" y="1059454"/>
            <a:ext cx="7179497" cy="1344698"/>
          </a:xfrm>
          <a:prstGeom prst="rect">
            <a:avLst/>
          </a:prstGeom>
          <a:ln>
            <a:solidFill>
              <a:srgbClr val="74B4CE"/>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2" name="Title 1">
            <a:extLst>
              <a:ext uri="{FF2B5EF4-FFF2-40B4-BE49-F238E27FC236}">
                <a16:creationId xmlns:a16="http://schemas.microsoft.com/office/drawing/2014/main" id="{02FB41AA-0A5A-4EEF-A110-53B3B0E29F57}"/>
              </a:ext>
            </a:extLst>
          </p:cNvPr>
          <p:cNvSpPr>
            <a:spLocks noGrp="1"/>
          </p:cNvSpPr>
          <p:nvPr>
            <p:ph type="title"/>
          </p:nvPr>
        </p:nvSpPr>
        <p:spPr/>
        <p:txBody>
          <a:bodyPr vert="horz"/>
          <a:lstStyle/>
          <a:p>
            <a:r>
              <a:rPr lang="en-US" altLang="zh-CN" dirty="0"/>
              <a:t>Clustering</a:t>
            </a:r>
            <a:endParaRPr lang="en-US" dirty="0"/>
          </a:p>
        </p:txBody>
      </p:sp>
      <p:sp>
        <p:nvSpPr>
          <p:cNvPr id="4" name="TextBox 3">
            <a:extLst>
              <a:ext uri="{FF2B5EF4-FFF2-40B4-BE49-F238E27FC236}">
                <a16:creationId xmlns:a16="http://schemas.microsoft.com/office/drawing/2014/main" id="{9A6F91DA-34F2-4DF3-85DC-7F5156A5F2D0}"/>
              </a:ext>
            </a:extLst>
          </p:cNvPr>
          <p:cNvSpPr txBox="1"/>
          <p:nvPr/>
        </p:nvSpPr>
        <p:spPr>
          <a:xfrm>
            <a:off x="783691" y="1247376"/>
            <a:ext cx="6942476" cy="968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marR="0" lvl="0" indent="-342900">
              <a:lnSpc>
                <a:spcPct val="107000"/>
              </a:lnSpc>
              <a:spcBef>
                <a:spcPts val="0"/>
              </a:spcBef>
              <a:spcAft>
                <a:spcPts val="0"/>
              </a:spcAft>
              <a:buFont typeface="+mj-lt"/>
              <a:buAutoNum type="arabicPeriod"/>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Bert</a:t>
            </a:r>
            <a:r>
              <a:rPr lang="zh-CN" sz="1800" b="1" dirty="0">
                <a:effectLst/>
                <a:latin typeface="Calibri" panose="020F0502020204030204" pitchFamily="34" charset="0"/>
                <a:ea typeface="DengXian" panose="02010600030101010101" pitchFamily="2" charset="-122"/>
                <a:cs typeface="Times New Roman" panose="02020603050405020304" pitchFamily="18" charset="0"/>
              </a:rPr>
              <a:t>模型给句子向量化</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zh-CN" sz="1800" b="1" dirty="0">
                <a:effectLst/>
                <a:latin typeface="Calibri" panose="020F0502020204030204" pitchFamily="34" charset="0"/>
                <a:ea typeface="DengXian" panose="02010600030101010101" pitchFamily="2" charset="-122"/>
                <a:cs typeface="Times New Roman" panose="02020603050405020304" pitchFamily="18" charset="0"/>
              </a:rPr>
              <a:t>用余弦相似度给句子聚类，并且给出类的中心语句</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zh-CN" sz="1800" b="1" dirty="0">
                <a:effectLst/>
                <a:latin typeface="Calibri" panose="020F0502020204030204" pitchFamily="34" charset="0"/>
                <a:ea typeface="DengXian" panose="02010600030101010101" pitchFamily="2" charset="-122"/>
                <a:cs typeface="Times New Roman" panose="02020603050405020304" pitchFamily="18" charset="0"/>
              </a:rPr>
              <a:t>每个类里的句子按照离中心语句的远近排序</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79B9507F-0F12-4579-B547-4D66BE270C3B}"/>
              </a:ext>
            </a:extLst>
          </p:cNvPr>
          <p:cNvPicPr/>
          <p:nvPr/>
        </p:nvPicPr>
        <p:blipFill>
          <a:blip r:embed="rId6"/>
          <a:stretch>
            <a:fillRect/>
          </a:stretch>
        </p:blipFill>
        <p:spPr>
          <a:xfrm>
            <a:off x="660400" y="2592074"/>
            <a:ext cx="10117191" cy="3418211"/>
          </a:xfrm>
          <a:prstGeom prst="rect">
            <a:avLst/>
          </a:prstGeom>
        </p:spPr>
      </p:pic>
      <p:sp>
        <p:nvSpPr>
          <p:cNvPr id="10" name="TextBox 9">
            <a:extLst>
              <a:ext uri="{FF2B5EF4-FFF2-40B4-BE49-F238E27FC236}">
                <a16:creationId xmlns:a16="http://schemas.microsoft.com/office/drawing/2014/main" id="{4416ED29-D28D-4E24-AB2E-8B09292E31E5}"/>
              </a:ext>
            </a:extLst>
          </p:cNvPr>
          <p:cNvSpPr txBox="1"/>
          <p:nvPr/>
        </p:nvSpPr>
        <p:spPr>
          <a:xfrm>
            <a:off x="8059651" y="1247376"/>
            <a:ext cx="3067262" cy="990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lvl="0">
              <a:lnSpc>
                <a:spcPct val="107000"/>
              </a:lnSpc>
              <a:spcBef>
                <a:spcPts val="0"/>
              </a:spcBef>
              <a:spcAft>
                <a:spcPts val="0"/>
              </a:spcAft>
            </a:pPr>
            <a:r>
              <a:rPr lang="zh-CN" altLang="en-US" sz="1100" dirty="0">
                <a:effectLst/>
                <a:latin typeface="DengXian" panose="02010600030101010101" pitchFamily="2" charset="-122"/>
                <a:ea typeface="DengXian" panose="02010600030101010101" pitchFamily="2" charset="-122"/>
                <a:cs typeface="Times New Roman" panose="02020603050405020304" pitchFamily="18" charset="0"/>
              </a:rPr>
              <a:t>优化方向</a:t>
            </a:r>
            <a:endParaRPr lang="en-US" altLang="zh-CN" sz="1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zh-CN" sz="1100" dirty="0">
                <a:effectLst/>
                <a:latin typeface="DengXian" panose="02010600030101010101" pitchFamily="2" charset="-122"/>
                <a:ea typeface="DengXian" panose="02010600030101010101" pitchFamily="2" charset="-122"/>
                <a:cs typeface="Times New Roman" panose="02020603050405020304" pitchFamily="18" charset="0"/>
              </a:rPr>
              <a:t>如何提高类的准确性（离中心语句意思较远的句子如何自动扔掉避免人工）</a:t>
            </a:r>
            <a:endParaRPr lang="en-US" sz="1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zh-CN" sz="1100" dirty="0">
                <a:effectLst/>
                <a:latin typeface="DengXian" panose="02010600030101010101" pitchFamily="2" charset="-122"/>
                <a:ea typeface="DengXian" panose="02010600030101010101" pitchFamily="2" charset="-122"/>
                <a:cs typeface="Times New Roman" panose="02020603050405020304" pitchFamily="18" charset="0"/>
              </a:rPr>
              <a:t>用分类模型替换聚类（维度</a:t>
            </a:r>
            <a:r>
              <a:rPr lang="en-US" sz="1100" dirty="0">
                <a:effectLst/>
                <a:latin typeface="DengXian" panose="02010600030101010101" pitchFamily="2" charset="-122"/>
                <a:ea typeface="DengXian" panose="02010600030101010101" pitchFamily="2" charset="-122"/>
                <a:cs typeface="Times New Roman" panose="02020603050405020304" pitchFamily="18" charset="0"/>
              </a:rPr>
              <a:t>-</a:t>
            </a:r>
            <a:r>
              <a:rPr lang="zh-CN" sz="1100" dirty="0">
                <a:effectLst/>
                <a:latin typeface="DengXian" panose="02010600030101010101" pitchFamily="2" charset="-122"/>
                <a:ea typeface="DengXian" panose="02010600030101010101" pitchFamily="2" charset="-122"/>
                <a:cs typeface="Times New Roman" panose="02020603050405020304" pitchFamily="18" charset="0"/>
              </a:rPr>
              <a:t>情感作为标签）</a:t>
            </a:r>
            <a:endParaRPr lang="en-US" sz="1100" dirty="0">
              <a:effectLst/>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58936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B1B2B80-8044-451E-A63D-EE51D1DB6297}"/>
              </a:ext>
            </a:extLst>
          </p:cNvPr>
          <p:cNvGraphicFramePr>
            <a:graphicFrameLocks noChangeAspect="1"/>
          </p:cNvGraphicFramePr>
          <p:nvPr>
            <p:custDataLst>
              <p:tags r:id="rId2"/>
            </p:custDataLst>
            <p:extLst>
              <p:ext uri="{D42A27DB-BD31-4B8C-83A1-F6EECF244321}">
                <p14:modId xmlns:p14="http://schemas.microsoft.com/office/powerpoint/2010/main" val="10339927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2631"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Rectangle 13">
            <a:extLst>
              <a:ext uri="{FF2B5EF4-FFF2-40B4-BE49-F238E27FC236}">
                <a16:creationId xmlns:a16="http://schemas.microsoft.com/office/drawing/2014/main" id="{C975AE87-75B5-4A62-9AF6-4568ADF2C07C}"/>
              </a:ext>
            </a:extLst>
          </p:cNvPr>
          <p:cNvSpPr/>
          <p:nvPr/>
        </p:nvSpPr>
        <p:spPr>
          <a:xfrm>
            <a:off x="187789" y="1325366"/>
            <a:ext cx="5298611" cy="3020603"/>
          </a:xfrm>
          <a:prstGeom prst="rect">
            <a:avLst/>
          </a:prstGeom>
          <a:ln>
            <a:solidFill>
              <a:srgbClr val="74B4CE"/>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lang="en-US" sz="1100" dirty="0">
              <a:solidFill>
                <a:schemeClr val="bg1"/>
              </a:solidFill>
            </a:endParaRPr>
          </a:p>
        </p:txBody>
      </p:sp>
      <p:sp>
        <p:nvSpPr>
          <p:cNvPr id="2" name="Title 1">
            <a:extLst>
              <a:ext uri="{FF2B5EF4-FFF2-40B4-BE49-F238E27FC236}">
                <a16:creationId xmlns:a16="http://schemas.microsoft.com/office/drawing/2014/main" id="{4E73E615-E2EB-457F-8059-5B637EE34086}"/>
              </a:ext>
            </a:extLst>
          </p:cNvPr>
          <p:cNvSpPr>
            <a:spLocks noGrp="1"/>
          </p:cNvSpPr>
          <p:nvPr>
            <p:ph type="title"/>
          </p:nvPr>
        </p:nvSpPr>
        <p:spPr/>
        <p:txBody>
          <a:bodyPr vert="horz"/>
          <a:lstStyle/>
          <a:p>
            <a:r>
              <a:rPr lang="en-US" dirty="0"/>
              <a:t>Clustering-continue…</a:t>
            </a:r>
          </a:p>
        </p:txBody>
      </p:sp>
      <p:pic>
        <p:nvPicPr>
          <p:cNvPr id="3" name="Picture 2">
            <a:extLst>
              <a:ext uri="{FF2B5EF4-FFF2-40B4-BE49-F238E27FC236}">
                <a16:creationId xmlns:a16="http://schemas.microsoft.com/office/drawing/2014/main" id="{5EC5E41F-C15B-4D1A-B015-DB56E80CF673}"/>
              </a:ext>
            </a:extLst>
          </p:cNvPr>
          <p:cNvPicPr/>
          <p:nvPr/>
        </p:nvPicPr>
        <p:blipFill>
          <a:blip r:embed="rId6"/>
          <a:stretch>
            <a:fillRect/>
          </a:stretch>
        </p:blipFill>
        <p:spPr>
          <a:xfrm>
            <a:off x="187789" y="4843481"/>
            <a:ext cx="7363717" cy="1487940"/>
          </a:xfrm>
          <a:prstGeom prst="rect">
            <a:avLst/>
          </a:prstGeom>
        </p:spPr>
      </p:pic>
      <p:sp>
        <p:nvSpPr>
          <p:cNvPr id="8" name="TextBox 7">
            <a:extLst>
              <a:ext uri="{FF2B5EF4-FFF2-40B4-BE49-F238E27FC236}">
                <a16:creationId xmlns:a16="http://schemas.microsoft.com/office/drawing/2014/main" id="{929C3040-0637-4DD9-AACD-8914DF5274E5}"/>
              </a:ext>
            </a:extLst>
          </p:cNvPr>
          <p:cNvSpPr txBox="1"/>
          <p:nvPr/>
        </p:nvSpPr>
        <p:spPr>
          <a:xfrm>
            <a:off x="562615" y="1921192"/>
            <a:ext cx="4564189" cy="20621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buFont typeface="+mj-lt"/>
              <a:buAutoNum type="arabicPeriod"/>
            </a:pPr>
            <a:r>
              <a:rPr lang="zh-CN" sz="1600" b="1" dirty="0">
                <a:effectLst/>
                <a:latin typeface="DengXian" panose="02010600030101010101" pitchFamily="2" charset="-122"/>
                <a:ea typeface="DengXian" panose="02010600030101010101" pitchFamily="2" charset="-122"/>
                <a:cs typeface="Times New Roman" panose="02020603050405020304" pitchFamily="18" charset="0"/>
              </a:rPr>
              <a:t>手工挑出来人群，场景，首购复购，精神认同类</a:t>
            </a:r>
            <a:r>
              <a:rPr lang="zh-CN" altLang="en-US" sz="1600" b="1" dirty="0">
                <a:effectLst/>
                <a:latin typeface="DengXian" panose="02010600030101010101" pitchFamily="2" charset="-122"/>
                <a:ea typeface="DengXian" panose="02010600030101010101" pitchFamily="2" charset="-122"/>
                <a:cs typeface="Times New Roman" panose="02020603050405020304" pitchFamily="18" charset="0"/>
              </a:rPr>
              <a:t>、进一步提炼关键词，打二级标签</a:t>
            </a:r>
            <a:endParaRPr lang="en-US" altLang="zh-CN" sz="1600" b="1" dirty="0">
              <a:latin typeface="DengXian" panose="02010600030101010101" pitchFamily="2" charset="-122"/>
              <a:ea typeface="DengXian" panose="02010600030101010101" pitchFamily="2" charset="-122"/>
              <a:cs typeface="Times New Roman" panose="02020603050405020304" pitchFamily="18" charset="0"/>
            </a:endParaRPr>
          </a:p>
          <a:p>
            <a:pPr marL="342900" indent="-342900">
              <a:buFont typeface="+mj-lt"/>
              <a:buAutoNum type="arabicPeriod"/>
            </a:pPr>
            <a:r>
              <a:rPr lang="zh-CN" sz="1600" b="1" dirty="0">
                <a:effectLst/>
                <a:latin typeface="DengXian" panose="02010600030101010101" pitchFamily="2" charset="-122"/>
                <a:ea typeface="DengXian" panose="02010600030101010101" pitchFamily="2" charset="-122"/>
                <a:cs typeface="Times New Roman" panose="02020603050405020304" pitchFamily="18" charset="0"/>
              </a:rPr>
              <a:t>合并其他聚类并按照中心语句的关键词机打一级、二级标签</a:t>
            </a:r>
            <a:endParaRPr lang="en-US" altLang="zh-CN" sz="1600" b="1" dirty="0">
              <a:latin typeface="DengXian" panose="02010600030101010101" pitchFamily="2" charset="-122"/>
              <a:ea typeface="DengXian" panose="02010600030101010101" pitchFamily="2" charset="-122"/>
              <a:cs typeface="Times New Roman" panose="02020603050405020304" pitchFamily="18" charset="0"/>
            </a:endParaRPr>
          </a:p>
          <a:p>
            <a:pPr marL="342900" indent="-342900">
              <a:buFont typeface="+mj-lt"/>
              <a:buAutoNum type="arabicPeriod"/>
            </a:pPr>
            <a:r>
              <a:rPr lang="zh-CN" altLang="en-US" sz="1600" b="1" dirty="0">
                <a:effectLst/>
                <a:latin typeface="DengXian" panose="02010600030101010101" pitchFamily="2" charset="-122"/>
                <a:ea typeface="DengXian" panose="02010600030101010101" pitchFamily="2" charset="-122"/>
                <a:cs typeface="Times New Roman" panose="02020603050405020304" pitchFamily="18" charset="0"/>
              </a:rPr>
              <a:t>人工审核每个类的质量和一级二级标签，给每个类下一步处理方案打标签</a:t>
            </a:r>
            <a:endParaRPr lang="en-US" altLang="zh-CN" sz="1600" b="1" dirty="0">
              <a:latin typeface="DengXian" panose="02010600030101010101" pitchFamily="2" charset="-122"/>
              <a:ea typeface="DengXian" panose="02010600030101010101" pitchFamily="2" charset="-122"/>
              <a:cs typeface="Times New Roman" panose="02020603050405020304" pitchFamily="18" charset="0"/>
            </a:endParaRPr>
          </a:p>
          <a:p>
            <a:pPr marL="342900" indent="-342900">
              <a:buFont typeface="+mj-lt"/>
              <a:buAutoNum type="arabicPeriod"/>
            </a:pPr>
            <a:r>
              <a:rPr lang="zh-CN" altLang="en-US" sz="1600" b="1" dirty="0">
                <a:latin typeface="DengXian" panose="02010600030101010101" pitchFamily="2" charset="-122"/>
                <a:ea typeface="DengXian" panose="02010600030101010101" pitchFamily="2" charset="-122"/>
                <a:cs typeface="Times New Roman" panose="02020603050405020304" pitchFamily="18" charset="0"/>
              </a:rPr>
              <a:t>用机器进一步清理优化每个类</a:t>
            </a:r>
            <a:endParaRPr lang="en-US" altLang="zh-CN" sz="1600" b="1" dirty="0">
              <a:effectLst/>
              <a:latin typeface="DengXian" panose="02010600030101010101" pitchFamily="2" charset="-122"/>
              <a:ea typeface="DengXian" panose="02010600030101010101" pitchFamily="2" charset="-122"/>
              <a:cs typeface="Times New Roman" panose="02020603050405020304" pitchFamily="18" charset="0"/>
            </a:endParaRPr>
          </a:p>
          <a:p>
            <a:endParaRPr lang="en-US" sz="1600" dirty="0"/>
          </a:p>
        </p:txBody>
      </p:sp>
      <p:pic>
        <p:nvPicPr>
          <p:cNvPr id="9" name="Picture 8">
            <a:extLst>
              <a:ext uri="{FF2B5EF4-FFF2-40B4-BE49-F238E27FC236}">
                <a16:creationId xmlns:a16="http://schemas.microsoft.com/office/drawing/2014/main" id="{A7316537-7982-4CFC-A4D5-0FB5A58530DD}"/>
              </a:ext>
            </a:extLst>
          </p:cNvPr>
          <p:cNvPicPr/>
          <p:nvPr/>
        </p:nvPicPr>
        <p:blipFill>
          <a:blip r:embed="rId7"/>
          <a:stretch>
            <a:fillRect/>
          </a:stretch>
        </p:blipFill>
        <p:spPr>
          <a:xfrm>
            <a:off x="5702157" y="847620"/>
            <a:ext cx="6221859" cy="1196937"/>
          </a:xfrm>
          <a:prstGeom prst="rect">
            <a:avLst/>
          </a:prstGeom>
        </p:spPr>
      </p:pic>
      <p:pic>
        <p:nvPicPr>
          <p:cNvPr id="11" name="Picture 10">
            <a:extLst>
              <a:ext uri="{FF2B5EF4-FFF2-40B4-BE49-F238E27FC236}">
                <a16:creationId xmlns:a16="http://schemas.microsoft.com/office/drawing/2014/main" id="{57DBF560-05CE-48E4-9100-7FA8827BF162}"/>
              </a:ext>
            </a:extLst>
          </p:cNvPr>
          <p:cNvPicPr>
            <a:picLocks noChangeAspect="1"/>
          </p:cNvPicPr>
          <p:nvPr/>
        </p:nvPicPr>
        <p:blipFill rotWithShape="1">
          <a:blip r:embed="rId8"/>
          <a:srcRect r="2325"/>
          <a:stretch/>
        </p:blipFill>
        <p:spPr>
          <a:xfrm>
            <a:off x="5702158" y="2128587"/>
            <a:ext cx="6221857" cy="1378299"/>
          </a:xfrm>
          <a:prstGeom prst="rect">
            <a:avLst/>
          </a:prstGeom>
        </p:spPr>
      </p:pic>
      <p:pic>
        <p:nvPicPr>
          <p:cNvPr id="13" name="Picture 12">
            <a:extLst>
              <a:ext uri="{FF2B5EF4-FFF2-40B4-BE49-F238E27FC236}">
                <a16:creationId xmlns:a16="http://schemas.microsoft.com/office/drawing/2014/main" id="{545D6DCA-C7C3-401B-B69E-792E5B875CEA}"/>
              </a:ext>
            </a:extLst>
          </p:cNvPr>
          <p:cNvPicPr>
            <a:picLocks noChangeAspect="1"/>
          </p:cNvPicPr>
          <p:nvPr/>
        </p:nvPicPr>
        <p:blipFill rotWithShape="1">
          <a:blip r:embed="rId9"/>
          <a:srcRect b="22058"/>
          <a:stretch/>
        </p:blipFill>
        <p:spPr>
          <a:xfrm>
            <a:off x="5702156" y="3486034"/>
            <a:ext cx="6221859" cy="1378299"/>
          </a:xfrm>
          <a:prstGeom prst="rect">
            <a:avLst/>
          </a:prstGeom>
        </p:spPr>
      </p:pic>
      <p:sp>
        <p:nvSpPr>
          <p:cNvPr id="15" name="TextBox 14">
            <a:extLst>
              <a:ext uri="{FF2B5EF4-FFF2-40B4-BE49-F238E27FC236}">
                <a16:creationId xmlns:a16="http://schemas.microsoft.com/office/drawing/2014/main" id="{06E94421-56B1-4CB7-99DD-DA913F2435B5}"/>
              </a:ext>
            </a:extLst>
          </p:cNvPr>
          <p:cNvSpPr txBox="1"/>
          <p:nvPr/>
        </p:nvSpPr>
        <p:spPr>
          <a:xfrm>
            <a:off x="8204129" y="5215184"/>
            <a:ext cx="3067262" cy="6281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lvl="0">
              <a:lnSpc>
                <a:spcPct val="107000"/>
              </a:lnSpc>
              <a:spcBef>
                <a:spcPts val="0"/>
              </a:spcBef>
              <a:spcAft>
                <a:spcPts val="0"/>
              </a:spcAft>
            </a:pPr>
            <a:r>
              <a:rPr lang="zh-CN" altLang="en-US" sz="1100" dirty="0">
                <a:effectLst/>
                <a:latin typeface="DengXian" panose="02010600030101010101" pitchFamily="2" charset="-122"/>
                <a:ea typeface="DengXian" panose="02010600030101010101" pitchFamily="2" charset="-122"/>
                <a:cs typeface="Times New Roman" panose="02020603050405020304" pitchFamily="18" charset="0"/>
              </a:rPr>
              <a:t>优化方向</a:t>
            </a:r>
            <a:endParaRPr lang="en-US" altLang="zh-CN" sz="1100" dirty="0">
              <a:effectLst/>
              <a:latin typeface="DengXian" panose="02010600030101010101" pitchFamily="2" charset="-122"/>
              <a:ea typeface="DengXian" panose="02010600030101010101" pitchFamily="2" charset="-122"/>
              <a:cs typeface="Times New Roman" panose="02020603050405020304" pitchFamily="18" charset="0"/>
            </a:endParaRPr>
          </a:p>
          <a:p>
            <a:pPr marR="0" lvl="0">
              <a:lnSpc>
                <a:spcPct val="107000"/>
              </a:lnSpc>
              <a:spcBef>
                <a:spcPts val="0"/>
              </a:spcBef>
              <a:spcAft>
                <a:spcPts val="0"/>
              </a:spcAft>
            </a:pPr>
            <a:r>
              <a:rPr lang="en-US" altLang="zh-CN" sz="1100" dirty="0">
                <a:latin typeface="DengXian" panose="02010600030101010101" pitchFamily="2" charset="-122"/>
                <a:ea typeface="DengXian" panose="02010600030101010101" pitchFamily="2" charset="-122"/>
                <a:cs typeface="Times New Roman" panose="02020603050405020304" pitchFamily="18" charset="0"/>
              </a:rPr>
              <a:t>1. </a:t>
            </a:r>
            <a:r>
              <a:rPr lang="zh-CN" altLang="en-US" sz="1100" dirty="0">
                <a:latin typeface="DengXian" panose="02010600030101010101" pitchFamily="2" charset="-122"/>
                <a:ea typeface="DengXian" panose="02010600030101010101" pitchFamily="2" charset="-122"/>
                <a:cs typeface="Times New Roman" panose="02020603050405020304" pitchFamily="18" charset="0"/>
              </a:rPr>
              <a:t>人工的时间太多，还能有哪些地方可以用机器降低人工成本</a:t>
            </a:r>
            <a:endParaRPr lang="en-US" altLang="zh-CN" sz="1100" dirty="0">
              <a:effectLst/>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870796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CB82631-F446-4560-B729-FC63D47A7F31}"/>
              </a:ext>
            </a:extLst>
          </p:cNvPr>
          <p:cNvGraphicFramePr>
            <a:graphicFrameLocks noChangeAspect="1"/>
          </p:cNvGraphicFramePr>
          <p:nvPr>
            <p:custDataLst>
              <p:tags r:id="rId2"/>
            </p:custDataLst>
            <p:extLst>
              <p:ext uri="{D42A27DB-BD31-4B8C-83A1-F6EECF244321}">
                <p14:modId xmlns:p14="http://schemas.microsoft.com/office/powerpoint/2010/main" val="4916401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3654"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E9F6F18-1696-4BE6-9A9D-E3D3792DE0C9}"/>
              </a:ext>
            </a:extLst>
          </p:cNvPr>
          <p:cNvSpPr>
            <a:spLocks noGrp="1"/>
          </p:cNvSpPr>
          <p:nvPr>
            <p:ph type="title"/>
          </p:nvPr>
        </p:nvSpPr>
        <p:spPr/>
        <p:txBody>
          <a:bodyPr vert="horz"/>
          <a:lstStyle/>
          <a:p>
            <a:r>
              <a:rPr lang="en-US" dirty="0"/>
              <a:t>Final Corpus</a:t>
            </a:r>
          </a:p>
        </p:txBody>
      </p:sp>
      <p:pic>
        <p:nvPicPr>
          <p:cNvPr id="5" name="Picture 4">
            <a:extLst>
              <a:ext uri="{FF2B5EF4-FFF2-40B4-BE49-F238E27FC236}">
                <a16:creationId xmlns:a16="http://schemas.microsoft.com/office/drawing/2014/main" id="{BA5F1D8B-26C5-465C-9137-DB4553A4ABAD}"/>
              </a:ext>
            </a:extLst>
          </p:cNvPr>
          <p:cNvPicPr/>
          <p:nvPr/>
        </p:nvPicPr>
        <p:blipFill>
          <a:blip r:embed="rId6"/>
          <a:stretch>
            <a:fillRect/>
          </a:stretch>
        </p:blipFill>
        <p:spPr>
          <a:xfrm>
            <a:off x="1149421" y="2115181"/>
            <a:ext cx="9893158" cy="2248768"/>
          </a:xfrm>
          <a:prstGeom prst="rect">
            <a:avLst/>
          </a:prstGeom>
        </p:spPr>
      </p:pic>
    </p:spTree>
    <p:extLst>
      <p:ext uri="{BB962C8B-B14F-4D97-AF65-F5344CB8AC3E}">
        <p14:creationId xmlns:p14="http://schemas.microsoft.com/office/powerpoint/2010/main" val="35040722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33A9DB6-1203-4209-B8B2-7C00FD7D936B}"/>
              </a:ext>
            </a:extLst>
          </p:cNvPr>
          <p:cNvGraphicFramePr>
            <a:graphicFrameLocks noChangeAspect="1"/>
          </p:cNvGraphicFramePr>
          <p:nvPr>
            <p:custDataLst>
              <p:tags r:id="rId2"/>
            </p:custDataLst>
            <p:extLst>
              <p:ext uri="{D42A27DB-BD31-4B8C-83A1-F6EECF244321}">
                <p14:modId xmlns:p14="http://schemas.microsoft.com/office/powerpoint/2010/main" val="32251319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4678"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FFF3518-3EE0-4E41-A15C-3E7E5BE3C561}"/>
              </a:ext>
            </a:extLst>
          </p:cNvPr>
          <p:cNvSpPr>
            <a:spLocks noGrp="1"/>
          </p:cNvSpPr>
          <p:nvPr>
            <p:ph type="title"/>
          </p:nvPr>
        </p:nvSpPr>
        <p:spPr/>
        <p:txBody>
          <a:bodyPr vert="horz"/>
          <a:lstStyle/>
          <a:p>
            <a:r>
              <a:rPr lang="en-US" dirty="0"/>
              <a:t>Tag Comments</a:t>
            </a:r>
          </a:p>
        </p:txBody>
      </p:sp>
      <p:pic>
        <p:nvPicPr>
          <p:cNvPr id="4" name="Picture 3">
            <a:extLst>
              <a:ext uri="{FF2B5EF4-FFF2-40B4-BE49-F238E27FC236}">
                <a16:creationId xmlns:a16="http://schemas.microsoft.com/office/drawing/2014/main" id="{BF054853-29B2-4C5B-9499-00ED4F2A7D5E}"/>
              </a:ext>
            </a:extLst>
          </p:cNvPr>
          <p:cNvPicPr>
            <a:picLocks noChangeAspect="1"/>
          </p:cNvPicPr>
          <p:nvPr/>
        </p:nvPicPr>
        <p:blipFill>
          <a:blip r:embed="rId6"/>
          <a:stretch>
            <a:fillRect/>
          </a:stretch>
        </p:blipFill>
        <p:spPr>
          <a:xfrm>
            <a:off x="525409" y="1285014"/>
            <a:ext cx="11141182" cy="3350542"/>
          </a:xfrm>
          <a:prstGeom prst="rect">
            <a:avLst/>
          </a:prstGeom>
        </p:spPr>
      </p:pic>
    </p:spTree>
    <p:extLst>
      <p:ext uri="{BB962C8B-B14F-4D97-AF65-F5344CB8AC3E}">
        <p14:creationId xmlns:p14="http://schemas.microsoft.com/office/powerpoint/2010/main" val="7527089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266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bNumberIsYear val=&quot;0&quot;/&gt;&lt;m_strFormatTime&gt;%#d&lt;/m_strFormatTime&gt;&lt;m_yearfmt&gt;&lt;begin val=&quot;0&quot;/&gt;&lt;end val=&quot;4&quot;/&gt;&lt;/m_yearfmt&gt;&lt;/m_precDefaultDay&gt;&lt;m_precDefaultWeek&gt;&lt;m_bNumberIsYear val=&quot;0&quot;/&gt;&lt;m_strFormatTime&gt;%d.&lt;/m_strFormatTime&gt;&lt;m_yearfmt&gt;&lt;begin val=&quot;0&quot;/&gt;&lt;end val=&quot;4&quot;/&gt;&lt;/m_yearfmt&gt;&lt;/m_precDefaultWeek&gt;&lt;m_precDefaultMonth&gt;&lt;m_yearfmt&gt;&lt;begin val=&quot;0&quot;/&gt;&lt;end val=&quot;4&quot;/&gt;&lt;/m_yearfmt&gt;&lt;/m_precDefaultMonth&gt;&lt;m_precDefaultQuarter&gt;&lt;m_bNumberIsYear val=&quot;0&quot;/&gt;&lt;m_strFormatTime&gt;Q%5&lt;/m_strFormatTime&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24&quot;&gt;&lt;elem m_fUsage=&quot;2.94169005664425942115E+00&quot;&gt;&lt;m_msothmcolidx val=&quot;0&quot;/&gt;&lt;m_rgb r=&quot;DA&quot; g=&quot;DA&quot; b=&quot;DA&quot;/&gt;&lt;/elem&gt;&lt;elem m_fUsage=&quot;1.00000000000000000000E+00&quot;&gt;&lt;m_msothmcolidx val=&quot;0&quot;/&gt;&lt;m_rgb r=&quot;E3&quot; g=&quot;E3&quot; b=&quot;E3&quot;/&gt;&lt;/elem&gt;&lt;elem m_fUsage=&quot;9.00000000000000022204E-01&quot;&gt;&lt;m_msothmcolidx val=&quot;0&quot;/&gt;&lt;m_rgb r=&quot;32&quot; g=&quot;8C&quot; b=&quot;42&quot;/&gt;&lt;/elem&gt;&lt;elem m_fUsage=&quot;8.17887699000000023553E-01&quot;&gt;&lt;m_msothmcolidx val=&quot;0&quot;/&gt;&lt;m_rgb r=&quot;FF&quot; g=&quot;FF&quot; b=&quot;00&quot;/&gt;&lt;/elem&gt;&lt;elem m_fUsage=&quot;8.10000000000000053291E-01&quot;&gt;&lt;m_msothmcolidx val=&quot;0&quot;/&gt;&lt;m_rgb r=&quot;07&quot; g=&quot;73&quot; b=&quot;49&quot;/&gt;&lt;/elem&gt;&lt;elem m_fUsage=&quot;4.78296900000000135833E-01&quot;&gt;&lt;m_msothmcolidx val=&quot;0&quot;/&gt;&lt;m_rgb r=&quot;00&quot; g=&quot;46&quot; b=&quot;7A&quot;/&gt;&lt;/elem&gt;&lt;elem m_fUsage=&quot;3.79581594482632789234E-01&quot;&gt;&lt;m_msothmcolidx val=&quot;0&quot;/&gt;&lt;m_rgb r=&quot;BD&quot; g=&quot;FE&quot; b=&quot;BA&quot;/&gt;&lt;/elem&gt;&lt;elem m_fUsage=&quot;3.66145359392736235993E-01&quot;&gt;&lt;m_msothmcolidx val=&quot;0&quot;/&gt;&lt;m_rgb r=&quot;C5&quot; g=&quot;DA&quot; b=&quot;35&quot;/&gt;&lt;/elem&gt;&lt;elem m_fUsage=&quot;2.96577741108116355040E-01&quot;&gt;&lt;m_msothmcolidx val=&quot;0&quot;/&gt;&lt;m_rgb r=&quot;DC&quot; g=&quot;EA&quot; b=&quot;AC&quot;/&gt;&lt;/elem&gt;&lt;elem m_fUsage=&quot;2.82429536481000165171E-01&quot;&gt;&lt;m_msothmcolidx val=&quot;0&quot;/&gt;&lt;m_rgb r=&quot;3C&quot; g=&quot;5D&quot; b=&quot;2E&quot;/&gt;&lt;/elem&gt;&lt;elem m_fUsage=&quot;2.13873103969128203206E-01&quot;&gt;&lt;m_msothmcolidx val=&quot;0&quot;/&gt;&lt;m_rgb r=&quot;15&quot; g=&quot;A6&quot; b=&quot;6B&quot;/&gt;&lt;/elem&gt;&lt;elem m_fUsage=&quot;1.85302018885184188735E-01&quot;&gt;&lt;m_msothmcolidx val=&quot;0&quot;/&gt;&lt;m_rgb r=&quot;D2&quot; g=&quot;E0&quot; b=&quot;72&quot;/&gt;&lt;/elem&gt;&lt;elem m_fUsage=&quot;1.50094635296999207030E-01&quot;&gt;&lt;m_msothmcolidx val=&quot;0&quot;/&gt;&lt;m_rgb r=&quot;9C&quot; g=&quot;C0&quot; b=&quot;7A&quot;/&gt;&lt;/elem&gt;&lt;elem m_fUsage=&quot;1.35085171767299283552E-01&quot;&gt;&lt;m_msothmcolidx val=&quot;0&quot;/&gt;&lt;m_rgb r=&quot;66&quot; g=&quot;A1&quot; b=&quot;44&quot;/&gt;&lt;/elem&gt;&lt;elem m_fUsage=&quot;1.21576654590569363523E-01&quot;&gt;&lt;m_msothmcolidx val=&quot;0&quot;/&gt;&lt;m_rgb r=&quot;14&quot; g=&quot;A6&quot; b=&quot;6D&quot;/&gt;&lt;/elem&gt;&lt;elem m_fUsage=&quot;1.09418989131512434110E-01&quot;&gt;&lt;m_msothmcolidx val=&quot;0&quot;/&gt;&lt;m_rgb r=&quot;B1&quot; g=&quot;D8&quot; b=&quot;89&quot;/&gt;&lt;/elem&gt;&lt;elem m_fUsage=&quot;9.84770902183611934744E-02&quot;&gt;&lt;m_msothmcolidx val=&quot;0&quot;/&gt;&lt;m_rgb r=&quot;7D&quot; g=&quot;BF&quot; b=&quot;42&quot;/&gt;&lt;/elem&gt;&lt;elem m_fUsage=&quot;8.86293811965250810658E-02&quot;&gt;&lt;m_msothmcolidx val=&quot;0&quot;/&gt;&lt;m_rgb r=&quot;C8&quot; g=&quot;DA&quot; b=&quot;3A&quot;/&gt;&lt;/elem&gt;&lt;elem m_fUsage=&quot;8.82747056893631587560E-02&quot;&gt;&lt;m_msothmcolidx val=&quot;0&quot;/&gt;&lt;m_rgb r=&quot;F1&quot; g=&quot;CE&quot; b=&quot;63&quot;/&gt;&lt;/elem&gt;&lt;elem m_fUsage=&quot;7.97664430768725701837E-02&quot;&gt;&lt;m_msothmcolidx val=&quot;0&quot;/&gt;&lt;m_rgb r=&quot;2E&quot; g=&quot;8C&quot; b=&quot;40&quot;/&gt;&lt;/elem&gt;&lt;elem m_fUsage=&quot;6.46108188922667886489E-02&quot;&gt;&lt;m_msothmcolidx val=&quot;0&quot;/&gt;&lt;m_rgb r=&quot;73&quot; g=&quot;BF&quot; b=&quot;43&quot;/&gt;&lt;/elem&gt;&lt;elem m_fUsage=&quot;5.81497370030401097840E-02&quot;&gt;&lt;m_msothmcolidx val=&quot;0&quot;/&gt;&lt;m_rgb r=&quot;4E&quot; g=&quot;8C&quot; b=&quot;3F&quot;/&gt;&lt;/elem&gt;&lt;elem m_fUsage=&quot;3.81520424476946215520E-02&quot;&gt;&lt;m_msothmcolidx val=&quot;0&quot;/&gt;&lt;m_rgb r=&quot;5F&quot; g=&quot;9E&quot; b=&quot;6A&quot;/&gt;&lt;/elem&gt;&lt;elem m_fUsage=&quot;3.46008386642463749983E-02&quot;&gt;&lt;m_msothmcolidx val=&quot;0&quot;/&gt;&lt;m_rgb r=&quot;86&quot; g=&quot;BC&quot; b=&quot;B6&quot;/&gt;&lt;/elem&gt;&lt;/m_vecMRU&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Z.YA3hjww7pCXKMqu9InY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Z.YA3hjww7pCXKMqu9InY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Z.YA3hjww7pCXKMqu9InY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Z.YA3hjww7pCXKMqu9InY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Z.YA3hjww7pCXKMqu9InY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yFHB9Zc1QiGkb4VuGR_33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VFqczAz0_EZHfgBQTq9M0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Z.YA3hjww7pCXKMqu9InY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Z.YA3hjww7pCXKMqu9InY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Z.YA3hjww7pCXKMqu9InY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yFHB9Zc1QiGkb4VuGR_33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Z.YA3hjww7pCXKMqu9InY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Z.YA3hjww7pCXKMqu9InY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Z.YA3hjww7pCXKMqu9InY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yFHB9Zc1QiGkb4VuGR_33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VFqczAz0_EZHfgBQTq9M0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Z.YA3hjww7pCXKMqu9InY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Z.YA3hjww7pCXKMqu9InY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Z.YA3hjww7pCXKMqu9InY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Z.YA3hjww7pCXKMqu9InY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Z.YA3hjww7pCXKMqu9InY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VFqczAz0_EZHfgBQTq9M0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Z.YA3hjww7pCXKMqu9InY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9zURM4ooa1LXwArJNH9oz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QROsAsHHNdsXDiee_wcu9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zBKNhmhgqX29_vTpuzmO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sVtGxIS0sfiruo_XdGA48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vg82PW2lHbKjh1L0E2m8O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dL0fYJlbTrO4dx53uWPNV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QoLz_NdjI3GEn7NHbX5Mg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TjC2zEDJLLOZPv50AuKJ2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7qh9R7rOINNeoV4ZMT4fT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Z.YA3hjww7pCXKMqu9InY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K8IFSs9pLZHr_4lDc02DG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rH3kTxZQKkFVXZrSh4hBd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s4ETxtVSPKU2NYYoA4W_k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fZml4uyZUvL3lEn6aHYx0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7P4woq7fl7n9NphUgyUnc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usTm.2yK6fMa2q5HosOs3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lVObKaB3JhsaG8kR2ugpD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ZGIcYtaIreApV08Zx6OVO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IZSmnRDmtrAKAjWQJkauc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br5Vn5xoNq1xPCYuyXn.m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fxxQIXsaibS7Yi.c63zhu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GVoIv1yMocnVCjQSWJMzq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pmZBm535d25XxAeN26cie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MpXr5nGNrbIet9idKIs0n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0RWSgBEBply8OBolvGM9q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zhTiiCYlLLgVNxl_5TiiT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z51iuNc3ALSnQ6.KXfZbb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kfoIVK4yS4WZRasGKYrZQ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rSnB7zo2NTLkAi9YdbDhz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rNiI7plTn6QvUiuc2K1q7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Z.YA3hjww7pCXKMqu9InY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AqvDB2DjoIQNcvLsloSyn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sGTwQla5dAOeZ2yWrVkoB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cARXpDKCwvrEtw.OdGSE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qtG3Gi2GIUAmWCQLNymL_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49R_zZa0sPNQ3ZXvGyRvb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BEIm34hvQX5uLXvaSvmRj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2gLID1GW9xlRMpsPAJxvG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NIKE_GC_DSM_MPA_FY21_v3_20200603">
  <a:themeElements>
    <a:clrScheme name="Custom 3">
      <a:dk1>
        <a:srgbClr val="000000"/>
      </a:dk1>
      <a:lt1>
        <a:srgbClr val="FFFFFF"/>
      </a:lt1>
      <a:dk2>
        <a:srgbClr val="414141"/>
      </a:dk2>
      <a:lt2>
        <a:srgbClr val="8C8C8C"/>
      </a:lt2>
      <a:accent1>
        <a:srgbClr val="102FB3"/>
      </a:accent1>
      <a:accent2>
        <a:srgbClr val="B3B3B3"/>
      </a:accent2>
      <a:accent3>
        <a:srgbClr val="000000"/>
      </a:accent3>
      <a:accent4>
        <a:srgbClr val="FEB200"/>
      </a:accent4>
      <a:accent5>
        <a:srgbClr val="F04923"/>
      </a:accent5>
      <a:accent6>
        <a:srgbClr val="BE1E2C"/>
      </a:accent6>
      <a:hlink>
        <a:srgbClr val="0000FF"/>
      </a:hlink>
      <a:folHlink>
        <a:srgbClr val="FF00FF"/>
      </a:folHlink>
    </a:clrScheme>
    <a:fontScheme name="Nike 365 BdCn">
      <a:majorFont>
        <a:latin typeface="Trade Gothic for Nike 365 BdCn"/>
        <a:ea typeface="Trade Gothic for Nike 365 BdCn"/>
        <a:cs typeface="Helvetica Light"/>
      </a:majorFont>
      <a:minorFont>
        <a:latin typeface="Trade Gothic for Nike 365 BdCn"/>
        <a:ea typeface="Trade Gothic for Nike 365 BdCn"/>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7446B"/>
        </a:solidFill>
        <a:ln w="12700" cap="flat">
          <a:solidFill>
            <a:schemeClr val="bg1"/>
          </a:solidFill>
          <a:miter lim="400000"/>
        </a:ln>
        <a:effectLst/>
        <a:sp3d/>
      </a:spPr>
      <a:bodyPr rot="0" spcFirstLastPara="1" vertOverflow="overflow" horzOverflow="overflow" vert="horz" wrap="square" lIns="50800" tIns="50800" rIns="50800" bIns="50800" numCol="1" spcCol="38100" rtlCol="0" anchor="ctr">
        <a:noAutofit/>
      </a:bodyPr>
      <a:lstStyle>
        <a:defPPr marL="0" marR="0" indent="0" algn="ctr" defTabSz="825500" rtl="0" fontAlgn="auto" latinLnBrk="0" hangingPunct="0">
          <a:lnSpc>
            <a:spcPct val="100000"/>
          </a:lnSpc>
          <a:spcBef>
            <a:spcPts val="0"/>
          </a:spcBef>
          <a:spcAft>
            <a:spcPts val="0"/>
          </a:spcAft>
          <a:buClrTx/>
          <a:buSzTx/>
          <a:buFontTx/>
          <a:buNone/>
          <a:tabLst/>
          <a:defRPr sz="1100" dirty="0">
            <a:solidFill>
              <a:schemeClr val="bg1"/>
            </a:solidFill>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80000"/>
          </a:lnSpc>
          <a:spcBef>
            <a:spcPts val="0"/>
          </a:spcBef>
          <a:buClrTx/>
          <a:buSzTx/>
          <a:buFontTx/>
          <a:buNone/>
          <a:tabLst/>
          <a:defRPr sz="1200" dirty="0" smtClean="0">
            <a:latin typeface="Trade Gothic for Nike 365 BdCn" panose="020B0806040303020004" pitchFamily="34" charset="0"/>
            <a:ea typeface="Trade Gothic for Nike 365" charset="0"/>
            <a:cs typeface="Trade Gothic for Nike 365" charset="0"/>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NIKE_GC_DSM_MPA_FY21_v3_20200603" id="{6ED98F15-E375-4407-93BC-CB5EB7C60D3E}" vid="{7950200C-1622-4C78-AB3F-A61E8ECCE74C}"/>
    </a:ext>
  </a:extLst>
</a:theme>
</file>

<file path=ppt/theme/theme2.xml><?xml version="1.0" encoding="utf-8"?>
<a:theme xmlns:a="http://schemas.openxmlformats.org/drawingml/2006/main" name="4_NIKE_GC_DSM_MPA_FY21_v3_20200603">
  <a:themeElements>
    <a:clrScheme name="NIKE_GC_DSM_MPA_FY21_20200527">
      <a:dk1>
        <a:srgbClr val="000000"/>
      </a:dk1>
      <a:lt1>
        <a:srgbClr val="FFFFFF"/>
      </a:lt1>
      <a:dk2>
        <a:srgbClr val="414141"/>
      </a:dk2>
      <a:lt2>
        <a:srgbClr val="8C8C8C"/>
      </a:lt2>
      <a:accent1>
        <a:srgbClr val="005DA3"/>
      </a:accent1>
      <a:accent2>
        <a:srgbClr val="27AAE1"/>
      </a:accent2>
      <a:accent3>
        <a:srgbClr val="00AB4E"/>
      </a:accent3>
      <a:accent4>
        <a:srgbClr val="FEB200"/>
      </a:accent4>
      <a:accent5>
        <a:srgbClr val="F04923"/>
      </a:accent5>
      <a:accent6>
        <a:srgbClr val="BE1E2C"/>
      </a:accent6>
      <a:hlink>
        <a:srgbClr val="0000FF"/>
      </a:hlink>
      <a:folHlink>
        <a:srgbClr val="FF00FF"/>
      </a:folHlink>
    </a:clrScheme>
    <a:fontScheme name="Nike 365 BdCn">
      <a:majorFont>
        <a:latin typeface="Trade Gothic for Nike 365 BdCn"/>
        <a:ea typeface="Trade Gothic for Nike 365 BdCn"/>
        <a:cs typeface="Helvetica Light"/>
      </a:majorFont>
      <a:minorFont>
        <a:latin typeface="Trade Gothic for Nike 365 BdCn"/>
        <a:ea typeface="Trade Gothic for Nike 365 BdCn"/>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7446B"/>
        </a:solidFill>
        <a:ln w="12700" cap="flat">
          <a:solidFill>
            <a:schemeClr val="bg1"/>
          </a:solidFill>
          <a:miter lim="400000"/>
        </a:ln>
        <a:effectLst/>
        <a:sp3d/>
      </a:spPr>
      <a:bodyPr rot="0" spcFirstLastPara="1" vertOverflow="overflow" horzOverflow="overflow" vert="horz" wrap="square" lIns="50800" tIns="50800" rIns="50800" bIns="50800" numCol="1" spcCol="38100" rtlCol="0" anchor="ctr">
        <a:noAutofit/>
      </a:bodyPr>
      <a:lstStyle>
        <a:defPPr marL="0" marR="0" indent="0" algn="ctr" defTabSz="825500" rtl="0" fontAlgn="auto" latinLnBrk="0" hangingPunct="0">
          <a:lnSpc>
            <a:spcPct val="100000"/>
          </a:lnSpc>
          <a:spcBef>
            <a:spcPts val="0"/>
          </a:spcBef>
          <a:spcAft>
            <a:spcPts val="0"/>
          </a:spcAft>
          <a:buClrTx/>
          <a:buSzTx/>
          <a:buFontTx/>
          <a:buNone/>
          <a:tabLst/>
          <a:defRPr sz="1100" dirty="0">
            <a:solidFill>
              <a:schemeClr val="bg1"/>
            </a:solidFill>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80000"/>
          </a:lnSpc>
          <a:spcBef>
            <a:spcPts val="0"/>
          </a:spcBef>
          <a:buClrTx/>
          <a:buSzTx/>
          <a:buFontTx/>
          <a:buNone/>
          <a:tabLst/>
          <a:defRPr sz="1200" dirty="0" smtClean="0">
            <a:latin typeface="Trade Gothic for Nike 365 BdCn" panose="020B0806040303020004" pitchFamily="34" charset="0"/>
            <a:ea typeface="Trade Gothic for Nike 365" charset="0"/>
            <a:cs typeface="Trade Gothic for Nike 365" charset="0"/>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NIKE_GC_DSM_MPA_FY21_v3_20200603" id="{6ED98F15-E375-4407-93BC-CB5EB7C60D3E}" vid="{7950200C-1622-4C78-AB3F-A61E8ECCE74C}"/>
    </a:ext>
  </a:extLst>
</a:theme>
</file>

<file path=ppt/theme/theme3.xml><?xml version="1.0" encoding="utf-8"?>
<a:theme xmlns:a="http://schemas.openxmlformats.org/drawingml/2006/main" name="5_NIKE_GC_DSM_MPA_FY21_v3_20200603">
  <a:themeElements>
    <a:clrScheme name="Custom 3">
      <a:dk1>
        <a:srgbClr val="000000"/>
      </a:dk1>
      <a:lt1>
        <a:srgbClr val="FFFFFF"/>
      </a:lt1>
      <a:dk2>
        <a:srgbClr val="414141"/>
      </a:dk2>
      <a:lt2>
        <a:srgbClr val="8C8C8C"/>
      </a:lt2>
      <a:accent1>
        <a:srgbClr val="102FB3"/>
      </a:accent1>
      <a:accent2>
        <a:srgbClr val="B3B3B3"/>
      </a:accent2>
      <a:accent3>
        <a:srgbClr val="000000"/>
      </a:accent3>
      <a:accent4>
        <a:srgbClr val="FEB200"/>
      </a:accent4>
      <a:accent5>
        <a:srgbClr val="F04923"/>
      </a:accent5>
      <a:accent6>
        <a:srgbClr val="BE1E2C"/>
      </a:accent6>
      <a:hlink>
        <a:srgbClr val="0000FF"/>
      </a:hlink>
      <a:folHlink>
        <a:srgbClr val="FF00FF"/>
      </a:folHlink>
    </a:clrScheme>
    <a:fontScheme name="Nike 365 BdCn">
      <a:majorFont>
        <a:latin typeface="Trade Gothic for Nike 365 BdCn"/>
        <a:ea typeface="Trade Gothic for Nike 365 BdCn"/>
        <a:cs typeface="Helvetica Light"/>
      </a:majorFont>
      <a:minorFont>
        <a:latin typeface="Trade Gothic for Nike 365 BdCn"/>
        <a:ea typeface="Trade Gothic for Nike 365 BdCn"/>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7446B"/>
        </a:solidFill>
        <a:ln w="12700" cap="flat">
          <a:solidFill>
            <a:schemeClr val="bg1"/>
          </a:solidFill>
          <a:miter lim="400000"/>
        </a:ln>
        <a:effectLst/>
        <a:sp3d/>
      </a:spPr>
      <a:bodyPr rot="0" spcFirstLastPara="1" vertOverflow="overflow" horzOverflow="overflow" vert="horz" wrap="square" lIns="50800" tIns="50800" rIns="50800" bIns="50800" numCol="1" spcCol="38100" rtlCol="0" anchor="ctr">
        <a:noAutofit/>
      </a:bodyPr>
      <a:lstStyle>
        <a:defPPr marL="0" marR="0" indent="0" algn="ctr" defTabSz="825500" rtl="0" fontAlgn="auto" latinLnBrk="0" hangingPunct="0">
          <a:lnSpc>
            <a:spcPct val="100000"/>
          </a:lnSpc>
          <a:spcBef>
            <a:spcPts val="0"/>
          </a:spcBef>
          <a:spcAft>
            <a:spcPts val="0"/>
          </a:spcAft>
          <a:buClrTx/>
          <a:buSzTx/>
          <a:buFontTx/>
          <a:buNone/>
          <a:tabLst/>
          <a:defRPr sz="1100" dirty="0">
            <a:solidFill>
              <a:schemeClr val="bg1"/>
            </a:solidFill>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80000"/>
          </a:lnSpc>
          <a:spcBef>
            <a:spcPts val="0"/>
          </a:spcBef>
          <a:buClrTx/>
          <a:buSzTx/>
          <a:buFontTx/>
          <a:buNone/>
          <a:tabLst/>
          <a:defRPr sz="1200" dirty="0" smtClean="0">
            <a:latin typeface="Trade Gothic for Nike 365 BdCn" panose="020B0806040303020004" pitchFamily="34" charset="0"/>
            <a:ea typeface="Trade Gothic for Nike 365" charset="0"/>
            <a:cs typeface="Trade Gothic for Nike 365" charset="0"/>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NIKE_GC_DSM_MPA_FY21_v3_20200603" id="{6ED98F15-E375-4407-93BC-CB5EB7C60D3E}" vid="{7950200C-1622-4C78-AB3F-A61E8ECCE74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125814</TotalTime>
  <Words>2613</Words>
  <Application>Microsoft Office PowerPoint</Application>
  <PresentationFormat>Widescreen</PresentationFormat>
  <Paragraphs>617</Paragraphs>
  <Slides>14</Slides>
  <Notes>6</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14</vt:i4>
      </vt:variant>
    </vt:vector>
  </HeadingPairs>
  <TitlesOfParts>
    <vt:vector size="28" baseType="lpstr">
      <vt:lpstr>Avenir Book</vt:lpstr>
      <vt:lpstr>DengXian</vt:lpstr>
      <vt:lpstr>Gill Sans</vt:lpstr>
      <vt:lpstr>Trade Gothic for Nike 365 BdCn</vt:lpstr>
      <vt:lpstr>Trade Gothic for Nike Bold Condensed</vt:lpstr>
      <vt:lpstr>Trade Gothic LT Std Cn</vt:lpstr>
      <vt:lpstr>Arial</vt:lpstr>
      <vt:lpstr>Calibri</vt:lpstr>
      <vt:lpstr>Courier New</vt:lpstr>
      <vt:lpstr>Segoe UI</vt:lpstr>
      <vt:lpstr>3_NIKE_GC_DSM_MPA_FY21_v3_20200603</vt:lpstr>
      <vt:lpstr>4_NIKE_GC_DSM_MPA_FY21_v3_20200603</vt:lpstr>
      <vt:lpstr>5_NIKE_GC_DSM_MPA_FY21_v3_20200603</vt:lpstr>
      <vt:lpstr>think-cell Slide</vt:lpstr>
      <vt:lpstr>PRODUCT CLUSTERING METHODOLOGY </vt:lpstr>
      <vt:lpstr>Roadmap</vt:lpstr>
      <vt:lpstr>PowerPoint Presentation</vt:lpstr>
      <vt:lpstr>Data Cleaning</vt:lpstr>
      <vt:lpstr>Sentiment Analysis</vt:lpstr>
      <vt:lpstr>Clustering</vt:lpstr>
      <vt:lpstr>Clustering-continue…</vt:lpstr>
      <vt:lpstr>Final Corpus</vt:lpstr>
      <vt:lpstr>Tag Comments</vt:lpstr>
      <vt:lpstr>PRODUCT VIRTURAL PERSONA BY DIFFERENT CLUSTERS</vt:lpstr>
      <vt:lpstr>PRODUCT CLUSTERING SUMMARY</vt:lpstr>
      <vt:lpstr>WE ARE WELL RECOGNIZED IN PROVIDING SUPREME FUNCTIONALITY (1/2)</vt:lpstr>
      <vt:lpstr>WE ARE WELL RECOGNIZED IN PROVIDING SUPREME FUNCTIONALITY (2/2)</vt:lpstr>
      <vt:lpstr>LOCAL COMPETITORS MET WITH LIMITED SUCCESS IN RACING / TEMPO TRAINING  BUT STILL WITH GAPS IN SERVING MASS RUNNERS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Luo, Yang</dc:creator>
  <cp:lastModifiedBy>柚柚 Serena</cp:lastModifiedBy>
  <cp:revision>1837</cp:revision>
  <dcterms:created xsi:type="dcterms:W3CDTF">2021-03-12T06:56:41Z</dcterms:created>
  <dcterms:modified xsi:type="dcterms:W3CDTF">2022-05-26T07:05:14Z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-1331795909</vt:i4>
  </property>
  <property fmtid="{D5CDD505-2E9C-101B-9397-08002B2CF9AE}" pid="3" name="_NewReviewCycle">
    <vt:lpwstr/>
  </property>
  <property fmtid="{D5CDD505-2E9C-101B-9397-08002B2CF9AE}" pid="4" name="_EmailSubject">
    <vt:lpwstr>BB Deck</vt:lpwstr>
  </property>
  <property fmtid="{D5CDD505-2E9C-101B-9397-08002B2CF9AE}" pid="5" name="_AuthorEmail">
    <vt:lpwstr>Shun.Jiang@nike.com</vt:lpwstr>
  </property>
  <property fmtid="{D5CDD505-2E9C-101B-9397-08002B2CF9AE}" pid="6" name="_AuthorEmailDisplayName">
    <vt:lpwstr>Jiang, Shun (ETW FA ESP)</vt:lpwstr>
  </property>
</Properties>
</file>